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7" r:id="rId2"/>
    <p:sldId id="467" r:id="rId3"/>
    <p:sldId id="296" r:id="rId4"/>
    <p:sldId id="333" r:id="rId5"/>
    <p:sldId id="476" r:id="rId6"/>
    <p:sldId id="477" r:id="rId7"/>
    <p:sldId id="478" r:id="rId8"/>
    <p:sldId id="471" r:id="rId9"/>
    <p:sldId id="473" r:id="rId10"/>
    <p:sldId id="468" r:id="rId11"/>
    <p:sldId id="469" r:id="rId12"/>
    <p:sldId id="479" r:id="rId13"/>
    <p:sldId id="348" r:id="rId14"/>
    <p:sldId id="349" r:id="rId15"/>
    <p:sldId id="350" r:id="rId16"/>
    <p:sldId id="352" r:id="rId17"/>
    <p:sldId id="353" r:id="rId18"/>
    <p:sldId id="354" r:id="rId19"/>
    <p:sldId id="355" r:id="rId20"/>
    <p:sldId id="356" r:id="rId21"/>
    <p:sldId id="358" r:id="rId22"/>
    <p:sldId id="371" r:id="rId23"/>
    <p:sldId id="387" r:id="rId24"/>
    <p:sldId id="359" r:id="rId25"/>
    <p:sldId id="360" r:id="rId26"/>
    <p:sldId id="361" r:id="rId27"/>
    <p:sldId id="362" r:id="rId28"/>
    <p:sldId id="363" r:id="rId29"/>
    <p:sldId id="488" r:id="rId30"/>
    <p:sldId id="364" r:id="rId31"/>
    <p:sldId id="365" r:id="rId32"/>
    <p:sldId id="366" r:id="rId33"/>
    <p:sldId id="367" r:id="rId34"/>
    <p:sldId id="494" r:id="rId35"/>
    <p:sldId id="495" r:id="rId36"/>
    <p:sldId id="496" r:id="rId37"/>
    <p:sldId id="497" r:id="rId38"/>
    <p:sldId id="397" r:id="rId39"/>
    <p:sldId id="398" r:id="rId40"/>
    <p:sldId id="318" r:id="rId41"/>
    <p:sldId id="506" r:id="rId42"/>
    <p:sldId id="507" r:id="rId43"/>
    <p:sldId id="319" r:id="rId44"/>
    <p:sldId id="511" r:id="rId45"/>
    <p:sldId id="512" r:id="rId46"/>
    <p:sldId id="505" r:id="rId47"/>
    <p:sldId id="508" r:id="rId48"/>
    <p:sldId id="509" r:id="rId49"/>
    <p:sldId id="510" r:id="rId50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4887"/>
    <a:srgbClr val="FF0202"/>
    <a:srgbClr val="F3AA45"/>
    <a:srgbClr val="FFFF00"/>
    <a:srgbClr val="E6A94D"/>
    <a:srgbClr val="69AF7B"/>
    <a:srgbClr val="284758"/>
    <a:srgbClr val="F99A39"/>
    <a:srgbClr val="27518E"/>
    <a:srgbClr val="75C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4" autoAdjust="0"/>
    <p:restoredTop sz="91726" autoAdjust="0"/>
  </p:normalViewPr>
  <p:slideViewPr>
    <p:cSldViewPr snapToGrid="0">
      <p:cViewPr>
        <p:scale>
          <a:sx n="110" d="100"/>
          <a:sy n="110" d="100"/>
        </p:scale>
        <p:origin x="1456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-3564" y="-90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delt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2" y="8917832"/>
            <a:ext cx="300743" cy="26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4/1/2015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65667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ctr" anchorCtr="0"/>
          <a:lstStyle>
            <a:lvl1pPr algn="l">
              <a:defRPr sz="1200"/>
            </a:lvl1pPr>
          </a:lstStyle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Argonne National Laboratory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ctr" anchorCtr="0"/>
          <a:lstStyle>
            <a:lvl1pPr algn="r">
              <a:defRPr sz="1200"/>
            </a:lvl1pPr>
          </a:lstStyle>
          <a:p>
            <a:fld id="{36650619-804F-4F12-97E4-D70B0A48775C}" type="slidenum"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27841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4/1/2015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65667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ctr" anchorCtr="0"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Argonne National Laboratory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ctr" anchorCtr="0"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0319BA7-4E5F-4D87-B389-5AAC471B93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10" descr="delt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2" y="8917832"/>
            <a:ext cx="300743" cy="26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84701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Bring it back</a:t>
            </a:r>
            <a:r>
              <a:rPr lang="en-US" baseline="0" dirty="0" smtClean="0"/>
              <a:t> to tangible. Showcase examples of candidate MDF datasets, and explain how they are currently stored on local, </a:t>
            </a:r>
            <a:r>
              <a:rPr lang="en-US" baseline="0" dirty="0" err="1" smtClean="0"/>
              <a:t>unnetwokred</a:t>
            </a:r>
            <a:r>
              <a:rPr lang="en-US" baseline="0" dirty="0" smtClean="0"/>
              <a:t> hard drives without proper description. MDF unifies and captures these datasets into a highly available location with appropriate description and identification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Argonne National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319BA7-4E5F-4D87-B389-5AAC471B93F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9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Bring it back</a:t>
            </a:r>
            <a:r>
              <a:rPr lang="en-US" baseline="0" dirty="0" smtClean="0"/>
              <a:t> to tangible. Showcase examples of candidate MDF datasets, and explain how they are currently stored on local, </a:t>
            </a:r>
            <a:r>
              <a:rPr lang="en-US" baseline="0" dirty="0" err="1" smtClean="0"/>
              <a:t>unnetwokred</a:t>
            </a:r>
            <a:r>
              <a:rPr lang="en-US" baseline="0" dirty="0" smtClean="0"/>
              <a:t> hard drives without proper description. MDF unifies and captures these datasets into a highly available location with appropriate description and identification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Argonne National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319BA7-4E5F-4D87-B389-5AAC471B93F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0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Bring it back</a:t>
            </a:r>
            <a:r>
              <a:rPr lang="en-US" baseline="0" dirty="0" smtClean="0"/>
              <a:t> to tangible. Showcase examples of candidate MDF datasets, and explain how they are currently stored on local, </a:t>
            </a:r>
            <a:r>
              <a:rPr lang="en-US" baseline="0" dirty="0" err="1" smtClean="0"/>
              <a:t>unnetwokred</a:t>
            </a:r>
            <a:r>
              <a:rPr lang="en-US" baseline="0" dirty="0" smtClean="0"/>
              <a:t> hard drives without proper description. MDF unifies and captures these datasets into a highly available location with appropriate description and identification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Argonne National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319BA7-4E5F-4D87-B389-5AAC471B93F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41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PIRE: Integrated Computational Materials Engineering for Active Materials and Interfaces in Chemical Fuel Production</a:t>
            </a:r>
          </a:p>
          <a:p>
            <a:endPara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Center for Novel High Voltage/Temperature Materials and Structures</a:t>
            </a:r>
          </a:p>
          <a:p>
            <a:endPara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PRedictive</a:t>
            </a:r>
            <a:r>
              <a:rPr lang="en-US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Integrated Structural Materials Science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Argonne National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319BA7-4E5F-4D87-B389-5AAC471B93F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57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AABA8-87AE-2648-A725-375765C1E7A2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0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5486400"/>
            <a:ext cx="3200400" cy="1051560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 dirty="0" smtClean="0"/>
              <a:t>Argonne national laboratory</a:t>
            </a:r>
          </a:p>
          <a:p>
            <a:pPr lvl="0"/>
            <a:r>
              <a:rPr lang="en-US" dirty="0" smtClean="0"/>
              <a:t>DD month YYYY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5486400"/>
            <a:ext cx="5715000" cy="640080"/>
          </a:xfrm>
          <a:noFill/>
        </p:spPr>
        <p:txBody>
          <a:bodyPr wrap="none" lIns="91440" tIns="45720" bIns="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4400" cap="none" baseline="0">
                <a:solidFill>
                  <a:schemeClr val="tx1"/>
                </a:solidFill>
                <a:latin typeface="Helvetica Neue"/>
                <a:cs typeface="Helvetica Ne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26480"/>
            <a:ext cx="5715000" cy="411480"/>
          </a:xfrm>
          <a:noFill/>
        </p:spPr>
        <p:txBody>
          <a:bodyPr wrap="none" lIns="91440" t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600" cap="none" baseline="0">
                <a:solidFill>
                  <a:schemeClr val="accent4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 dirty="0" smtClean="0"/>
              <a:t>Title of speaker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943600" cy="1828800"/>
          </a:xfrm>
          <a:noFill/>
        </p:spPr>
        <p:txBody>
          <a:bodyPr lIns="91440" tIns="45720" rIns="91440" bIns="45720" anchor="b" anchorCtr="0"/>
          <a:lstStyle>
            <a:lvl1pPr>
              <a:lnSpc>
                <a:spcPct val="100000"/>
              </a:lnSpc>
              <a:defRPr sz="4400" cap="none">
                <a:solidFill>
                  <a:schemeClr val="tx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0"/>
            <a:ext cx="4572000" cy="914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  <a:latin typeface="Helvetica Neue"/>
                <a:cs typeface="Helvetica Neue"/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90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half" idx="14"/>
          </p:nvPr>
        </p:nvSpPr>
        <p:spPr>
          <a:xfrm>
            <a:off x="6089904" y="3657600"/>
            <a:ext cx="3054096" cy="3200400"/>
          </a:xfrm>
          <a:solidFill>
            <a:schemeClr val="tx2">
              <a:lumMod val="75000"/>
            </a:schemeClr>
          </a:solidFill>
        </p:spPr>
        <p:txBody>
          <a:bodyPr lIns="228600" tIns="182880" rIns="137160" b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657600"/>
            <a:ext cx="3044952" cy="3200400"/>
          </a:xfrm>
          <a:solidFill>
            <a:schemeClr val="tx2">
              <a:lumMod val="60000"/>
              <a:lumOff val="40000"/>
            </a:schemeClr>
          </a:solidFill>
        </p:spPr>
        <p:txBody>
          <a:bodyPr lIns="228600" tIns="182880" rIns="137160" b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952" y="3657600"/>
            <a:ext cx="3044952" cy="3200400"/>
          </a:xfrm>
          <a:solidFill>
            <a:schemeClr val="tx2"/>
          </a:solidFill>
        </p:spPr>
        <p:txBody>
          <a:bodyPr lIns="228600" tIns="182880" rIns="137160" b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371600"/>
            <a:ext cx="9144000" cy="2286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211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half" idx="14"/>
          </p:nvPr>
        </p:nvSpPr>
        <p:spPr>
          <a:xfrm>
            <a:off x="6089904" y="3657600"/>
            <a:ext cx="3054096" cy="3200400"/>
          </a:xfrm>
          <a:solidFill>
            <a:schemeClr val="tx2">
              <a:lumMod val="75000"/>
            </a:schemeClr>
          </a:solidFill>
        </p:spPr>
        <p:txBody>
          <a:bodyPr lIns="228600" tIns="182880" rIns="137160" b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657600"/>
            <a:ext cx="3044952" cy="3200400"/>
          </a:xfrm>
          <a:solidFill>
            <a:schemeClr val="tx2">
              <a:lumMod val="60000"/>
              <a:lumOff val="40000"/>
            </a:schemeClr>
          </a:solidFill>
        </p:spPr>
        <p:txBody>
          <a:bodyPr lIns="228600" tIns="182880" rIns="137160" b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952" y="3657600"/>
            <a:ext cx="3044952" cy="3200400"/>
          </a:xfrm>
          <a:solidFill>
            <a:schemeClr val="tx2"/>
          </a:solidFill>
        </p:spPr>
        <p:txBody>
          <a:bodyPr lIns="228600" tIns="182880" rIns="137160" b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371600"/>
            <a:ext cx="3044952" cy="228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044952" y="1371600"/>
            <a:ext cx="3044952" cy="228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89904" y="1371600"/>
            <a:ext cx="3054096" cy="228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417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371600"/>
            <a:ext cx="3657600" cy="5486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1371600"/>
            <a:ext cx="5486400" cy="5486400"/>
          </a:xfrm>
          <a:solidFill>
            <a:schemeClr val="tx2">
              <a:lumMod val="75000"/>
            </a:schemeClr>
          </a:solidFill>
        </p:spPr>
        <p:txBody>
          <a:bodyPr lIns="228600" tIns="182880" rIns="228600" b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gradient overlay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114800"/>
            <a:ext cx="9144000" cy="2743200"/>
          </a:xfrm>
          <a:solidFill>
            <a:schemeClr val="accent1">
              <a:alpha val="70000"/>
            </a:schemeClr>
          </a:solidFill>
          <a:ln w="38100">
            <a:noFill/>
          </a:ln>
        </p:spPr>
        <p:txBody>
          <a:bodyPr lIns="228600" tIns="182880" rIns="228600" b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463040"/>
          </a:xfrm>
          <a:gradFill>
            <a:gsLst>
              <a:gs pos="60000">
                <a:srgbClr val="FFFFFF">
                  <a:alpha val="50000"/>
                </a:srgbClr>
              </a:gs>
              <a:gs pos="80000">
                <a:srgbClr val="FFFFFF">
                  <a:alpha val="25000"/>
                </a:srgbClr>
              </a:gs>
              <a:gs pos="100000">
                <a:schemeClr val="bg1">
                  <a:alpha val="0"/>
                </a:schemeClr>
              </a:gs>
              <a:gs pos="0">
                <a:schemeClr val="bg1">
                  <a:alpha val="70000"/>
                </a:schemeClr>
              </a:gs>
            </a:gsLst>
            <a:lin ang="5400000" scaled="1"/>
          </a:gradFill>
        </p:spPr>
        <p:txBody>
          <a:bodyPr lIns="320040" tIns="182880" rIns="32004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963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gradient overlay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114800"/>
            <a:ext cx="4572000" cy="2743200"/>
          </a:xfrm>
          <a:solidFill>
            <a:schemeClr val="accent2">
              <a:alpha val="70000"/>
            </a:schemeClr>
          </a:solidFill>
          <a:ln w="38100">
            <a:noFill/>
          </a:ln>
        </p:spPr>
        <p:txBody>
          <a:bodyPr lIns="228600" tIns="182880" b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4572000" y="4114800"/>
            <a:ext cx="4572000" cy="2743200"/>
          </a:xfrm>
          <a:solidFill>
            <a:schemeClr val="accent2">
              <a:alpha val="70000"/>
            </a:schemeClr>
          </a:solidFill>
          <a:ln w="38100">
            <a:noFill/>
          </a:ln>
        </p:spPr>
        <p:txBody>
          <a:bodyPr lIns="228600" tIns="182880" b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463040"/>
          </a:xfrm>
          <a:gradFill>
            <a:gsLst>
              <a:gs pos="60000">
                <a:srgbClr val="FFFFFF">
                  <a:alpha val="50000"/>
                </a:srgbClr>
              </a:gs>
              <a:gs pos="80000">
                <a:srgbClr val="FFFFFF">
                  <a:alpha val="25000"/>
                </a:srgbClr>
              </a:gs>
              <a:gs pos="100000">
                <a:schemeClr val="bg1">
                  <a:alpha val="0"/>
                </a:schemeClr>
              </a:gs>
              <a:gs pos="0">
                <a:schemeClr val="bg1">
                  <a:alpha val="70000"/>
                </a:schemeClr>
              </a:gs>
            </a:gsLst>
            <a:lin ang="5400000" scaled="1"/>
          </a:gradFill>
        </p:spPr>
        <p:txBody>
          <a:bodyPr lIns="320040" tIns="182880" rIns="32004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071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half" idx="14"/>
          </p:nvPr>
        </p:nvSpPr>
        <p:spPr>
          <a:xfrm>
            <a:off x="6089904" y="1066800"/>
            <a:ext cx="3054096" cy="5791200"/>
          </a:xfrm>
          <a:solidFill>
            <a:schemeClr val="accent3"/>
          </a:solidFill>
        </p:spPr>
        <p:txBody>
          <a:bodyPr lIns="228600" tIns="182880" rIns="137160" bIns="91440"/>
          <a:lstStyle>
            <a:lvl1pPr>
              <a:defRPr sz="2400">
                <a:solidFill>
                  <a:schemeClr val="bg1"/>
                </a:solidFill>
                <a:latin typeface="Helvetica Neue"/>
                <a:cs typeface="Helvetica Neue"/>
              </a:defRPr>
            </a:lvl1pPr>
            <a:lvl2pPr>
              <a:defRPr sz="2000">
                <a:solidFill>
                  <a:schemeClr val="bg1"/>
                </a:solidFill>
                <a:latin typeface="Helvetica Neue"/>
                <a:cs typeface="Helvetica Neue"/>
              </a:defRPr>
            </a:lvl2pPr>
            <a:lvl3pPr>
              <a:defRPr sz="1800">
                <a:solidFill>
                  <a:schemeClr val="bg1"/>
                </a:solidFill>
                <a:latin typeface="Helvetica Neue"/>
                <a:cs typeface="Helvetica Neue"/>
              </a:defRPr>
            </a:lvl3pPr>
            <a:lvl4pPr>
              <a:defRPr sz="1600">
                <a:solidFill>
                  <a:schemeClr val="bg1"/>
                </a:solidFill>
                <a:latin typeface="Helvetica Neue"/>
                <a:cs typeface="Helvetica Neue"/>
              </a:defRPr>
            </a:lvl4pPr>
            <a:lvl5pPr>
              <a:defRPr sz="1600">
                <a:solidFill>
                  <a:schemeClr val="bg1"/>
                </a:solidFill>
                <a:latin typeface="Helvetica Neue"/>
                <a:cs typeface="Helvetica Neu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598" y="-76200"/>
            <a:ext cx="8686800" cy="1143000"/>
          </a:xfrm>
        </p:spPr>
        <p:txBody>
          <a:bodyPr/>
          <a:lstStyle>
            <a:lvl1pPr>
              <a:defRPr b="1" cap="none"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3044952" cy="5791200"/>
          </a:xfrm>
          <a:solidFill>
            <a:schemeClr val="accent2"/>
          </a:solidFill>
        </p:spPr>
        <p:txBody>
          <a:bodyPr lIns="228600" tIns="182880" rIns="137160" bIns="91440"/>
          <a:lstStyle>
            <a:lvl1pPr>
              <a:defRPr sz="2400">
                <a:solidFill>
                  <a:srgbClr val="69AF7B"/>
                </a:solidFill>
                <a:latin typeface="Helvetica Neue"/>
                <a:cs typeface="Helvetica Neue"/>
              </a:defRPr>
            </a:lvl1pPr>
            <a:lvl2pPr>
              <a:defRPr sz="2000">
                <a:solidFill>
                  <a:srgbClr val="69AF7B"/>
                </a:solidFill>
                <a:latin typeface="Helvetica Neue"/>
                <a:cs typeface="Helvetica Neue"/>
              </a:defRPr>
            </a:lvl2pPr>
            <a:lvl3pPr>
              <a:defRPr sz="1800">
                <a:solidFill>
                  <a:srgbClr val="69AF7B"/>
                </a:solidFill>
                <a:latin typeface="Helvetica Neue"/>
                <a:cs typeface="Helvetica Neue"/>
              </a:defRPr>
            </a:lvl3pPr>
            <a:lvl4pPr>
              <a:defRPr sz="1600">
                <a:solidFill>
                  <a:srgbClr val="69AF7B"/>
                </a:solidFill>
                <a:latin typeface="Helvetica Neue"/>
                <a:cs typeface="Helvetica Neue"/>
              </a:defRPr>
            </a:lvl4pPr>
            <a:lvl5pPr>
              <a:defRPr sz="1600">
                <a:solidFill>
                  <a:srgbClr val="69AF7B"/>
                </a:solidFill>
                <a:latin typeface="Helvetica Neue"/>
                <a:cs typeface="Helvetica Neu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952" y="3886200"/>
            <a:ext cx="3044952" cy="2971800"/>
          </a:xfrm>
          <a:solidFill>
            <a:schemeClr val="accent1"/>
          </a:solidFill>
        </p:spPr>
        <p:txBody>
          <a:bodyPr lIns="228600" tIns="182880" rIns="137160" bIns="91440"/>
          <a:lstStyle>
            <a:lvl1pPr>
              <a:defRPr sz="2400">
                <a:solidFill>
                  <a:schemeClr val="bg1"/>
                </a:solidFill>
                <a:latin typeface="Helvetica Neue"/>
                <a:cs typeface="Helvetica Neue"/>
              </a:defRPr>
            </a:lvl1pPr>
            <a:lvl2pPr>
              <a:defRPr sz="2000">
                <a:solidFill>
                  <a:schemeClr val="bg1"/>
                </a:solidFill>
                <a:latin typeface="Helvetica Neue"/>
                <a:cs typeface="Helvetica Neue"/>
              </a:defRPr>
            </a:lvl2pPr>
            <a:lvl3pPr>
              <a:defRPr sz="1800">
                <a:solidFill>
                  <a:schemeClr val="bg1"/>
                </a:solidFill>
                <a:latin typeface="Helvetica Neue"/>
                <a:cs typeface="Helvetica Neue"/>
              </a:defRPr>
            </a:lvl3pPr>
            <a:lvl4pPr>
              <a:defRPr sz="1600">
                <a:solidFill>
                  <a:schemeClr val="bg1"/>
                </a:solidFill>
                <a:latin typeface="Helvetica Neue"/>
                <a:cs typeface="Helvetica Neue"/>
              </a:defRPr>
            </a:lvl4pPr>
            <a:lvl5pPr>
              <a:defRPr sz="1600">
                <a:solidFill>
                  <a:schemeClr val="bg1"/>
                </a:solidFill>
                <a:latin typeface="Helvetica Neue"/>
                <a:cs typeface="Helvetica Neu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5"/>
          </p:nvPr>
        </p:nvSpPr>
        <p:spPr>
          <a:xfrm>
            <a:off x="3048000" y="1066800"/>
            <a:ext cx="3044952" cy="2819400"/>
          </a:xfrm>
          <a:solidFill>
            <a:schemeClr val="accent5"/>
          </a:solidFill>
        </p:spPr>
        <p:txBody>
          <a:bodyPr lIns="228600" tIns="182880" rIns="137160" bIns="91440"/>
          <a:lstStyle>
            <a:lvl1pPr>
              <a:defRPr sz="2400">
                <a:solidFill>
                  <a:schemeClr val="bg1"/>
                </a:solidFill>
                <a:latin typeface="Helvetica Neue"/>
                <a:cs typeface="Helvetica Neue"/>
              </a:defRPr>
            </a:lvl1pPr>
            <a:lvl2pPr>
              <a:defRPr sz="2000">
                <a:solidFill>
                  <a:schemeClr val="bg1"/>
                </a:solidFill>
                <a:latin typeface="Helvetica Neue"/>
                <a:cs typeface="Helvetica Neue"/>
              </a:defRPr>
            </a:lvl2pPr>
            <a:lvl3pPr>
              <a:defRPr sz="1800">
                <a:solidFill>
                  <a:schemeClr val="bg1"/>
                </a:solidFill>
                <a:latin typeface="Helvetica Neue"/>
                <a:cs typeface="Helvetica Neue"/>
              </a:defRPr>
            </a:lvl3pPr>
            <a:lvl4pPr>
              <a:defRPr sz="1600">
                <a:solidFill>
                  <a:schemeClr val="bg1"/>
                </a:solidFill>
                <a:latin typeface="Helvetica Neue"/>
                <a:cs typeface="Helvetica Neue"/>
              </a:defRPr>
            </a:lvl4pPr>
            <a:lvl5pPr>
              <a:defRPr sz="1600">
                <a:solidFill>
                  <a:schemeClr val="bg1"/>
                </a:solidFill>
                <a:latin typeface="Helvetica Neue"/>
                <a:cs typeface="Helvetica Neu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48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062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600200"/>
            <a:ext cx="42519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356350"/>
            <a:ext cx="1600200" cy="274320"/>
          </a:xfrm>
          <a:prstGeom prst="rect">
            <a:avLst/>
          </a:prstGeom>
        </p:spPr>
        <p:txBody>
          <a:bodyPr/>
          <a:lstStyle/>
          <a:p>
            <a:fld id="{F24FBC43-F20C-4D88-8914-681653270D52}" type="datetime1">
              <a:rPr lang="en-US" smtClean="0"/>
              <a:t>3/23/16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657600" cy="2698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 to "Insert | Header &amp; Footer" to update this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17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4206240" cy="6858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286000"/>
            <a:ext cx="4206240" cy="3886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600200"/>
            <a:ext cx="4251960" cy="6858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286000"/>
            <a:ext cx="4251960" cy="3886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0" y="6356350"/>
            <a:ext cx="1600200" cy="274320"/>
          </a:xfrm>
          <a:prstGeom prst="rect">
            <a:avLst/>
          </a:prstGeom>
        </p:spPr>
        <p:txBody>
          <a:bodyPr/>
          <a:lstStyle/>
          <a:p>
            <a:fld id="{6D0EEF20-9BCF-46DD-BDC4-84045FB5049E}" type="datetime1">
              <a:rPr lang="en-US" smtClean="0"/>
              <a:t>3/23/16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657600" cy="2698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 to "Insert | Header &amp; Footer" to update this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11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56350"/>
            <a:ext cx="1600200" cy="274320"/>
          </a:xfrm>
          <a:prstGeom prst="rect">
            <a:avLst/>
          </a:prstGeom>
        </p:spPr>
        <p:txBody>
          <a:bodyPr/>
          <a:lstStyle/>
          <a:p>
            <a:fld id="{55C13BC1-82A9-4B59-A9E2-BE3FEBCEA9A4}" type="datetime1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657600" cy="2698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 to "Insert | Header &amp; Footer" to update this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55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0" y="6356350"/>
            <a:ext cx="16002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F1CA82C-80B9-4A12-848F-E2DA3C14E150}" type="datetime1">
              <a:rPr lang="en-US" smtClean="0"/>
              <a:t>3/23/16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657600" cy="2698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Go to "Insert | Header &amp; Footer" to update this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751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56350"/>
            <a:ext cx="1600200" cy="274320"/>
          </a:xfrm>
          <a:prstGeom prst="rect">
            <a:avLst/>
          </a:prstGeom>
        </p:spPr>
        <p:txBody>
          <a:bodyPr/>
          <a:lstStyle/>
          <a:p>
            <a:fld id="{B557289E-1B3F-4E63-935A-0E0E5EBBCF05}" type="datetime1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657600" cy="2698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 to "Insert | Header &amp; Footer" to update this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94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33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28600"/>
            <a:ext cx="2971800" cy="1143000"/>
          </a:xfrm>
        </p:spPr>
        <p:txBody>
          <a:bodyPr anchor="b"/>
          <a:lstStyle>
            <a:lvl1pPr algn="l">
              <a:lnSpc>
                <a:spcPts val="2400"/>
              </a:lnSpc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37744"/>
            <a:ext cx="5486400" cy="59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371600"/>
            <a:ext cx="2971800" cy="480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356350"/>
            <a:ext cx="1600200" cy="274320"/>
          </a:xfrm>
          <a:prstGeom prst="rect">
            <a:avLst/>
          </a:prstGeom>
        </p:spPr>
        <p:txBody>
          <a:bodyPr/>
          <a:lstStyle/>
          <a:p>
            <a:fld id="{3819DE27-63B4-4AB3-9F3F-37CBC1080125}" type="datetime1">
              <a:rPr lang="en-US" smtClean="0"/>
              <a:t>3/23/16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657600" cy="2698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 to "Insert | Header &amp; Footer" to update this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60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356350"/>
            <a:ext cx="1600200" cy="274320"/>
          </a:xfrm>
          <a:prstGeom prst="rect">
            <a:avLst/>
          </a:prstGeom>
        </p:spPr>
        <p:txBody>
          <a:bodyPr/>
          <a:lstStyle/>
          <a:p>
            <a:fld id="{61F9A1E9-39DF-475A-9AFB-53ACFCEF9BF7}" type="datetime1">
              <a:rPr lang="en-US" smtClean="0"/>
              <a:t>3/23/16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657600" cy="2698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 to "Insert | Header &amp; Footer" to update this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48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56350"/>
            <a:ext cx="1600200" cy="274320"/>
          </a:xfrm>
          <a:prstGeom prst="rect">
            <a:avLst/>
          </a:prstGeom>
        </p:spPr>
        <p:txBody>
          <a:bodyPr/>
          <a:lstStyle/>
          <a:p>
            <a:fld id="{1ADEBDDD-AC29-4763-9DC6-A1B005195F41}" type="datetime1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657600" cy="2698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 to "Insert | Header &amp; Footer" to update this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45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56350"/>
            <a:ext cx="1600200" cy="274320"/>
          </a:xfrm>
          <a:prstGeom prst="rect">
            <a:avLst/>
          </a:prstGeom>
        </p:spPr>
        <p:txBody>
          <a:bodyPr/>
          <a:lstStyle/>
          <a:p>
            <a:fld id="{973FEE36-DEC5-4B20-A60A-3EFB6968BC36}" type="datetime1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657600" cy="2698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 to "Insert | Header &amp; Footer" to update this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4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yout -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5486400"/>
            <a:ext cx="3200400" cy="1051560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 dirty="0" smtClean="0"/>
              <a:t>Argonne national laboratory</a:t>
            </a:r>
          </a:p>
          <a:p>
            <a:pPr lvl="0"/>
            <a:r>
              <a:rPr lang="en-US" dirty="0" smtClean="0"/>
              <a:t>DD month YYYY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5486400"/>
            <a:ext cx="5715000" cy="640080"/>
          </a:xfrm>
          <a:noFill/>
        </p:spPr>
        <p:txBody>
          <a:bodyPr wrap="none" lIns="91440" tIns="45720" bIns="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4400" cap="none" baseline="0">
                <a:solidFill>
                  <a:schemeClr val="tx1"/>
                </a:solidFill>
                <a:latin typeface="Helvetica Neue"/>
                <a:cs typeface="Helvetica Ne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26480"/>
            <a:ext cx="5715000" cy="411480"/>
          </a:xfrm>
          <a:noFill/>
        </p:spPr>
        <p:txBody>
          <a:bodyPr wrap="none" lIns="91440" tIns="0" bIns="4572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600" cap="none" baseline="0">
                <a:solidFill>
                  <a:schemeClr val="accent2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 dirty="0" smtClean="0"/>
              <a:t>Title of speaker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943600" cy="1828800"/>
          </a:xfrm>
          <a:noFill/>
        </p:spPr>
        <p:txBody>
          <a:bodyPr lIns="91440" tIns="45720" rIns="91440" bIns="45720" anchor="b" anchorCtr="0"/>
          <a:lstStyle>
            <a:lvl1pPr>
              <a:lnSpc>
                <a:spcPct val="100000"/>
              </a:lnSpc>
              <a:defRPr sz="4400" cap="none">
                <a:solidFill>
                  <a:schemeClr val="tx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0"/>
            <a:ext cx="4572000" cy="914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tx2"/>
                </a:solidFill>
                <a:latin typeface="Helvetica Neue"/>
                <a:cs typeface="Helvetica Neue"/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67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Layout -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-152400"/>
            <a:ext cx="9144000" cy="990600"/>
          </a:xfrm>
          <a:solidFill>
            <a:schemeClr val="bg1"/>
          </a:solidFill>
        </p:spPr>
        <p:txBody>
          <a:bodyPr/>
          <a:lstStyle>
            <a:lvl1pPr>
              <a:defRPr b="1" cap="none" baseline="0"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457200" cy="27432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Helvetica Neue"/>
                <a:cs typeface="Helvetica Neue"/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2514600" y="838200"/>
            <a:ext cx="661595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 b="1">
                <a:solidFill>
                  <a:schemeClr val="tx2"/>
                </a:solidFill>
                <a:latin typeface="Helvetica Neue"/>
                <a:cs typeface="Helvetica Neue"/>
              </a:defRPr>
            </a:lvl1pPr>
            <a:lvl2pPr>
              <a:defRPr sz="2800" b="1">
                <a:solidFill>
                  <a:schemeClr val="tx2"/>
                </a:solidFill>
                <a:latin typeface="Helvetica Neue"/>
                <a:cs typeface="Helvetica Neue"/>
              </a:defRPr>
            </a:lvl2pPr>
            <a:lvl3pPr>
              <a:defRPr sz="2400" b="1">
                <a:solidFill>
                  <a:schemeClr val="tx2"/>
                </a:solidFill>
                <a:latin typeface="Helvetica Neue"/>
                <a:cs typeface="Helvetica Neue"/>
              </a:defRPr>
            </a:lvl3pPr>
            <a:lvl4pPr>
              <a:defRPr sz="2000" b="1">
                <a:solidFill>
                  <a:schemeClr val="tx2"/>
                </a:solidFill>
                <a:latin typeface="Helvetica Neue"/>
                <a:cs typeface="Helvetica Neue"/>
              </a:defRPr>
            </a:lvl4pPr>
            <a:lvl5pPr>
              <a:defRPr sz="2000" b="1">
                <a:solidFill>
                  <a:schemeClr val="tx2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450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686800" cy="5334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Neue"/>
                <a:cs typeface="Helvetica Neue"/>
              </a:defRPr>
            </a:lvl1pPr>
            <a:lvl2pPr>
              <a:defRPr>
                <a:solidFill>
                  <a:schemeClr val="bg1"/>
                </a:solidFill>
                <a:latin typeface="Helvetica Neue"/>
                <a:cs typeface="Helvetica Neue"/>
              </a:defRPr>
            </a:lvl2pPr>
            <a:lvl3pPr>
              <a:defRPr>
                <a:solidFill>
                  <a:schemeClr val="bg1"/>
                </a:solidFill>
                <a:latin typeface="Helvetica Neue"/>
                <a:cs typeface="Helvetica Neue"/>
              </a:defRPr>
            </a:lvl3pPr>
            <a:lvl4pPr>
              <a:defRPr>
                <a:solidFill>
                  <a:schemeClr val="bg1"/>
                </a:solidFill>
                <a:latin typeface="Helvetica Neue"/>
                <a:cs typeface="Helvetica Neue"/>
              </a:defRPr>
            </a:lvl4pPr>
            <a:lvl5pPr>
              <a:defRPr>
                <a:solidFill>
                  <a:schemeClr val="bg1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" y="-152400"/>
            <a:ext cx="8686800" cy="1143000"/>
          </a:xfrm>
        </p:spPr>
        <p:txBody>
          <a:bodyPr/>
          <a:lstStyle>
            <a:lvl1pPr>
              <a:defRPr b="1" cap="none" baseline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12" name="Picture 11" descr="Globus_White_2013_horizont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5800" y="152400"/>
            <a:ext cx="711511" cy="49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899"/>
            <a:ext cx="7772400" cy="13716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56350"/>
            <a:ext cx="1600200" cy="274320"/>
          </a:xfrm>
          <a:prstGeom prst="rect">
            <a:avLst/>
          </a:prstGeom>
        </p:spPr>
        <p:txBody>
          <a:bodyPr/>
          <a:lstStyle/>
          <a:p>
            <a:fld id="{0D44E995-2BA0-4B1F-BEDF-8416B13BE7CB}" type="datetime1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657600" cy="2698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 to "Insert | Header &amp; Footer" to update this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71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>
            <a:gsLst>
              <a:gs pos="75000">
                <a:schemeClr val="tx2">
                  <a:alpha val="60000"/>
                </a:schemeClr>
              </a:gs>
              <a:gs pos="25000">
                <a:schemeClr val="bg1">
                  <a:alpha val="60000"/>
                </a:schemeClr>
              </a:gs>
              <a:gs pos="100000">
                <a:schemeClr val="tx2">
                  <a:alpha val="60000"/>
                </a:schemeClr>
              </a:gs>
              <a:gs pos="0">
                <a:schemeClr val="bg1">
                  <a:alpha val="60000"/>
                </a:schemeClr>
              </a:gs>
            </a:gsLst>
            <a:lin ang="5400000" scaled="1"/>
          </a:gradFill>
        </p:spPr>
        <p:txBody>
          <a:bodyPr lIns="320040" tIns="301752" rIns="320040"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101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657600"/>
            <a:ext cx="4572000" cy="3200400"/>
          </a:xfrm>
          <a:solidFill>
            <a:schemeClr val="tx2"/>
          </a:solidFill>
          <a:ln w="38100">
            <a:noFill/>
          </a:ln>
        </p:spPr>
        <p:txBody>
          <a:bodyPr lIns="228600" tIns="182880" rIns="182880" b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3657600"/>
            <a:ext cx="4572000" cy="3200400"/>
          </a:xfrm>
          <a:solidFill>
            <a:schemeClr val="tx2">
              <a:lumMod val="75000"/>
            </a:schemeClr>
          </a:solidFill>
          <a:ln w="38100">
            <a:noFill/>
          </a:ln>
        </p:spPr>
        <p:txBody>
          <a:bodyPr lIns="228600" tIns="182880" rIns="182880" b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371600"/>
            <a:ext cx="9144000" cy="228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8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657600"/>
            <a:ext cx="4572000" cy="3200400"/>
          </a:xfrm>
          <a:solidFill>
            <a:schemeClr val="tx2"/>
          </a:solidFill>
        </p:spPr>
        <p:txBody>
          <a:bodyPr lIns="228600" tIns="182880" rIns="182880" b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3657600"/>
            <a:ext cx="4572000" cy="3200400"/>
          </a:xfrm>
          <a:solidFill>
            <a:schemeClr val="tx2">
              <a:lumMod val="75000"/>
            </a:schemeClr>
          </a:solidFill>
        </p:spPr>
        <p:txBody>
          <a:bodyPr lIns="228600" tIns="182880" rIns="182880" b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371600"/>
            <a:ext cx="4572000" cy="228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72000" y="1371600"/>
            <a:ext cx="4572000" cy="228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53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8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356350"/>
            <a:ext cx="457200" cy="27432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7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75" r:id="rId4"/>
    <p:sldLayoutId id="2147483669" r:id="rId5"/>
    <p:sldLayoutId id="2147483651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70" r:id="rId12"/>
    <p:sldLayoutId id="2147483667" r:id="rId13"/>
    <p:sldLayoutId id="2147483671" r:id="rId14"/>
    <p:sldLayoutId id="2147483672" r:id="rId15"/>
    <p:sldLayoutId id="2147483652" r:id="rId16"/>
    <p:sldLayoutId id="2147483653" r:id="rId17"/>
    <p:sldLayoutId id="2147483666" r:id="rId18"/>
    <p:sldLayoutId id="2147483654" r:id="rId19"/>
    <p:sldLayoutId id="2147483655" r:id="rId20"/>
    <p:sldLayoutId id="2147483656" r:id="rId21"/>
    <p:sldLayoutId id="2147483657" r:id="rId22"/>
    <p:sldLayoutId id="2147483658" r:id="rId23"/>
    <p:sldLayoutId id="2147483659" r:id="rId2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1" kern="1200" cap="none" baseline="0">
          <a:solidFill>
            <a:schemeClr val="tx2"/>
          </a:solidFill>
          <a:latin typeface="Helvetica Neue" charset="0"/>
          <a:ea typeface="Helvetica Neue" charset="0"/>
          <a:cs typeface="Helvetica Neue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charset="0"/>
        <a:buChar char="•"/>
        <a:defRPr sz="2800" kern="1200">
          <a:solidFill>
            <a:srgbClr val="274887"/>
          </a:solidFill>
          <a:latin typeface="Helvetica Neue" charset="0"/>
          <a:ea typeface="Helvetica Neue" charset="0"/>
          <a:cs typeface="Helvetica Neue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rgbClr val="274887"/>
          </a:solidFill>
          <a:latin typeface="Helvetica Neue" charset="0"/>
          <a:ea typeface="Helvetica Neue" charset="0"/>
          <a:cs typeface="Helvetica Neue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274887"/>
          </a:solidFill>
          <a:latin typeface="Helvetica Neue" charset="0"/>
          <a:ea typeface="Helvetica Neue" charset="0"/>
          <a:cs typeface="Helvetica Neue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rgbClr val="274887"/>
          </a:solidFill>
          <a:latin typeface="Helvetica Neue" charset="0"/>
          <a:ea typeface="Helvetica Neue" charset="0"/>
          <a:cs typeface="Helvetica Neue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rgbClr val="274887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tiff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3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emf"/><Relationship Id="rId8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8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12158"/>
            <a:ext cx="9144000" cy="774157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>
          <a:xfrm>
            <a:off x="2362200" y="3609375"/>
            <a:ext cx="4191000" cy="1676400"/>
          </a:xfrm>
        </p:spPr>
        <p:txBody>
          <a:bodyPr>
            <a:noAutofit/>
          </a:bodyPr>
          <a:lstStyle/>
          <a:p>
            <a:pPr algn="ctr"/>
            <a:endParaRPr lang="en-US" sz="2000" b="1" cap="none" dirty="0" smtClean="0">
              <a:solidFill>
                <a:srgbClr val="274887"/>
              </a:solidFill>
            </a:endParaRPr>
          </a:p>
          <a:p>
            <a:pPr algn="ctr"/>
            <a:r>
              <a:rPr lang="en-US" sz="2000" b="1" u="sng" dirty="0">
                <a:solidFill>
                  <a:srgbClr val="274887"/>
                </a:solidFill>
              </a:rPr>
              <a:t>Ian Foster </a:t>
            </a:r>
            <a:r>
              <a:rPr lang="en-US" sz="2000" b="1" dirty="0">
                <a:solidFill>
                  <a:srgbClr val="274887"/>
                </a:solidFill>
              </a:rPr>
              <a:t>(</a:t>
            </a:r>
            <a:r>
              <a:rPr lang="en-US" sz="2000" b="1" dirty="0" err="1">
                <a:solidFill>
                  <a:srgbClr val="274887"/>
                </a:solidFill>
              </a:rPr>
              <a:t>foster@uchicago.edu</a:t>
            </a:r>
            <a:r>
              <a:rPr lang="en-US" sz="2000" b="1" dirty="0" smtClean="0">
                <a:solidFill>
                  <a:srgbClr val="274887"/>
                </a:solidFill>
              </a:rPr>
              <a:t>)</a:t>
            </a:r>
            <a:endParaRPr lang="en-US" sz="2000" b="1" u="sng" cap="none" dirty="0" smtClean="0">
              <a:solidFill>
                <a:srgbClr val="274887"/>
              </a:solidFill>
            </a:endParaRPr>
          </a:p>
          <a:p>
            <a:pPr algn="ctr"/>
            <a:r>
              <a:rPr lang="en-US" sz="2000" b="1" cap="none" dirty="0" smtClean="0">
                <a:solidFill>
                  <a:srgbClr val="274887"/>
                </a:solidFill>
              </a:rPr>
              <a:t>Ben Blaiszik (</a:t>
            </a:r>
            <a:r>
              <a:rPr lang="en-US" sz="2000" b="1" cap="none" dirty="0" err="1" smtClean="0">
                <a:solidFill>
                  <a:srgbClr val="274887"/>
                </a:solidFill>
              </a:rPr>
              <a:t>blaiszik@uchicago.edu</a:t>
            </a:r>
            <a:r>
              <a:rPr lang="en-US" sz="2000" b="1" cap="none" dirty="0" smtClean="0">
                <a:solidFill>
                  <a:srgbClr val="274887"/>
                </a:solidFill>
              </a:rPr>
              <a:t>),</a:t>
            </a:r>
            <a:endParaRPr lang="en-US" sz="2000" b="1" dirty="0" smtClean="0">
              <a:solidFill>
                <a:srgbClr val="274887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274887"/>
                </a:solidFill>
              </a:rPr>
              <a:t>Kyle Chard, </a:t>
            </a:r>
            <a:r>
              <a:rPr lang="en-US" sz="2000" b="1" dirty="0" err="1" smtClean="0">
                <a:solidFill>
                  <a:srgbClr val="274887"/>
                </a:solidFill>
              </a:rPr>
              <a:t>Rachana</a:t>
            </a:r>
            <a:r>
              <a:rPr lang="en-US" sz="2000" b="1" dirty="0" smtClean="0">
                <a:solidFill>
                  <a:srgbClr val="274887"/>
                </a:solidFill>
              </a:rPr>
              <a:t> </a:t>
            </a:r>
            <a:r>
              <a:rPr lang="en-US" sz="2000" b="1" dirty="0" err="1" smtClean="0">
                <a:solidFill>
                  <a:srgbClr val="274887"/>
                </a:solidFill>
              </a:rPr>
              <a:t>Ananthakrishnan</a:t>
            </a:r>
            <a:r>
              <a:rPr lang="en-US" sz="2000" b="1" dirty="0" smtClean="0">
                <a:solidFill>
                  <a:srgbClr val="274887"/>
                </a:solidFill>
              </a:rPr>
              <a:t>, </a:t>
            </a:r>
            <a:r>
              <a:rPr lang="en-US" sz="2000" b="1" dirty="0">
                <a:solidFill>
                  <a:srgbClr val="274887"/>
                </a:solidFill>
              </a:rPr>
              <a:t>Steven </a:t>
            </a:r>
            <a:r>
              <a:rPr lang="en-US" sz="2000" b="1" dirty="0" err="1" smtClean="0">
                <a:solidFill>
                  <a:srgbClr val="274887"/>
                </a:solidFill>
              </a:rPr>
              <a:t>Tuecke</a:t>
            </a:r>
            <a:r>
              <a:rPr lang="en-US" sz="2000" b="1" dirty="0" smtClean="0">
                <a:solidFill>
                  <a:srgbClr val="274887"/>
                </a:solidFill>
              </a:rPr>
              <a:t>, </a:t>
            </a:r>
            <a:r>
              <a:rPr lang="en-US" sz="2000" b="1" dirty="0" err="1" smtClean="0">
                <a:solidFill>
                  <a:srgbClr val="274887"/>
                </a:solidFill>
              </a:rPr>
              <a:t>UChicago</a:t>
            </a:r>
            <a:endParaRPr lang="en-US" sz="2000" b="1" dirty="0" smtClean="0">
              <a:solidFill>
                <a:srgbClr val="274887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274887"/>
                </a:solidFill>
              </a:rPr>
              <a:t>Michael </a:t>
            </a:r>
            <a:r>
              <a:rPr lang="en-US" sz="2000" b="1" dirty="0" err="1" smtClean="0">
                <a:solidFill>
                  <a:srgbClr val="274887"/>
                </a:solidFill>
              </a:rPr>
              <a:t>Ondrejcek</a:t>
            </a:r>
            <a:r>
              <a:rPr lang="en-US" sz="2000" b="1" dirty="0" smtClean="0">
                <a:solidFill>
                  <a:srgbClr val="274887"/>
                </a:solidFill>
              </a:rPr>
              <a:t>, Kenton McHenry, John </a:t>
            </a:r>
            <a:r>
              <a:rPr lang="en-US" sz="2000" b="1" dirty="0" smtClean="0">
                <a:solidFill>
                  <a:srgbClr val="274887"/>
                </a:solidFill>
              </a:rPr>
              <a:t>Towns, NCSA</a:t>
            </a:r>
            <a:endParaRPr lang="en-US" sz="2000" b="1" dirty="0" smtClean="0">
              <a:solidFill>
                <a:srgbClr val="274887"/>
              </a:solidFill>
            </a:endParaRPr>
          </a:p>
          <a:p>
            <a:pPr algn="ctr"/>
            <a:endParaRPr lang="en-US" sz="2400" b="1" cap="none" dirty="0" smtClean="0">
              <a:solidFill>
                <a:srgbClr val="274887"/>
              </a:solidFill>
            </a:endParaRPr>
          </a:p>
          <a:p>
            <a:pPr algn="ctr"/>
            <a:r>
              <a:rPr lang="en-US" sz="3200" b="1" dirty="0" err="1" smtClean="0">
                <a:solidFill>
                  <a:srgbClr val="274887"/>
                </a:solidFill>
              </a:rPr>
              <a:t>materialsdatafacility.org</a:t>
            </a:r>
            <a:endParaRPr lang="en-US" sz="3200" b="1" dirty="0" smtClean="0">
              <a:solidFill>
                <a:srgbClr val="274887"/>
              </a:solidFill>
            </a:endParaRPr>
          </a:p>
          <a:p>
            <a:pPr algn="ctr"/>
            <a:r>
              <a:rPr lang="en-US" sz="3200" b="1" dirty="0" err="1" smtClean="0">
                <a:solidFill>
                  <a:srgbClr val="274887"/>
                </a:solidFill>
              </a:rPr>
              <a:t>globus.org</a:t>
            </a:r>
            <a:endParaRPr lang="en-US" sz="3200" b="1" dirty="0" smtClean="0">
              <a:solidFill>
                <a:srgbClr val="274887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152401" y="1169043"/>
            <a:ext cx="8814110" cy="1726557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274887"/>
                </a:solidFill>
              </a:rPr>
              <a:t>Materials Data Facility -  </a:t>
            </a:r>
            <a:br>
              <a:rPr lang="en-US" sz="3600" b="1" dirty="0" smtClean="0">
                <a:solidFill>
                  <a:srgbClr val="274887"/>
                </a:solidFill>
              </a:rPr>
            </a:br>
            <a:r>
              <a:rPr lang="en-US" sz="3600" b="1" dirty="0" smtClean="0">
                <a:solidFill>
                  <a:srgbClr val="274887"/>
                </a:solidFill>
              </a:rPr>
              <a:t>Data Services to Advance Materials Science Research</a:t>
            </a:r>
            <a:endParaRPr lang="en-US" sz="3600" b="1" cap="none" dirty="0">
              <a:solidFill>
                <a:srgbClr val="274887"/>
              </a:solidFill>
            </a:endParaRPr>
          </a:p>
        </p:txBody>
      </p:sp>
      <p:pic>
        <p:nvPicPr>
          <p:cNvPr id="11" name="Picture 10" descr="UChicago_WHITE_transpar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6402835"/>
            <a:ext cx="1504836" cy="302559"/>
          </a:xfrm>
          <a:prstGeom prst="rect">
            <a:avLst/>
          </a:prstGeom>
        </p:spPr>
      </p:pic>
      <p:pic>
        <p:nvPicPr>
          <p:cNvPr id="12" name="Picture 11" descr="logo_ANL_4C_R_H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9621" y="6340288"/>
            <a:ext cx="838200" cy="316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6324600"/>
            <a:ext cx="1257300" cy="4276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324600"/>
            <a:ext cx="1143000" cy="5042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785" y="6392749"/>
            <a:ext cx="1420015" cy="301276"/>
          </a:xfrm>
          <a:prstGeom prst="rect">
            <a:avLst/>
          </a:prstGeom>
        </p:spPr>
      </p:pic>
      <p:pic>
        <p:nvPicPr>
          <p:cNvPr id="19" name="Picture 18" descr="Globus_White_2013_horizontal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730" y="56987"/>
            <a:ext cx="1913781" cy="63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4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Globus Background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6" b="1920"/>
          <a:stretch/>
        </p:blipFill>
        <p:spPr>
          <a:xfrm>
            <a:off x="2819400" y="1219200"/>
            <a:ext cx="6019800" cy="500753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6200" y="611625"/>
            <a:ext cx="2286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Endpoint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1F497D"/>
                </a:solidFill>
                <a:latin typeface="Helvetica Neue"/>
                <a:cs typeface="Helvetica Neue"/>
              </a:rPr>
              <a:t>E.g. laptop or server running a Globus client (e.g. Dropbox client)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1F497D"/>
                </a:solidFill>
                <a:latin typeface="Helvetica Neue"/>
                <a:cs typeface="Helvetica Neue"/>
              </a:rPr>
              <a:t>Enables advanced file transfer and sharing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1F497D"/>
                </a:solidFill>
                <a:latin typeface="Helvetica Neue"/>
                <a:cs typeface="Helvetica Neue"/>
              </a:rPr>
              <a:t>Currently </a:t>
            </a:r>
            <a:r>
              <a:rPr lang="en-US" sz="1400" dirty="0" err="1" smtClean="0">
                <a:solidFill>
                  <a:srgbClr val="1F497D"/>
                </a:solidFill>
                <a:latin typeface="Helvetica Neue"/>
                <a:cs typeface="Helvetica Neue"/>
              </a:rPr>
              <a:t>GridFTP</a:t>
            </a:r>
            <a:r>
              <a:rPr lang="en-US" sz="1400" dirty="0" smtClean="0">
                <a:solidFill>
                  <a:srgbClr val="1F497D"/>
                </a:solidFill>
                <a:latin typeface="Helvetica Neue"/>
                <a:cs typeface="Helvetica Neue"/>
              </a:rPr>
              <a:t>, future </a:t>
            </a:r>
            <a:r>
              <a:rPr lang="en-US" sz="1400" dirty="0" err="1" smtClean="0">
                <a:solidFill>
                  <a:srgbClr val="1F497D"/>
                </a:solidFill>
                <a:latin typeface="Helvetica Neue"/>
                <a:cs typeface="Helvetica Neue"/>
              </a:rPr>
              <a:t>GridFTP</a:t>
            </a:r>
            <a:r>
              <a:rPr lang="en-US" sz="1400" dirty="0" smtClean="0">
                <a:solidFill>
                  <a:srgbClr val="1F497D"/>
                </a:solidFill>
                <a:latin typeface="Helvetica Neue"/>
                <a:cs typeface="Helvetica Neue"/>
              </a:rPr>
              <a:t> + HTTP</a:t>
            </a:r>
          </a:p>
          <a:p>
            <a:r>
              <a:rPr lang="en-US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Some Key Features</a:t>
            </a:r>
            <a:endParaRPr lang="en-US" b="1" dirty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1F497D"/>
                </a:solidFill>
                <a:latin typeface="Helvetica Neue"/>
                <a:cs typeface="Helvetica Neue"/>
              </a:rPr>
              <a:t>REST API for automation and interoperability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1F497D"/>
                </a:solidFill>
                <a:latin typeface="Helvetica Neue"/>
                <a:cs typeface="Helvetica Neue"/>
              </a:rPr>
              <a:t>Web UI for convenience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1F497D"/>
                </a:solidFill>
                <a:latin typeface="Helvetica Neue"/>
                <a:cs typeface="Helvetica Neue"/>
              </a:rPr>
              <a:t>Optimizes and verifies transfers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1F497D"/>
                </a:solidFill>
                <a:latin typeface="Helvetica Neue"/>
                <a:cs typeface="Helvetica Neue"/>
              </a:rPr>
              <a:t>Handles auto-restarts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1F497D"/>
                </a:solidFill>
                <a:latin typeface="Helvetica Neue"/>
                <a:cs typeface="Helvetica Neue"/>
              </a:rPr>
              <a:t>Battle tested with big data</a:t>
            </a:r>
          </a:p>
        </p:txBody>
      </p:sp>
    </p:spTree>
    <p:extLst>
      <p:ext uri="{BB962C8B-B14F-4D97-AF65-F5344CB8AC3E}">
        <p14:creationId xmlns:p14="http://schemas.microsoft.com/office/powerpoint/2010/main" val="59275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Globus Background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611625"/>
            <a:ext cx="2286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Endpoint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1F497D"/>
                </a:solidFill>
                <a:latin typeface="Helvetica Neue"/>
                <a:cs typeface="Helvetica Neue"/>
              </a:rPr>
              <a:t>E.g. laptop or server running a Globus client (e.g. Dropbox client)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1F497D"/>
                </a:solidFill>
                <a:latin typeface="Helvetica Neue"/>
                <a:cs typeface="Helvetica Neue"/>
              </a:rPr>
              <a:t>Enables advanced file transfer and sharing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1F497D"/>
                </a:solidFill>
                <a:latin typeface="Helvetica Neue"/>
                <a:cs typeface="Helvetica Neue"/>
              </a:rPr>
              <a:t>Currently </a:t>
            </a:r>
            <a:r>
              <a:rPr lang="en-US" sz="1400" dirty="0" err="1" smtClean="0">
                <a:solidFill>
                  <a:srgbClr val="1F497D"/>
                </a:solidFill>
                <a:latin typeface="Helvetica Neue"/>
                <a:cs typeface="Helvetica Neue"/>
              </a:rPr>
              <a:t>GridFTP</a:t>
            </a:r>
            <a:r>
              <a:rPr lang="en-US" sz="1400" dirty="0" smtClean="0">
                <a:solidFill>
                  <a:srgbClr val="1F497D"/>
                </a:solidFill>
                <a:latin typeface="Helvetica Neue"/>
                <a:cs typeface="Helvetica Neue"/>
              </a:rPr>
              <a:t>, future </a:t>
            </a:r>
            <a:r>
              <a:rPr lang="en-US" sz="1400" dirty="0" err="1" smtClean="0">
                <a:solidFill>
                  <a:srgbClr val="1F497D"/>
                </a:solidFill>
                <a:latin typeface="Helvetica Neue"/>
                <a:cs typeface="Helvetica Neue"/>
              </a:rPr>
              <a:t>GridFTP</a:t>
            </a:r>
            <a:r>
              <a:rPr lang="en-US" sz="1400" dirty="0" smtClean="0">
                <a:solidFill>
                  <a:srgbClr val="1F497D"/>
                </a:solidFill>
                <a:latin typeface="Helvetica Neue"/>
                <a:cs typeface="Helvetica Neue"/>
              </a:rPr>
              <a:t> + HTTP</a:t>
            </a:r>
          </a:p>
          <a:p>
            <a:r>
              <a:rPr lang="en-US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Some Key Features</a:t>
            </a:r>
            <a:endParaRPr lang="en-US" b="1" dirty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1F497D"/>
                </a:solidFill>
                <a:latin typeface="Helvetica Neue"/>
                <a:cs typeface="Helvetica Neue"/>
              </a:rPr>
              <a:t>REST API for automation and interoperability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1F497D"/>
                </a:solidFill>
                <a:latin typeface="Helvetica Neue"/>
                <a:cs typeface="Helvetica Neue"/>
              </a:rPr>
              <a:t>Web UI for convenience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1F497D"/>
                </a:solidFill>
                <a:latin typeface="Helvetica Neue"/>
                <a:cs typeface="Helvetica Neue"/>
              </a:rPr>
              <a:t>Optimizes and verifies transfers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1F497D"/>
                </a:solidFill>
                <a:latin typeface="Helvetica Neue"/>
                <a:cs typeface="Helvetica Neue"/>
              </a:rPr>
              <a:t>Handles auto-restarts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1F497D"/>
                </a:solidFill>
                <a:latin typeface="Helvetica Neue"/>
                <a:cs typeface="Helvetica Neue"/>
              </a:rPr>
              <a:t>Battle tested with big data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0" y="609600"/>
            <a:ext cx="5562600" cy="5995009"/>
          </a:xfrm>
          <a:prstGeom prst="rect">
            <a:avLst/>
          </a:prstGeom>
          <a:ln w="38100" cmpd="sng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7195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55054" y="2885440"/>
            <a:ext cx="5460146" cy="294640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1F497D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75374" y="3285530"/>
            <a:ext cx="5334000" cy="732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0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Data Publication</a:t>
            </a:r>
            <a:endParaRPr lang="en-US" sz="30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28287" y="567730"/>
            <a:ext cx="5334000" cy="732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000" b="1" smtClean="0">
                <a:solidFill>
                  <a:srgbClr val="1F497D"/>
                </a:solidFill>
                <a:latin typeface="Helvetica Neue"/>
                <a:cs typeface="Helvetica Neue"/>
              </a:rPr>
              <a:t>Where are we Now?</a:t>
            </a:r>
            <a:endParaRPr lang="en-US" sz="30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7220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-53050"/>
            <a:ext cx="9144000" cy="990600"/>
          </a:xfrm>
        </p:spPr>
        <p:txBody>
          <a:bodyPr/>
          <a:lstStyle/>
          <a:p>
            <a:r>
              <a:rPr lang="en-US" sz="3200" dirty="0" smtClean="0"/>
              <a:t>Materials Data Publication/Discovery is Often a Challenge</a:t>
            </a:r>
            <a:endParaRPr lang="en-US" sz="3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605138" y="1828800"/>
            <a:ext cx="2286000" cy="1828800"/>
            <a:chOff x="457200" y="838200"/>
            <a:chExt cx="2286000" cy="1828800"/>
          </a:xfrm>
        </p:grpSpPr>
        <p:pic>
          <p:nvPicPr>
            <p:cNvPr id="34" name="Picture 33" descr="9152198799_4bd38605ed_z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838200"/>
              <a:ext cx="2286000" cy="1514475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457200" y="838200"/>
              <a:ext cx="2286000" cy="182880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1F497D"/>
                </a:solidFill>
              </a:endParaRPr>
            </a:p>
          </p:txBody>
        </p:sp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443966" y="3300361"/>
            <a:ext cx="2288883" cy="424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Font typeface="Arial"/>
              <a:buChar char="•"/>
              <a:defRPr sz="32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/>
              <a:buNone/>
            </a:pPr>
            <a:r>
              <a:rPr lang="en-US" sz="1600" dirty="0" smtClean="0">
                <a:solidFill>
                  <a:srgbClr val="1F497D"/>
                </a:solidFill>
                <a:latin typeface="Helvetica Neue"/>
                <a:cs typeface="Helvetica Neue"/>
              </a:rPr>
              <a:t>Data Collection</a:t>
            </a:r>
            <a:endParaRPr lang="en-US" sz="1600" baseline="30000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endParaRPr lang="en-US" dirty="0">
              <a:latin typeface="Helvetica Neue"/>
              <a:cs typeface="Helvetica Neue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70886" y="1859845"/>
            <a:ext cx="2392052" cy="1690510"/>
            <a:chOff x="5867400" y="1086558"/>
            <a:chExt cx="2392052" cy="1690510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7400" y="1086558"/>
              <a:ext cx="2392052" cy="160020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943600" y="1143000"/>
              <a:ext cx="2286000" cy="1634068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1F497D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276" y="1866428"/>
            <a:ext cx="1465303" cy="1508333"/>
          </a:xfrm>
          <a:prstGeom prst="rect">
            <a:avLst/>
          </a:prstGeom>
          <a:ln w="0">
            <a:noFill/>
          </a:ln>
        </p:spPr>
      </p:pic>
      <p:cxnSp>
        <p:nvCxnSpPr>
          <p:cNvPr id="4" name="Straight Arrow Connector 3"/>
          <p:cNvCxnSpPr>
            <a:stCxn id="27" idx="3"/>
          </p:cNvCxnSpPr>
          <p:nvPr/>
        </p:nvCxnSpPr>
        <p:spPr>
          <a:xfrm>
            <a:off x="5833086" y="2733321"/>
            <a:ext cx="872514" cy="9879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1" idx="3"/>
            <a:endCxn id="27" idx="1"/>
          </p:cNvCxnSpPr>
          <p:nvPr/>
        </p:nvCxnSpPr>
        <p:spPr>
          <a:xfrm flipV="1">
            <a:off x="2891138" y="2733321"/>
            <a:ext cx="655948" cy="9879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/>
          <p:cNvSpPr txBox="1">
            <a:spLocks/>
          </p:cNvSpPr>
          <p:nvPr/>
        </p:nvSpPr>
        <p:spPr>
          <a:xfrm>
            <a:off x="3035710" y="3255906"/>
            <a:ext cx="3441290" cy="330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Font typeface="Arial"/>
              <a:buChar char="•"/>
              <a:defRPr sz="32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/>
              <a:buNone/>
            </a:pPr>
            <a:r>
              <a:rPr lang="en-US" sz="1500" dirty="0" smtClean="0">
                <a:solidFill>
                  <a:srgbClr val="1F497D"/>
                </a:solidFill>
                <a:latin typeface="Helvetica Neue"/>
                <a:cs typeface="Helvetica Neue"/>
              </a:rPr>
              <a:t>Data Storage and Process</a:t>
            </a:r>
            <a:endParaRPr lang="en-US" sz="1500" baseline="30000" dirty="0" smtClean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705600" y="1828800"/>
            <a:ext cx="1676400" cy="175260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1F497D"/>
              </a:solidFill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6483524" y="3286007"/>
            <a:ext cx="2127076" cy="3302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Font typeface="Arial"/>
              <a:buChar char="•"/>
              <a:defRPr sz="32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/>
              <a:buNone/>
            </a:pPr>
            <a:r>
              <a:rPr lang="en-US" sz="1600" dirty="0" smtClean="0">
                <a:solidFill>
                  <a:srgbClr val="1F497D"/>
                </a:solidFill>
                <a:latin typeface="Helvetica Neue"/>
                <a:cs typeface="Helvetica Neue"/>
              </a:rPr>
              <a:t>Publication</a:t>
            </a:r>
            <a:endParaRPr lang="en-US" sz="1600" baseline="30000" dirty="0" smtClean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2209800"/>
            <a:ext cx="63198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-53050"/>
            <a:ext cx="9144000" cy="990600"/>
          </a:xfrm>
        </p:spPr>
        <p:txBody>
          <a:bodyPr/>
          <a:lstStyle/>
          <a:p>
            <a:r>
              <a:rPr lang="en-US" sz="3200" dirty="0" smtClean="0"/>
              <a:t>Materials Data Publication/Discovery is Often a Challenge</a:t>
            </a:r>
            <a:endParaRPr lang="en-US" sz="3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605138" y="1828800"/>
            <a:ext cx="2286000" cy="1828800"/>
            <a:chOff x="457200" y="838200"/>
            <a:chExt cx="2286000" cy="1828800"/>
          </a:xfrm>
        </p:grpSpPr>
        <p:pic>
          <p:nvPicPr>
            <p:cNvPr id="34" name="Picture 33" descr="9152198799_4bd38605ed_z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838200"/>
              <a:ext cx="2286000" cy="1514475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457200" y="838200"/>
              <a:ext cx="2286000" cy="182880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1F497D"/>
                </a:solidFill>
              </a:endParaRPr>
            </a:p>
          </p:txBody>
        </p:sp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443966" y="3300361"/>
            <a:ext cx="2288883" cy="424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Font typeface="Arial"/>
              <a:buChar char="•"/>
              <a:defRPr sz="32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/>
              <a:buNone/>
            </a:pPr>
            <a:r>
              <a:rPr lang="en-US" sz="1600" dirty="0" smtClean="0">
                <a:solidFill>
                  <a:srgbClr val="1F497D"/>
                </a:solidFill>
                <a:latin typeface="Helvetica Neue"/>
                <a:cs typeface="Helvetica Neue"/>
              </a:rPr>
              <a:t>Data Collection</a:t>
            </a:r>
            <a:endParaRPr lang="en-US" sz="1600" baseline="30000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endParaRPr lang="en-US" dirty="0">
              <a:latin typeface="Helvetica Neue"/>
              <a:cs typeface="Helvetica Neue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70886" y="1859845"/>
            <a:ext cx="2392052" cy="1690510"/>
            <a:chOff x="5867400" y="1086558"/>
            <a:chExt cx="2392052" cy="1690510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7400" y="1086558"/>
              <a:ext cx="2392052" cy="160020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943600" y="1143000"/>
              <a:ext cx="2286000" cy="1634068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1F497D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276" y="1866428"/>
            <a:ext cx="1465303" cy="1508333"/>
          </a:xfrm>
          <a:prstGeom prst="rect">
            <a:avLst/>
          </a:prstGeom>
          <a:ln w="0">
            <a:noFill/>
          </a:ln>
        </p:spPr>
      </p:pic>
      <p:sp>
        <p:nvSpPr>
          <p:cNvPr id="40" name="Content Placeholder 2"/>
          <p:cNvSpPr txBox="1">
            <a:spLocks/>
          </p:cNvSpPr>
          <p:nvPr/>
        </p:nvSpPr>
        <p:spPr>
          <a:xfrm>
            <a:off x="4796138" y="4191000"/>
            <a:ext cx="100289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Font typeface="Arial"/>
              <a:buChar char="•"/>
              <a:defRPr sz="32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/>
              <a:buNone/>
            </a:pPr>
            <a:r>
              <a:rPr lang="en-US" sz="40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?</a:t>
            </a:r>
          </a:p>
          <a:p>
            <a:pPr marL="457200" lvl="1" indent="0">
              <a:buFont typeface="Arial"/>
              <a:buNone/>
            </a:pPr>
            <a:r>
              <a:rPr lang="en-US" sz="40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?</a:t>
            </a:r>
          </a:p>
          <a:p>
            <a:pPr marL="457200" lvl="1" indent="0">
              <a:buFont typeface="Arial"/>
              <a:buNone/>
            </a:pPr>
            <a:r>
              <a:rPr lang="en-US" sz="4000" b="1" dirty="0">
                <a:solidFill>
                  <a:srgbClr val="1F497D"/>
                </a:solidFill>
                <a:latin typeface="Helvetica Neue"/>
                <a:cs typeface="Helvetica Neue"/>
              </a:rPr>
              <a:t>?</a:t>
            </a:r>
            <a:endParaRPr lang="en-US" sz="4000" b="1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endParaRPr lang="en-US" dirty="0"/>
          </a:p>
        </p:txBody>
      </p:sp>
      <p:cxnSp>
        <p:nvCxnSpPr>
          <p:cNvPr id="4" name="Straight Arrow Connector 3"/>
          <p:cNvCxnSpPr>
            <a:stCxn id="27" idx="3"/>
          </p:cNvCxnSpPr>
          <p:nvPr/>
        </p:nvCxnSpPr>
        <p:spPr>
          <a:xfrm>
            <a:off x="5833086" y="2733321"/>
            <a:ext cx="872514" cy="9879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1" idx="3"/>
            <a:endCxn id="27" idx="1"/>
          </p:cNvCxnSpPr>
          <p:nvPr/>
        </p:nvCxnSpPr>
        <p:spPr>
          <a:xfrm flipV="1">
            <a:off x="2891138" y="2733321"/>
            <a:ext cx="655948" cy="9879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7" idx="2"/>
          </p:cNvCxnSpPr>
          <p:nvPr/>
        </p:nvCxnSpPr>
        <p:spPr>
          <a:xfrm>
            <a:off x="4690086" y="3550355"/>
            <a:ext cx="12919" cy="564445"/>
          </a:xfrm>
          <a:prstGeom prst="straightConnector1">
            <a:avLst/>
          </a:prstGeom>
          <a:ln w="38100">
            <a:solidFill>
              <a:schemeClr val="tx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7" idx="2"/>
          </p:cNvCxnSpPr>
          <p:nvPr/>
        </p:nvCxnSpPr>
        <p:spPr>
          <a:xfrm flipH="1">
            <a:off x="5602746" y="3581400"/>
            <a:ext cx="1941054" cy="1485900"/>
          </a:xfrm>
          <a:prstGeom prst="straightConnector1">
            <a:avLst/>
          </a:prstGeom>
          <a:ln w="38100">
            <a:solidFill>
              <a:schemeClr val="tx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/>
          <p:cNvSpPr txBox="1">
            <a:spLocks/>
          </p:cNvSpPr>
          <p:nvPr/>
        </p:nvSpPr>
        <p:spPr>
          <a:xfrm>
            <a:off x="228600" y="4219221"/>
            <a:ext cx="51054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Font typeface="Arial"/>
              <a:buChar char="•"/>
              <a:defRPr sz="32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Need networked storage, sometimes many TB</a:t>
            </a:r>
            <a:endParaRPr lang="en-US" sz="1600" b="1" dirty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457200" lvl="1" indent="0">
              <a:buFont typeface="Arial"/>
              <a:buNone/>
            </a:pPr>
            <a:r>
              <a:rPr lang="en-US" sz="1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Need to uniquely identify data for search/cite</a:t>
            </a:r>
          </a:p>
          <a:p>
            <a:pPr marL="457200" lvl="1" indent="0">
              <a:buFont typeface="Arial"/>
              <a:buNone/>
            </a:pPr>
            <a:r>
              <a:rPr lang="en-US" sz="1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Need custom metadata descriptions</a:t>
            </a:r>
          </a:p>
          <a:p>
            <a:pPr marL="457200" lvl="1" indent="0">
              <a:buFont typeface="Arial"/>
              <a:buNone/>
            </a:pPr>
            <a:r>
              <a:rPr lang="en-US" sz="1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Need a data curation workflow</a:t>
            </a:r>
          </a:p>
          <a:p>
            <a:pPr marL="457200" lvl="1" indent="0">
              <a:buFont typeface="Arial"/>
              <a:buNone/>
            </a:pPr>
            <a:r>
              <a:rPr lang="en-US" sz="1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Need automation capabilities</a:t>
            </a:r>
          </a:p>
          <a:p>
            <a:endParaRPr lang="en-US" dirty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3035710" y="3255906"/>
            <a:ext cx="3441290" cy="330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Font typeface="Arial"/>
              <a:buChar char="•"/>
              <a:defRPr sz="32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/>
              <a:buNone/>
            </a:pPr>
            <a:r>
              <a:rPr lang="en-US" sz="1500" dirty="0" smtClean="0">
                <a:solidFill>
                  <a:srgbClr val="1F497D"/>
                </a:solidFill>
                <a:latin typeface="Helvetica Neue"/>
                <a:cs typeface="Helvetica Neue"/>
              </a:rPr>
              <a:t>Data Storage and Process</a:t>
            </a:r>
            <a:endParaRPr lang="en-US" sz="1500" baseline="30000" dirty="0" smtClean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5800" y="4191000"/>
            <a:ext cx="4872338" cy="152400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1F497D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705600" y="1828800"/>
            <a:ext cx="1676400" cy="175260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1F497D"/>
              </a:solidFill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6483524" y="3286007"/>
            <a:ext cx="2127076" cy="3302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Font typeface="Arial"/>
              <a:buChar char="•"/>
              <a:defRPr sz="32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/>
              <a:buNone/>
            </a:pPr>
            <a:r>
              <a:rPr lang="en-US" sz="1600" dirty="0" smtClean="0">
                <a:solidFill>
                  <a:srgbClr val="1F497D"/>
                </a:solidFill>
                <a:latin typeface="Helvetica Neue"/>
                <a:cs typeface="Helvetica Neue"/>
              </a:rPr>
              <a:t>Publication</a:t>
            </a:r>
            <a:endParaRPr lang="en-US" sz="1600" baseline="30000" dirty="0" smtClean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2209800"/>
            <a:ext cx="631983" cy="45720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4461486" y="1295400"/>
            <a:ext cx="872514" cy="9879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791200" y="1295400"/>
            <a:ext cx="838200" cy="949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 txBox="1">
            <a:spLocks/>
          </p:cNvSpPr>
          <p:nvPr/>
        </p:nvSpPr>
        <p:spPr>
          <a:xfrm>
            <a:off x="6492931" y="993420"/>
            <a:ext cx="2127076" cy="63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Font typeface="Arial"/>
              <a:buChar char="•"/>
              <a:defRPr sz="32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/>
              <a:buNone/>
            </a:pPr>
            <a:r>
              <a:rPr lang="en-US" sz="1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Want to Discover / Use</a:t>
            </a:r>
            <a:endParaRPr lang="en-US" sz="1600" b="1" baseline="30000" dirty="0" smtClean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3013686" y="984013"/>
            <a:ext cx="1828800" cy="63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Font typeface="Arial"/>
              <a:buChar char="•"/>
              <a:defRPr sz="32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/>
              <a:buNone/>
            </a:pPr>
            <a:r>
              <a:rPr lang="en-US" sz="1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Want to Publish</a:t>
            </a:r>
            <a:endParaRPr lang="en-US" sz="1600" b="1" baseline="30000" dirty="0" smtClean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1047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605138" y="1828800"/>
            <a:ext cx="2286000" cy="1828800"/>
            <a:chOff x="457200" y="838200"/>
            <a:chExt cx="2286000" cy="1828800"/>
          </a:xfrm>
        </p:grpSpPr>
        <p:pic>
          <p:nvPicPr>
            <p:cNvPr id="34" name="Picture 33" descr="9152198799_4bd38605ed_z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838200"/>
              <a:ext cx="2286000" cy="1514475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457200" y="838200"/>
              <a:ext cx="2286000" cy="182880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1F497D"/>
                </a:solidFill>
              </a:endParaRPr>
            </a:p>
          </p:txBody>
        </p:sp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443966" y="3300361"/>
            <a:ext cx="2288883" cy="424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Font typeface="Arial"/>
              <a:buChar char="•"/>
              <a:defRPr sz="32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/>
              <a:buNone/>
            </a:pPr>
            <a:r>
              <a:rPr lang="en-US" sz="1600" dirty="0" smtClean="0">
                <a:solidFill>
                  <a:srgbClr val="1F497D"/>
                </a:solidFill>
                <a:latin typeface="Helvetica Neue"/>
                <a:cs typeface="Helvetica Neue"/>
              </a:rPr>
              <a:t>Data Collection</a:t>
            </a:r>
            <a:endParaRPr lang="en-US" sz="1600" baseline="30000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endParaRPr lang="en-US" dirty="0">
              <a:latin typeface="Helvetica Neue"/>
              <a:cs typeface="Helvetica Neue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70886" y="1859845"/>
            <a:ext cx="2392052" cy="1690510"/>
            <a:chOff x="5867400" y="1086558"/>
            <a:chExt cx="2392052" cy="1690510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7400" y="1086558"/>
              <a:ext cx="2392052" cy="160020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943600" y="1143000"/>
              <a:ext cx="2286000" cy="1634068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1F497D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276" y="1866428"/>
            <a:ext cx="1465303" cy="1508333"/>
          </a:xfrm>
          <a:prstGeom prst="rect">
            <a:avLst/>
          </a:prstGeom>
          <a:ln w="0">
            <a:noFill/>
          </a:ln>
        </p:spPr>
      </p:pic>
      <p:sp>
        <p:nvSpPr>
          <p:cNvPr id="40" name="Content Placeholder 2"/>
          <p:cNvSpPr txBox="1">
            <a:spLocks/>
          </p:cNvSpPr>
          <p:nvPr/>
        </p:nvSpPr>
        <p:spPr>
          <a:xfrm>
            <a:off x="4796138" y="4191000"/>
            <a:ext cx="100289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Font typeface="Arial"/>
              <a:buChar char="•"/>
              <a:defRPr sz="32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/>
              <a:buNone/>
            </a:pPr>
            <a:r>
              <a:rPr lang="en-US" sz="40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?</a:t>
            </a:r>
          </a:p>
          <a:p>
            <a:pPr marL="457200" lvl="1" indent="0">
              <a:buFont typeface="Arial"/>
              <a:buNone/>
            </a:pPr>
            <a:r>
              <a:rPr lang="en-US" sz="40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?</a:t>
            </a:r>
          </a:p>
          <a:p>
            <a:pPr marL="457200" lvl="1" indent="0">
              <a:buFont typeface="Arial"/>
              <a:buNone/>
            </a:pPr>
            <a:r>
              <a:rPr lang="en-US" sz="4000" b="1" dirty="0">
                <a:solidFill>
                  <a:srgbClr val="1F497D"/>
                </a:solidFill>
                <a:latin typeface="Helvetica Neue"/>
                <a:cs typeface="Helvetica Neue"/>
              </a:rPr>
              <a:t>?</a:t>
            </a:r>
            <a:endParaRPr lang="en-US" sz="4000" b="1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endParaRPr lang="en-US" dirty="0"/>
          </a:p>
        </p:txBody>
      </p:sp>
      <p:cxnSp>
        <p:nvCxnSpPr>
          <p:cNvPr id="4" name="Straight Arrow Connector 3"/>
          <p:cNvCxnSpPr>
            <a:stCxn id="27" idx="3"/>
          </p:cNvCxnSpPr>
          <p:nvPr/>
        </p:nvCxnSpPr>
        <p:spPr>
          <a:xfrm>
            <a:off x="5833086" y="2733321"/>
            <a:ext cx="872514" cy="9879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1" idx="3"/>
            <a:endCxn id="27" idx="1"/>
          </p:cNvCxnSpPr>
          <p:nvPr/>
        </p:nvCxnSpPr>
        <p:spPr>
          <a:xfrm flipV="1">
            <a:off x="2891138" y="2733321"/>
            <a:ext cx="655948" cy="9879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7" idx="2"/>
          </p:cNvCxnSpPr>
          <p:nvPr/>
        </p:nvCxnSpPr>
        <p:spPr>
          <a:xfrm>
            <a:off x="4690086" y="3550355"/>
            <a:ext cx="12919" cy="564445"/>
          </a:xfrm>
          <a:prstGeom prst="straightConnector1">
            <a:avLst/>
          </a:prstGeom>
          <a:ln w="38100">
            <a:solidFill>
              <a:schemeClr val="tx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7" idx="2"/>
          </p:cNvCxnSpPr>
          <p:nvPr/>
        </p:nvCxnSpPr>
        <p:spPr>
          <a:xfrm flipH="1">
            <a:off x="5602746" y="3581400"/>
            <a:ext cx="1941054" cy="1485900"/>
          </a:xfrm>
          <a:prstGeom prst="straightConnector1">
            <a:avLst/>
          </a:prstGeom>
          <a:ln w="38100">
            <a:solidFill>
              <a:schemeClr val="tx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/>
          <p:cNvSpPr txBox="1">
            <a:spLocks/>
          </p:cNvSpPr>
          <p:nvPr/>
        </p:nvSpPr>
        <p:spPr>
          <a:xfrm>
            <a:off x="228600" y="4191000"/>
            <a:ext cx="51054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Font typeface="Arial"/>
              <a:buChar char="•"/>
              <a:defRPr sz="32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Need storage, sometimes many TB</a:t>
            </a:r>
            <a:endParaRPr lang="en-US" sz="1600" b="1" dirty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457200" lvl="1" indent="0">
              <a:buFont typeface="Arial"/>
              <a:buNone/>
            </a:pPr>
            <a:r>
              <a:rPr lang="en-US" sz="1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Need to uniquely identify data for search/cite</a:t>
            </a:r>
          </a:p>
          <a:p>
            <a:pPr marL="457200" lvl="1" indent="0">
              <a:buFont typeface="Arial"/>
              <a:buNone/>
            </a:pPr>
            <a:r>
              <a:rPr lang="en-US" sz="1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Need custom metadata descriptions</a:t>
            </a:r>
          </a:p>
          <a:p>
            <a:pPr marL="457200" lvl="1" indent="0">
              <a:buFont typeface="Arial"/>
              <a:buNone/>
            </a:pPr>
            <a:r>
              <a:rPr lang="en-US" sz="1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Need a data curation workflow</a:t>
            </a:r>
          </a:p>
          <a:p>
            <a:pPr marL="457200" lvl="1" indent="0">
              <a:buFont typeface="Arial"/>
              <a:buNone/>
            </a:pPr>
            <a:r>
              <a:rPr lang="en-US" sz="1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Need automation capabilities</a:t>
            </a:r>
          </a:p>
          <a:p>
            <a:endParaRPr lang="en-US" dirty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3035710" y="3255906"/>
            <a:ext cx="3441290" cy="330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Font typeface="Arial"/>
              <a:buChar char="•"/>
              <a:defRPr sz="32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/>
              <a:buNone/>
            </a:pPr>
            <a:r>
              <a:rPr lang="en-US" sz="1500" dirty="0" smtClean="0">
                <a:solidFill>
                  <a:srgbClr val="1F497D"/>
                </a:solidFill>
                <a:latin typeface="Helvetica Neue"/>
                <a:cs typeface="Helvetica Neue"/>
              </a:rPr>
              <a:t>Data Storage and Process</a:t>
            </a:r>
            <a:endParaRPr lang="en-US" sz="1500" baseline="30000" dirty="0" smtClean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5800" y="4191000"/>
            <a:ext cx="4872338" cy="152400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1F497D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705600" y="1828800"/>
            <a:ext cx="1676400" cy="175260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1F497D"/>
              </a:solidFill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6483524" y="3289771"/>
            <a:ext cx="3441290" cy="3302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Font typeface="Arial"/>
              <a:buChar char="•"/>
              <a:defRPr sz="32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/>
              <a:buNone/>
            </a:pPr>
            <a:r>
              <a:rPr lang="en-US" sz="1600" dirty="0" smtClean="0">
                <a:solidFill>
                  <a:srgbClr val="1F497D"/>
                </a:solidFill>
                <a:latin typeface="Helvetica Neue"/>
                <a:cs typeface="Helvetica Neue"/>
              </a:rPr>
              <a:t>Publication</a:t>
            </a:r>
            <a:endParaRPr lang="en-US" sz="1600" baseline="30000" dirty="0" smtClean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2209800"/>
            <a:ext cx="631983" cy="457200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>
            <a:off x="4461486" y="1295400"/>
            <a:ext cx="872514" cy="9879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5791200" y="1295400"/>
            <a:ext cx="838200" cy="949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2"/>
          <p:cNvSpPr txBox="1">
            <a:spLocks/>
          </p:cNvSpPr>
          <p:nvPr/>
        </p:nvSpPr>
        <p:spPr>
          <a:xfrm>
            <a:off x="6492931" y="993420"/>
            <a:ext cx="2127076" cy="63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Font typeface="Arial"/>
              <a:buChar char="•"/>
              <a:defRPr sz="32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/>
              <a:buNone/>
            </a:pPr>
            <a:r>
              <a:rPr lang="en-US" sz="1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Want to Discover / Use</a:t>
            </a:r>
            <a:endParaRPr lang="en-US" sz="1600" b="1" baseline="30000" dirty="0" smtClean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3013686" y="984013"/>
            <a:ext cx="1828800" cy="63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Font typeface="Arial"/>
              <a:buChar char="•"/>
              <a:defRPr sz="32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/>
              <a:buNone/>
            </a:pPr>
            <a:r>
              <a:rPr lang="en-US" sz="1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Want to Publish</a:t>
            </a:r>
            <a:endParaRPr lang="en-US" sz="1600" b="1" baseline="30000" dirty="0" smtClean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7233" y="5766097"/>
            <a:ext cx="2059631" cy="67439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05138" y="4170306"/>
            <a:ext cx="4997608" cy="1585732"/>
            <a:chOff x="588152" y="7575538"/>
            <a:chExt cx="4997608" cy="1585732"/>
          </a:xfrm>
        </p:grpSpPr>
        <p:sp>
          <p:nvSpPr>
            <p:cNvPr id="5" name="Rectangle 4"/>
            <p:cNvSpPr/>
            <p:nvPr/>
          </p:nvSpPr>
          <p:spPr>
            <a:xfrm>
              <a:off x="588152" y="7575538"/>
              <a:ext cx="4997608" cy="1585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25"/>
            <a:stretch/>
          </p:blipFill>
          <p:spPr>
            <a:xfrm>
              <a:off x="588152" y="7605396"/>
              <a:ext cx="4960458" cy="1526017"/>
            </a:xfrm>
            <a:prstGeom prst="rect">
              <a:avLst/>
            </a:prstGeom>
            <a:ln w="38100">
              <a:solidFill>
                <a:srgbClr val="274887"/>
              </a:solidFill>
            </a:ln>
          </p:spPr>
        </p:pic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itle 7"/>
          <p:cNvSpPr txBox="1">
            <a:spLocks/>
          </p:cNvSpPr>
          <p:nvPr/>
        </p:nvSpPr>
        <p:spPr>
          <a:xfrm>
            <a:off x="0" y="-53050"/>
            <a:ext cx="9144000" cy="990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Helvetica Neue"/>
                <a:ea typeface="Helvetica Neue" charset="0"/>
                <a:cs typeface="Helvetica Neue"/>
              </a:defRPr>
            </a:lvl1pPr>
          </a:lstStyle>
          <a:p>
            <a:r>
              <a:rPr lang="en-US" sz="3200" smtClean="0"/>
              <a:t>Materials Data Publication/Discovery is Often a Challenge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984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Model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3" y="857267"/>
            <a:ext cx="4487518" cy="4663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9090" y="5525421"/>
            <a:ext cx="2283334" cy="92464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4724400" y="685800"/>
            <a:ext cx="4724400" cy="5410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 lvl="1" indent="-457200">
              <a:spcBef>
                <a:spcPct val="0"/>
              </a:spcBef>
              <a:buFont typeface="Arial"/>
              <a:buChar char="•"/>
            </a:pPr>
            <a:r>
              <a:rPr lang="en-US" sz="2200" b="1" dirty="0" smtClean="0">
                <a:solidFill>
                  <a:schemeClr val="tx2"/>
                </a:solidFill>
                <a:latin typeface="Helvetica Neue"/>
                <a:cs typeface="Helvetica Neue"/>
              </a:rPr>
              <a:t>Collections might </a:t>
            </a:r>
            <a:r>
              <a:rPr lang="en-US" sz="2200" b="1" dirty="0">
                <a:solidFill>
                  <a:schemeClr val="tx2"/>
                </a:solidFill>
                <a:latin typeface="Helvetica Neue"/>
                <a:cs typeface="Helvetica Neue"/>
              </a:rPr>
              <a:t>be a research group or a research topic..</a:t>
            </a:r>
            <a:r>
              <a:rPr lang="en-US" sz="2200" b="1" dirty="0" smtClean="0">
                <a:solidFill>
                  <a:schemeClr val="tx2"/>
                </a:solidFill>
                <a:latin typeface="Helvetica Neue"/>
                <a:cs typeface="Helvetica Neue"/>
              </a:rPr>
              <a:t>.</a:t>
            </a:r>
            <a:endParaRPr lang="en-US" sz="2200" b="1" dirty="0" smtClean="0"/>
          </a:p>
          <a:p>
            <a:pPr marL="457200" indent="-457200">
              <a:buFont typeface="Arial"/>
              <a:buChar char="•"/>
            </a:pPr>
            <a:r>
              <a:rPr lang="en-US" sz="2200" dirty="0" smtClean="0"/>
              <a:t>Collections have specified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dirty="0" smtClean="0">
                <a:solidFill>
                  <a:schemeClr val="tx2"/>
                </a:solidFill>
                <a:latin typeface="Helvetica Neue"/>
                <a:cs typeface="Helvetica Neue"/>
              </a:rPr>
              <a:t>Mapping </a:t>
            </a:r>
            <a:r>
              <a:rPr lang="en-US" dirty="0">
                <a:solidFill>
                  <a:schemeClr val="tx2"/>
                </a:solidFill>
                <a:latin typeface="Helvetica Neue"/>
                <a:cs typeface="Helvetica Neue"/>
              </a:rPr>
              <a:t>to storage </a:t>
            </a:r>
            <a:r>
              <a:rPr lang="en-US" dirty="0" smtClean="0">
                <a:solidFill>
                  <a:schemeClr val="tx2"/>
                </a:solidFill>
                <a:latin typeface="Helvetica Neue"/>
                <a:cs typeface="Helvetica Neue"/>
              </a:rPr>
              <a:t>endpoint</a:t>
            </a:r>
          </a:p>
          <a:p>
            <a:pPr marL="1257300" lvl="2" indent="-342900">
              <a:buFont typeface="Wingdings" charset="2"/>
              <a:buChar char="§"/>
            </a:pPr>
            <a:r>
              <a:rPr lang="en-US" sz="1200" dirty="0" smtClean="0">
                <a:solidFill>
                  <a:schemeClr val="tx2"/>
                </a:solidFill>
                <a:latin typeface="Helvetica Neue"/>
                <a:cs typeface="Helvetica Neue"/>
              </a:rPr>
              <a:t>Currently handled as automatically created shared endpoints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dirty="0" smtClean="0">
                <a:solidFill>
                  <a:schemeClr val="tx2"/>
                </a:solidFill>
                <a:latin typeface="Helvetica Neue"/>
                <a:cs typeface="Helvetica Neue"/>
              </a:rPr>
              <a:t>Metadata </a:t>
            </a:r>
            <a:r>
              <a:rPr lang="en-US" dirty="0">
                <a:solidFill>
                  <a:schemeClr val="tx2"/>
                </a:solidFill>
                <a:latin typeface="Helvetica Neue"/>
                <a:cs typeface="Helvetica Neue"/>
              </a:rPr>
              <a:t>schemas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dirty="0" smtClean="0">
                <a:solidFill>
                  <a:schemeClr val="tx2"/>
                </a:solidFill>
                <a:latin typeface="Helvetica Neue"/>
                <a:cs typeface="Helvetica Neue"/>
              </a:rPr>
              <a:t>Access control policies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dirty="0" smtClean="0">
                <a:solidFill>
                  <a:schemeClr val="tx2"/>
                </a:solidFill>
                <a:latin typeface="Helvetica Neue"/>
                <a:cs typeface="Helvetica Neue"/>
              </a:rPr>
              <a:t>Licenses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dirty="0" smtClean="0">
                <a:solidFill>
                  <a:schemeClr val="tx2"/>
                </a:solidFill>
                <a:latin typeface="Helvetica Neue"/>
                <a:cs typeface="Helvetica Neue"/>
              </a:rPr>
              <a:t>Curation workflows</a:t>
            </a:r>
            <a:endParaRPr lang="en-US" sz="2000" dirty="0" smtClean="0">
              <a:solidFill>
                <a:schemeClr val="tx2"/>
              </a:solidFill>
              <a:latin typeface="Helvetica Neue"/>
              <a:cs typeface="Helvetica Neue"/>
            </a:endParaRPr>
          </a:p>
          <a:p>
            <a:pPr marL="457200" indent="-457200">
              <a:buFont typeface="Arial"/>
              <a:buChar char="•"/>
            </a:pPr>
            <a:r>
              <a:rPr lang="en-US" sz="2200" dirty="0" smtClean="0"/>
              <a:t>Collections contain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dirty="0" smtClean="0">
                <a:solidFill>
                  <a:schemeClr val="tx2"/>
                </a:solidFill>
                <a:latin typeface="Helvetica Neue"/>
                <a:cs typeface="Helvetica Neue"/>
              </a:rPr>
              <a:t>Datasets</a:t>
            </a:r>
          </a:p>
          <a:p>
            <a:pPr marL="1371600" lvl="2" indent="-457200">
              <a:buFont typeface="Wingdings" charset="2"/>
              <a:buChar char="§"/>
            </a:pPr>
            <a:r>
              <a:rPr lang="en-US" dirty="0" smtClean="0">
                <a:solidFill>
                  <a:schemeClr val="tx2"/>
                </a:solidFill>
                <a:latin typeface="Helvetica Neue"/>
                <a:cs typeface="Helvetica Neue"/>
              </a:rPr>
              <a:t>Data</a:t>
            </a:r>
          </a:p>
          <a:p>
            <a:pPr marL="1371600" lvl="2" indent="-457200">
              <a:buFont typeface="Wingdings" charset="2"/>
              <a:buChar char="§"/>
            </a:pPr>
            <a:r>
              <a:rPr lang="en-US" dirty="0" smtClean="0">
                <a:solidFill>
                  <a:schemeClr val="tx2"/>
                </a:solidFill>
                <a:latin typeface="Helvetica Neue"/>
                <a:cs typeface="Helvetica Neue"/>
              </a:rPr>
              <a:t>Metadata</a:t>
            </a:r>
          </a:p>
          <a:p>
            <a:pPr marL="457200" indent="-457200">
              <a:buFont typeface="Arial"/>
              <a:buChar char="•"/>
            </a:pPr>
            <a:r>
              <a:rPr lang="en-US" sz="2200" dirty="0" smtClean="0"/>
              <a:t>Metadata Persistence</a:t>
            </a:r>
            <a:endParaRPr lang="en-US" sz="2200" dirty="0"/>
          </a:p>
          <a:p>
            <a:pPr marL="914400" lvl="1" indent="-457200">
              <a:buFont typeface="Wingdings" charset="2"/>
              <a:buChar char="§"/>
            </a:pPr>
            <a:r>
              <a:rPr lang="en-US" dirty="0" smtClean="0">
                <a:solidFill>
                  <a:schemeClr val="tx2"/>
                </a:solidFill>
                <a:latin typeface="Helvetica Neue"/>
                <a:cs typeface="Helvetica Neue"/>
              </a:rPr>
              <a:t>Metadata log file with dataset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dirty="0" smtClean="0">
                <a:solidFill>
                  <a:schemeClr val="tx2"/>
                </a:solidFill>
                <a:latin typeface="Helvetica Neue"/>
                <a:cs typeface="Helvetica Neue"/>
              </a:rPr>
              <a:t>Metadata replicated in search index</a:t>
            </a:r>
            <a:endParaRPr lang="en-US" dirty="0" smtClean="0"/>
          </a:p>
          <a:p>
            <a:pPr lvl="1"/>
            <a:endParaRPr lang="en-US" sz="200" dirty="0" smtClean="0">
              <a:solidFill>
                <a:schemeClr val="tx2"/>
              </a:solidFill>
            </a:endParaRPr>
          </a:p>
          <a:p>
            <a:pPr lvl="1"/>
            <a:endParaRPr lang="en-US" sz="2000" dirty="0" smtClean="0">
              <a:solidFill>
                <a:schemeClr val="tx2"/>
              </a:solidFill>
              <a:latin typeface="Helvetica Neue"/>
              <a:cs typeface="Helvetica Neue"/>
            </a:endParaRPr>
          </a:p>
          <a:p>
            <a:pPr lvl="2"/>
            <a:endParaRPr lang="en-US" sz="2000" dirty="0" smtClean="0">
              <a:solidFill>
                <a:schemeClr val="tx2"/>
              </a:solidFill>
              <a:latin typeface="Helvetica Neue"/>
              <a:cs typeface="Helvetica Neue"/>
            </a:endParaRPr>
          </a:p>
          <a:p>
            <a:pPr marL="914400" lvl="1" indent="-457200">
              <a:buFont typeface="Arial"/>
              <a:buChar char="•"/>
            </a:pPr>
            <a:endParaRPr lang="en-US" sz="200" dirty="0"/>
          </a:p>
          <a:p>
            <a:pPr marL="800100" lvl="1" indent="-342900">
              <a:buFont typeface="Wingdings" charset="2"/>
              <a:buChar char="§"/>
            </a:pPr>
            <a:endParaRPr lang="en-US" sz="2000" dirty="0" smtClean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518232"/>
            <a:ext cx="2484675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4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 Large Datasets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t>17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2057400" cy="2057400"/>
          </a:xfrm>
          <a:prstGeom prst="rect">
            <a:avLst/>
          </a:prstGeom>
        </p:spPr>
      </p:pic>
      <p:sp>
        <p:nvSpPr>
          <p:cNvPr id="16" name="Title 6"/>
          <p:cNvSpPr txBox="1">
            <a:spLocks/>
          </p:cNvSpPr>
          <p:nvPr/>
        </p:nvSpPr>
        <p:spPr>
          <a:xfrm>
            <a:off x="2362200" y="609600"/>
            <a:ext cx="6477000" cy="2590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400" dirty="0" smtClean="0"/>
              <a:t>Leverages Globus production capabilities for file transfer (i.e. dataset assembly), user authentication, and access control groups</a:t>
            </a:r>
            <a:endParaRPr lang="en-US" sz="2400" dirty="0"/>
          </a:p>
          <a:p>
            <a:pPr marL="800100" lvl="1" indent="-342900">
              <a:buFont typeface="Wingdings" charset="2"/>
              <a:buChar char="§"/>
            </a:pPr>
            <a:endParaRPr lang="en-US" sz="2000" b="1" dirty="0" smtClean="0">
              <a:solidFill>
                <a:schemeClr val="tx2"/>
              </a:solidFill>
            </a:endParaRPr>
          </a:p>
          <a:p>
            <a:pPr lvl="1"/>
            <a:endParaRPr lang="en-US" sz="2400" dirty="0" smtClean="0"/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endParaRPr lang="en-US" sz="2400" dirty="0" smtClean="0"/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400" dirty="0" smtClean="0"/>
              <a:t>100s of TB of reliable storage @ NCSA, and more storage at Argonne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000" b="1" dirty="0" smtClean="0">
                <a:solidFill>
                  <a:schemeClr val="tx2"/>
                </a:solidFill>
              </a:rPr>
              <a:t>Globus endpoint at </a:t>
            </a:r>
            <a:r>
              <a:rPr lang="en-US" sz="2000" b="1" dirty="0" err="1" smtClean="0">
                <a:solidFill>
                  <a:schemeClr val="tx2"/>
                </a:solidFill>
              </a:rPr>
              <a:t>ncsa#mdf</a:t>
            </a:r>
            <a:r>
              <a:rPr lang="en-US" sz="2000" b="1" dirty="0" smtClean="0">
                <a:solidFill>
                  <a:schemeClr val="tx2"/>
                </a:solidFill>
              </a:rPr>
              <a:t> on Nebula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000" b="1" dirty="0" smtClean="0">
                <a:solidFill>
                  <a:schemeClr val="tx2"/>
                </a:solidFill>
              </a:rPr>
              <a:t>Expandable to many PBs as necessary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000" b="1" dirty="0">
                <a:solidFill>
                  <a:schemeClr val="tx2"/>
                </a:solidFill>
              </a:rPr>
              <a:t>Automated tape </a:t>
            </a:r>
            <a:r>
              <a:rPr lang="en-US" sz="2000" b="1" dirty="0" smtClean="0">
                <a:solidFill>
                  <a:schemeClr val="tx2"/>
                </a:solidFill>
              </a:rPr>
              <a:t>backup for reliability (in progress)</a:t>
            </a:r>
            <a:endParaRPr lang="en-US" sz="2400" dirty="0" smtClean="0"/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endParaRPr lang="en-US" sz="2400" dirty="0" smtClean="0"/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400" dirty="0" smtClean="0"/>
              <a:t>Researchers can optionally use your own local or institutional storage</a:t>
            </a:r>
            <a:endParaRPr lang="en-US" sz="2400" b="1" dirty="0" smtClean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2382"/>
          <a:stretch/>
        </p:blipFill>
        <p:spPr>
          <a:xfrm>
            <a:off x="2792230" y="2113656"/>
            <a:ext cx="5660867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2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Uniquely Identify Datasets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t>18</a:t>
            </a:fld>
            <a:endParaRPr lang="en-US" dirty="0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>
            <a:off x="2438400" y="762000"/>
            <a:ext cx="6477000" cy="2667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400" dirty="0" smtClean="0"/>
              <a:t>Associate a unique identifier with a dataset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000" b="1" dirty="0" smtClean="0">
                <a:solidFill>
                  <a:schemeClr val="tx2"/>
                </a:solidFill>
              </a:rPr>
              <a:t>DOI, Handle</a:t>
            </a:r>
          </a:p>
          <a:p>
            <a:pPr lvl="1"/>
            <a:endParaRPr lang="en-US" sz="2000" b="1" dirty="0" smtClean="0">
              <a:solidFill>
                <a:schemeClr val="tx2"/>
              </a:solidFill>
            </a:endParaRP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400" dirty="0" smtClean="0"/>
              <a:t>Improve dataset discovery and </a:t>
            </a:r>
            <a:r>
              <a:rPr lang="en-US" sz="2400" dirty="0" err="1" smtClean="0"/>
              <a:t>citability</a:t>
            </a:r>
            <a:endParaRPr lang="en-US" sz="2400" dirty="0"/>
          </a:p>
          <a:p>
            <a:pPr marL="800100" lvl="1" indent="-342900">
              <a:buFont typeface="Wingdings" charset="2"/>
              <a:buChar char="§"/>
            </a:pPr>
            <a:r>
              <a:rPr lang="en-US" sz="2000" b="1" dirty="0" smtClean="0">
                <a:solidFill>
                  <a:schemeClr val="tx2"/>
                </a:solidFill>
              </a:rPr>
              <a:t>Aligning incentives and understanding the culture will be critical to driving adoption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2057400" cy="2057400"/>
          </a:xfrm>
          <a:prstGeom prst="rect">
            <a:avLst/>
          </a:prstGeom>
        </p:spPr>
      </p:pic>
      <p:pic>
        <p:nvPicPr>
          <p:cNvPr id="3" name="Picture 2" descr="DatasetDownloads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301" r="26314" b="30398"/>
          <a:stretch/>
        </p:blipFill>
        <p:spPr>
          <a:xfrm>
            <a:off x="381000" y="3505200"/>
            <a:ext cx="3721100" cy="3221949"/>
          </a:xfrm>
          <a:prstGeom prst="rect">
            <a:avLst/>
          </a:prstGeom>
        </p:spPr>
      </p:pic>
      <p:sp>
        <p:nvSpPr>
          <p:cNvPr id="15" name="Title 6"/>
          <p:cNvSpPr txBox="1">
            <a:spLocks/>
          </p:cNvSpPr>
          <p:nvPr/>
        </p:nvSpPr>
        <p:spPr>
          <a:xfrm>
            <a:off x="4267200" y="4191000"/>
            <a:ext cx="4038600" cy="1828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Your work has been cited </a:t>
            </a:r>
            <a:r>
              <a:rPr lang="en-US" sz="2000" b="1" u="sng" dirty="0" smtClean="0">
                <a:solidFill>
                  <a:schemeClr val="tx2"/>
                </a:solidFill>
              </a:rPr>
              <a:t>153 times</a:t>
            </a:r>
            <a:r>
              <a:rPr lang="en-US" sz="2000" b="1" dirty="0" smtClean="0">
                <a:solidFill>
                  <a:schemeClr val="tx2"/>
                </a:solidFill>
              </a:rPr>
              <a:t> in the last year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endParaRPr lang="en-US" sz="2000" b="1" dirty="0" smtClean="0">
              <a:solidFill>
                <a:schemeClr val="tx2"/>
              </a:solidFill>
            </a:endParaRP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000" dirty="0" smtClean="0"/>
              <a:t>Researchers from </a:t>
            </a:r>
            <a:r>
              <a:rPr lang="en-US" sz="2000" u="sng" dirty="0" smtClean="0"/>
              <a:t>30 institutions</a:t>
            </a:r>
            <a:r>
              <a:rPr lang="en-US" sz="2000" dirty="0" smtClean="0"/>
              <a:t> have downloaded your datasets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3505200"/>
            <a:ext cx="8229600" cy="312420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1F497D"/>
              </a:solidFill>
            </a:endParaRPr>
          </a:p>
        </p:txBody>
      </p:sp>
      <p:sp>
        <p:nvSpPr>
          <p:cNvPr id="18" name="Title 6"/>
          <p:cNvSpPr txBox="1">
            <a:spLocks/>
          </p:cNvSpPr>
          <p:nvPr/>
        </p:nvSpPr>
        <p:spPr>
          <a:xfrm>
            <a:off x="7239000" y="3505200"/>
            <a:ext cx="1295400" cy="609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Future...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5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Data with Flexible ACLs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t>19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2057400" cy="2057400"/>
          </a:xfrm>
          <a:prstGeom prst="rect">
            <a:avLst/>
          </a:prstGeom>
        </p:spPr>
      </p:pic>
      <p:sp>
        <p:nvSpPr>
          <p:cNvPr id="11" name="Title 6"/>
          <p:cNvSpPr txBox="1">
            <a:spLocks/>
          </p:cNvSpPr>
          <p:nvPr/>
        </p:nvSpPr>
        <p:spPr>
          <a:xfrm>
            <a:off x="2362200" y="838200"/>
            <a:ext cx="6477000" cy="2590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 marL="571500" indent="-571500">
              <a:lnSpc>
                <a:spcPct val="100000"/>
              </a:lnSpc>
              <a:buFont typeface="Arial"/>
              <a:buChar char="•"/>
            </a:pPr>
            <a:r>
              <a:rPr lang="en-US" sz="2400" dirty="0" smtClean="0"/>
              <a:t>Share data publicly, with a set of users, or keep data private</a:t>
            </a: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76200" y="3048000"/>
            <a:ext cx="9067800" cy="990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dirty="0" smtClean="0"/>
              <a:t>Leverage Curation Workflows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114800"/>
            <a:ext cx="2057400" cy="2057400"/>
          </a:xfrm>
          <a:prstGeom prst="rect">
            <a:avLst/>
          </a:prstGeom>
        </p:spPr>
      </p:pic>
      <p:sp>
        <p:nvSpPr>
          <p:cNvPr id="12" name="Title 6"/>
          <p:cNvSpPr txBox="1">
            <a:spLocks/>
          </p:cNvSpPr>
          <p:nvPr/>
        </p:nvSpPr>
        <p:spPr>
          <a:xfrm>
            <a:off x="2438400" y="3962400"/>
            <a:ext cx="6477000" cy="2895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400" dirty="0" smtClean="0"/>
              <a:t>Collection administrators can specify the level of curation workflow required for a given collection e.g.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000" b="1" dirty="0" smtClean="0">
                <a:solidFill>
                  <a:schemeClr val="tx2"/>
                </a:solidFill>
              </a:rPr>
              <a:t>No </a:t>
            </a:r>
            <a:r>
              <a:rPr lang="en-US" sz="2000" b="1" dirty="0">
                <a:solidFill>
                  <a:schemeClr val="tx2"/>
                </a:solidFill>
              </a:rPr>
              <a:t>c</a:t>
            </a:r>
            <a:r>
              <a:rPr lang="en-US" sz="2000" b="1" dirty="0" smtClean="0">
                <a:solidFill>
                  <a:schemeClr val="tx2"/>
                </a:solidFill>
              </a:rPr>
              <a:t>uration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000" b="1" dirty="0" smtClean="0">
                <a:solidFill>
                  <a:schemeClr val="tx2"/>
                </a:solidFill>
              </a:rPr>
              <a:t>Curation of metadata only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000" b="1" dirty="0" smtClean="0">
                <a:solidFill>
                  <a:schemeClr val="tx2"/>
                </a:solidFill>
              </a:rPr>
              <a:t>Curation of metadata and files</a:t>
            </a:r>
            <a:endParaRPr lang="en-US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2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05450"/>
            <a:ext cx="3272598" cy="73275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1F497D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52400"/>
            <a:ext cx="3120198" cy="732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Outline</a:t>
            </a:r>
            <a:endParaRPr lang="en-US" sz="24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961955" y="3839250"/>
            <a:ext cx="3120198" cy="732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b="1" smtClean="0">
                <a:solidFill>
                  <a:schemeClr val="bg1"/>
                </a:solidFill>
                <a:latin typeface="Helvetica Neue"/>
                <a:cs typeface="Helvetica Neue"/>
              </a:rPr>
              <a:t>APIs</a:t>
            </a:r>
            <a:endParaRPr lang="en-US" sz="2400" b="1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894" y="1111172"/>
            <a:ext cx="84023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b="1" dirty="0" smtClean="0">
                <a:solidFill>
                  <a:srgbClr val="274887"/>
                </a:solidFill>
                <a:latin typeface="Helvetica Neue" charset="0"/>
                <a:ea typeface="Helvetica Neue" charset="0"/>
                <a:cs typeface="Helvetica Neue" charset="0"/>
              </a:rPr>
              <a:t>Overview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sz="2400" b="1" dirty="0" smtClean="0">
                <a:solidFill>
                  <a:srgbClr val="274887"/>
                </a:solidFill>
                <a:latin typeface="Helvetica Neue" charset="0"/>
                <a:ea typeface="Helvetica Neue" charset="0"/>
                <a:cs typeface="Helvetica Neue" charset="0"/>
              </a:rPr>
              <a:t>MDF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sz="2400" b="1" dirty="0" smtClean="0">
                <a:solidFill>
                  <a:srgbClr val="274887"/>
                </a:solidFill>
                <a:latin typeface="Helvetica Neue" charset="0"/>
                <a:ea typeface="Helvetica Neue" charset="0"/>
                <a:cs typeface="Helvetica Neue" charset="0"/>
              </a:rPr>
              <a:t>Globus quick introduction </a:t>
            </a:r>
            <a:br>
              <a:rPr lang="en-US" sz="2400" b="1" dirty="0" smtClean="0">
                <a:solidFill>
                  <a:srgbClr val="274887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endParaRPr lang="en-US" b="1" dirty="0" smtClean="0">
              <a:solidFill>
                <a:srgbClr val="274887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b="1" dirty="0" smtClean="0">
                <a:solidFill>
                  <a:srgbClr val="274887"/>
                </a:solidFill>
                <a:latin typeface="Helvetica Neue" charset="0"/>
                <a:ea typeface="Helvetica Neue" charset="0"/>
                <a:cs typeface="Helvetica Neue" charset="0"/>
              </a:rPr>
              <a:t>Data Publication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sz="2400" b="1" dirty="0" smtClean="0">
                <a:solidFill>
                  <a:srgbClr val="274887"/>
                </a:solidFill>
                <a:latin typeface="Helvetica Neue" charset="0"/>
                <a:ea typeface="Helvetica Neue" charset="0"/>
                <a:cs typeface="Helvetica Neue" charset="0"/>
              </a:rPr>
              <a:t>Key MDF features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sz="2400" b="1" dirty="0" smtClean="0">
                <a:solidFill>
                  <a:srgbClr val="274887"/>
                </a:solidFill>
                <a:latin typeface="Helvetica Neue" charset="0"/>
                <a:ea typeface="Helvetica Neue" charset="0"/>
                <a:cs typeface="Helvetica Neue" charset="0"/>
              </a:rPr>
              <a:t>Publication walk-through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sz="2400" b="1" dirty="0">
                <a:solidFill>
                  <a:srgbClr val="274887"/>
                </a:solidFill>
                <a:latin typeface="Helvetica Neue" charset="0"/>
                <a:ea typeface="Helvetica Neue" charset="0"/>
                <a:cs typeface="Helvetica Neue" charset="0"/>
              </a:rPr>
              <a:t>Lessons Learned </a:t>
            </a:r>
            <a:r>
              <a:rPr lang="en-US" sz="2400" b="1" dirty="0" smtClean="0">
                <a:solidFill>
                  <a:srgbClr val="274887"/>
                </a:solidFill>
                <a:latin typeface="Helvetica Neue" charset="0"/>
                <a:ea typeface="Helvetica Neue" charset="0"/>
                <a:cs typeface="Helvetica Neue" charset="0"/>
              </a:rPr>
              <a:t>/ Pipeline </a:t>
            </a:r>
            <a:r>
              <a:rPr lang="en-US" sz="2400" b="1" dirty="0">
                <a:solidFill>
                  <a:srgbClr val="274887"/>
                </a:solidFill>
                <a:latin typeface="Helvetica Neue" charset="0"/>
                <a:ea typeface="Helvetica Neue" charset="0"/>
                <a:cs typeface="Helvetica Neue" charset="0"/>
              </a:rPr>
              <a:t>Analysis</a:t>
            </a:r>
            <a:endParaRPr lang="en-US" sz="2400" b="1" dirty="0" smtClean="0">
              <a:solidFill>
                <a:srgbClr val="274887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2800" b="1" dirty="0" smtClean="0">
              <a:solidFill>
                <a:srgbClr val="274887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b="1" dirty="0" smtClean="0">
                <a:solidFill>
                  <a:srgbClr val="274887"/>
                </a:solidFill>
                <a:latin typeface="Helvetica Neue" charset="0"/>
                <a:ea typeface="Helvetica Neue" charset="0"/>
                <a:cs typeface="Helvetica Neue" charset="0"/>
              </a:rPr>
              <a:t>Materials Resource Registration</a:t>
            </a:r>
          </a:p>
          <a:p>
            <a:pPr marL="285750" indent="-285750">
              <a:buFont typeface="Arial" charset="0"/>
              <a:buChar char="•"/>
            </a:pPr>
            <a:endParaRPr lang="en-US" sz="2800" b="1" dirty="0" smtClean="0">
              <a:solidFill>
                <a:srgbClr val="274887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b="1" dirty="0" smtClean="0">
                <a:solidFill>
                  <a:srgbClr val="274887"/>
                </a:solidFill>
                <a:latin typeface="Helvetica Neue" charset="0"/>
                <a:ea typeface="Helvetica Neue" charset="0"/>
                <a:cs typeface="Helvetica Neue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88414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Customize Metadata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2057400" cy="2057400"/>
          </a:xfrm>
          <a:prstGeom prst="rect">
            <a:avLst/>
          </a:prstGeom>
        </p:spPr>
      </p:pic>
      <p:sp>
        <p:nvSpPr>
          <p:cNvPr id="8" name="Title 6"/>
          <p:cNvSpPr txBox="1">
            <a:spLocks/>
          </p:cNvSpPr>
          <p:nvPr/>
        </p:nvSpPr>
        <p:spPr>
          <a:xfrm>
            <a:off x="2362200" y="533400"/>
            <a:ext cx="6477000" cy="3352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 marL="571500" indent="-571500">
              <a:lnSpc>
                <a:spcPct val="100000"/>
              </a:lnSpc>
              <a:buFont typeface="Arial"/>
              <a:buChar char="•"/>
            </a:pPr>
            <a:endParaRPr lang="en-US" sz="2400" dirty="0" smtClean="0"/>
          </a:p>
          <a:p>
            <a:pPr marL="571500" indent="-571500">
              <a:lnSpc>
                <a:spcPct val="100000"/>
              </a:lnSpc>
              <a:buFont typeface="Arial"/>
              <a:buChar char="•"/>
            </a:pPr>
            <a:r>
              <a:rPr lang="en-US" sz="2400" dirty="0" smtClean="0"/>
              <a:t>Build a custom metadata schema for your specific research data</a:t>
            </a:r>
          </a:p>
          <a:p>
            <a:pPr marL="571500" indent="-571500">
              <a:lnSpc>
                <a:spcPct val="100000"/>
              </a:lnSpc>
              <a:buFont typeface="Arial"/>
              <a:buChar char="•"/>
            </a:pPr>
            <a:r>
              <a:rPr lang="en-US" sz="2400" dirty="0" smtClean="0"/>
              <a:t>Re-use existing metadata schemas</a:t>
            </a:r>
          </a:p>
          <a:p>
            <a:pPr marL="571500" indent="-571500">
              <a:lnSpc>
                <a:spcPct val="100000"/>
              </a:lnSpc>
              <a:buFont typeface="Arial"/>
              <a:buChar char="•"/>
            </a:pPr>
            <a:r>
              <a:rPr lang="en-US" sz="2400" dirty="0" smtClean="0"/>
              <a:t>Working </a:t>
            </a:r>
            <a:r>
              <a:rPr lang="en-US" sz="2400" dirty="0"/>
              <a:t>in conjunction with NIST researchers to define these </a:t>
            </a:r>
            <a:r>
              <a:rPr lang="en-US" sz="2400" dirty="0" smtClean="0"/>
              <a:t>schemas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endParaRPr lang="en-US" sz="2400" dirty="0" smtClean="0">
              <a:solidFill>
                <a:srgbClr val="1F497D"/>
              </a:solidFill>
            </a:endParaRP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1F497D"/>
                </a:solidFill>
              </a:rPr>
              <a:t>Can we build a system that allows schema:</a:t>
            </a:r>
            <a:endParaRPr lang="en-US" sz="2400" dirty="0">
              <a:solidFill>
                <a:srgbClr val="1F497D"/>
              </a:solidFill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en-US" sz="20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Inheritance</a:t>
            </a:r>
          </a:p>
          <a:p>
            <a:pPr marL="1257300" lvl="2" indent="-342900">
              <a:buFont typeface="Wingdings" charset="2"/>
              <a:buChar char="§"/>
            </a:pPr>
            <a:r>
              <a:rPr lang="en-US" sz="1600" dirty="0" smtClean="0">
                <a:solidFill>
                  <a:srgbClr val="1F497D"/>
                </a:solidFill>
                <a:latin typeface="Helvetica Neue"/>
                <a:cs typeface="Helvetica Neue"/>
              </a:rPr>
              <a:t>E.g. a </a:t>
            </a:r>
            <a:r>
              <a:rPr lang="en-US" sz="1600" dirty="0">
                <a:solidFill>
                  <a:srgbClr val="1F497D"/>
                </a:solidFill>
                <a:latin typeface="Helvetica Neue"/>
                <a:cs typeface="Helvetica Neue"/>
              </a:rPr>
              <a:t>schema </a:t>
            </a:r>
            <a:r>
              <a:rPr lang="en-US" sz="1600" dirty="0" smtClean="0">
                <a:solidFill>
                  <a:srgbClr val="1F497D"/>
                </a:solidFill>
                <a:latin typeface="Helvetica Neue"/>
                <a:cs typeface="Helvetica Neue"/>
              </a:rPr>
              <a:t>“polymers” </a:t>
            </a:r>
            <a:r>
              <a:rPr lang="en-US" sz="1600" dirty="0">
                <a:solidFill>
                  <a:srgbClr val="1F497D"/>
                </a:solidFill>
                <a:latin typeface="Helvetica Neue"/>
                <a:cs typeface="Helvetica Neue"/>
              </a:rPr>
              <a:t>might inherit and expand upon the </a:t>
            </a:r>
            <a:r>
              <a:rPr lang="en-US" sz="1600" dirty="0" smtClean="0">
                <a:solidFill>
                  <a:srgbClr val="1F497D"/>
                </a:solidFill>
                <a:latin typeface="Helvetica Neue"/>
                <a:cs typeface="Helvetica Neue"/>
              </a:rPr>
              <a:t>“base material” of NIST</a:t>
            </a:r>
            <a:endParaRPr lang="en-US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en-US" sz="20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Versioning</a:t>
            </a:r>
          </a:p>
          <a:p>
            <a:pPr marL="1257300" lvl="2" indent="-342900">
              <a:buFont typeface="Wingdings" charset="2"/>
              <a:buChar char="§"/>
            </a:pPr>
            <a:r>
              <a:rPr lang="en-US" sz="1600" dirty="0" smtClean="0">
                <a:solidFill>
                  <a:srgbClr val="1F497D"/>
                </a:solidFill>
                <a:latin typeface="Helvetica Neue"/>
                <a:cs typeface="Helvetica Neue"/>
              </a:rPr>
              <a:t>E.g. Understand contextually how to map fields between versions</a:t>
            </a:r>
            <a:endParaRPr lang="en-US" sz="1600" b="1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en-US" sz="20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Dependence</a:t>
            </a:r>
          </a:p>
          <a:p>
            <a:pPr marL="1257300" lvl="2" indent="-342900">
              <a:buFont typeface="Wingdings" charset="2"/>
              <a:buChar char="§"/>
            </a:pPr>
            <a:r>
              <a:rPr lang="en-US" sz="1600" dirty="0">
                <a:solidFill>
                  <a:srgbClr val="1F497D"/>
                </a:solidFill>
                <a:latin typeface="Helvetica Neue"/>
                <a:cs typeface="Helvetica Neue"/>
              </a:rPr>
              <a:t>E.g. </a:t>
            </a:r>
            <a:r>
              <a:rPr lang="en-US" sz="1600" dirty="0" smtClean="0">
                <a:solidFill>
                  <a:srgbClr val="1F497D"/>
                </a:solidFill>
                <a:latin typeface="Helvetica Neue"/>
                <a:cs typeface="Helvetica Neue"/>
              </a:rPr>
              <a:t>Allows the ability to build consensus around schemas</a:t>
            </a:r>
            <a:endParaRPr lang="en-US" sz="1600" b="1" dirty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/>
              <a:t> </a:t>
            </a:r>
            <a:endParaRPr lang="en-US" sz="2400" baseline="30000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304800" y="3048000"/>
            <a:ext cx="8229600" cy="358140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1F497D"/>
              </a:solidFill>
            </a:endParaRPr>
          </a:p>
        </p:txBody>
      </p:sp>
      <p:sp>
        <p:nvSpPr>
          <p:cNvPr id="20" name="Title 6"/>
          <p:cNvSpPr txBox="1">
            <a:spLocks/>
          </p:cNvSpPr>
          <p:nvPr/>
        </p:nvSpPr>
        <p:spPr>
          <a:xfrm>
            <a:off x="304800" y="3048000"/>
            <a:ext cx="12954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Future...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4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MaterialsDataFacility.org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730" y="609600"/>
            <a:ext cx="7377670" cy="6126562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802647" y="3580284"/>
            <a:ext cx="2350323" cy="92333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74887"/>
                </a:solidFill>
              </a:rPr>
              <a:t>To get started,</a:t>
            </a:r>
          </a:p>
          <a:p>
            <a:r>
              <a:rPr lang="en-US" b="1" dirty="0">
                <a:solidFill>
                  <a:srgbClr val="274887"/>
                </a:solidFill>
              </a:rPr>
              <a:t>c</a:t>
            </a:r>
            <a:r>
              <a:rPr lang="en-US" b="1" dirty="0" smtClean="0">
                <a:solidFill>
                  <a:srgbClr val="274887"/>
                </a:solidFill>
              </a:rPr>
              <a:t>ontact Ben Blaiszik</a:t>
            </a:r>
          </a:p>
          <a:p>
            <a:r>
              <a:rPr lang="en-US" b="1" dirty="0" err="1" smtClean="0">
                <a:solidFill>
                  <a:srgbClr val="274887"/>
                </a:solidFill>
              </a:rPr>
              <a:t>blaiszik@uchicago.edu</a:t>
            </a:r>
            <a:endParaRPr lang="en-US" b="1" dirty="0">
              <a:solidFill>
                <a:srgbClr val="2748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5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990600" y="1493837"/>
            <a:ext cx="6615953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/>
              <a:t>MDF Submission Walkthrough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8933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Use Case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57200" y="638850"/>
            <a:ext cx="6172200" cy="68580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1F497D"/>
              </a:solidFill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37402" y="715050"/>
            <a:ext cx="5710998" cy="732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0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Publishing Big, Remote Data</a:t>
            </a:r>
            <a:endParaRPr lang="en-US" sz="30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878973"/>
            <a:ext cx="3708400" cy="75065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1F497D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69989" y="1878748"/>
            <a:ext cx="3514331" cy="14262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600" b="1" u="sng" dirty="0" smtClean="0">
                <a:solidFill>
                  <a:srgbClr val="1F497D"/>
                </a:solidFill>
                <a:latin typeface="Helvetica Neue"/>
                <a:cs typeface="Helvetica Neue"/>
              </a:rPr>
              <a:t>Collected</a:t>
            </a:r>
            <a:r>
              <a:rPr lang="en-US" sz="1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 multi TB</a:t>
            </a:r>
          </a:p>
          <a:p>
            <a:r>
              <a:rPr lang="en-US" sz="1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of data at a light source</a:t>
            </a:r>
            <a:endParaRPr lang="en-US" sz="16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172" y="2803923"/>
            <a:ext cx="3693428" cy="69826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1F497D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84961" y="2815273"/>
            <a:ext cx="3514331" cy="6869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600" b="1" u="sng" dirty="0" smtClean="0">
                <a:solidFill>
                  <a:srgbClr val="1F497D"/>
                </a:solidFill>
                <a:latin typeface="Helvetica Neue"/>
                <a:cs typeface="Helvetica Neue"/>
              </a:rPr>
              <a:t>Bundle</a:t>
            </a:r>
            <a:r>
              <a:rPr lang="en-US" sz="1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 the </a:t>
            </a:r>
            <a:r>
              <a:rPr lang="en-US" sz="1600" b="1" u="sng" dirty="0" smtClean="0">
                <a:solidFill>
                  <a:srgbClr val="1F497D"/>
                </a:solidFill>
                <a:latin typeface="Helvetica Neue"/>
                <a:cs typeface="Helvetica Neue"/>
              </a:rPr>
              <a:t>data</a:t>
            </a:r>
            <a:r>
              <a:rPr lang="en-US" sz="1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 with </a:t>
            </a:r>
            <a:r>
              <a:rPr lang="en-US" sz="1600" b="1" u="sng" dirty="0" smtClean="0">
                <a:solidFill>
                  <a:srgbClr val="1F497D"/>
                </a:solidFill>
                <a:latin typeface="Helvetica Neue"/>
                <a:cs typeface="Helvetica Neue"/>
              </a:rPr>
              <a:t>metadata</a:t>
            </a:r>
            <a:r>
              <a:rPr lang="en-US" sz="1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 and </a:t>
            </a:r>
            <a:r>
              <a:rPr lang="en-US" sz="1600" b="1" u="sng" dirty="0" smtClean="0">
                <a:solidFill>
                  <a:srgbClr val="1F497D"/>
                </a:solidFill>
                <a:latin typeface="Helvetica Neue"/>
                <a:cs typeface="Helvetica Neue"/>
              </a:rPr>
              <a:t>provenance</a:t>
            </a:r>
          </a:p>
          <a:p>
            <a:pPr marL="342900" indent="-342900">
              <a:buFont typeface="Arial" charset="0"/>
              <a:buChar char="•"/>
            </a:pPr>
            <a:endParaRPr lang="en-US" sz="16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3687511"/>
            <a:ext cx="3708400" cy="91332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1F497D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84961" y="3678059"/>
            <a:ext cx="3514331" cy="9044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Want a </a:t>
            </a:r>
            <a:r>
              <a:rPr lang="en-US" sz="1600" b="1" u="sng" dirty="0" smtClean="0">
                <a:solidFill>
                  <a:srgbClr val="1F497D"/>
                </a:solidFill>
                <a:latin typeface="Helvetica Neue"/>
                <a:cs typeface="Helvetica Neue"/>
              </a:rPr>
              <a:t>citable DOI</a:t>
            </a:r>
            <a:r>
              <a:rPr lang="en-US" sz="1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 to share the raw and derived data with the community</a:t>
            </a:r>
          </a:p>
          <a:p>
            <a:pPr marL="342900" indent="-342900">
              <a:buFont typeface="Arial" charset="0"/>
              <a:buChar char="•"/>
            </a:pPr>
            <a:endParaRPr lang="en-US" sz="16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2172" y="4871422"/>
            <a:ext cx="3693428" cy="95681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1F497D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7402" y="4930893"/>
            <a:ext cx="3514331" cy="9044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Want their data to be </a:t>
            </a:r>
            <a:r>
              <a:rPr lang="en-US" sz="1600" b="1" u="sng" dirty="0" smtClean="0">
                <a:solidFill>
                  <a:srgbClr val="1F497D"/>
                </a:solidFill>
                <a:latin typeface="Helvetica Neue"/>
                <a:cs typeface="Helvetica Neue"/>
              </a:rPr>
              <a:t>discoverable by free text search</a:t>
            </a:r>
            <a:r>
              <a:rPr lang="en-US" sz="1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 and </a:t>
            </a:r>
            <a:r>
              <a:rPr lang="en-US" sz="1600" b="1" u="sng" dirty="0" smtClean="0">
                <a:solidFill>
                  <a:srgbClr val="1F497D"/>
                </a:solidFill>
                <a:latin typeface="Helvetica Neue"/>
                <a:cs typeface="Helvetica Neue"/>
              </a:rPr>
              <a:t>custom metadata</a:t>
            </a:r>
            <a:endParaRPr lang="en-US" sz="1600" b="1" u="sng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1882558"/>
            <a:ext cx="3708400" cy="3952775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1F497D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4"/>
          <a:stretch/>
        </p:blipFill>
        <p:spPr>
          <a:xfrm>
            <a:off x="4197048" y="3153053"/>
            <a:ext cx="4685562" cy="1269683"/>
          </a:xfrm>
          <a:prstGeom prst="rect">
            <a:avLst/>
          </a:prstGeom>
          <a:ln w="38100">
            <a:solidFill>
              <a:srgbClr val="274887"/>
            </a:solidFill>
          </a:ln>
        </p:spPr>
      </p:pic>
    </p:spTree>
    <p:extLst>
      <p:ext uri="{BB962C8B-B14F-4D97-AF65-F5344CB8AC3E}">
        <p14:creationId xmlns:p14="http://schemas.microsoft.com/office/powerpoint/2010/main" val="125373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4528"/>
          <a:stretch/>
        </p:blipFill>
        <p:spPr>
          <a:xfrm>
            <a:off x="1795119" y="596411"/>
            <a:ext cx="5751576" cy="3183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730729"/>
          </a:xfrm>
        </p:spPr>
        <p:txBody>
          <a:bodyPr/>
          <a:lstStyle/>
          <a:p>
            <a:r>
              <a:rPr lang="en-US" dirty="0" smtClean="0"/>
              <a:t>MDF Collection Home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1015" y="3618685"/>
            <a:ext cx="4321248" cy="28170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6913" y="3878556"/>
            <a:ext cx="1948633" cy="25687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82501" y="589342"/>
            <a:ext cx="5764194" cy="59503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5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MDF Collections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7740" y="5035827"/>
            <a:ext cx="48156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  <a:latin typeface="Helvetica  ne"/>
                <a:cs typeface="Helvetica  ne"/>
              </a:rPr>
              <a:t>Recall: Policies Set at the Collection Level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chemeClr val="tx2"/>
                </a:solidFill>
                <a:latin typeface="Helvetica  ne"/>
                <a:cs typeface="Helvetica  ne"/>
              </a:rPr>
              <a:t>Required metadata, schemas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chemeClr val="tx2"/>
                </a:solidFill>
                <a:latin typeface="Helvetica  ne"/>
                <a:cs typeface="Helvetica  ne"/>
              </a:rPr>
              <a:t>Data </a:t>
            </a:r>
            <a:r>
              <a:rPr lang="en-US" sz="1600" b="1" dirty="0">
                <a:solidFill>
                  <a:schemeClr val="tx2"/>
                </a:solidFill>
                <a:latin typeface="Helvetica  ne"/>
                <a:cs typeface="Helvetica  ne"/>
              </a:rPr>
              <a:t>s</a:t>
            </a:r>
            <a:r>
              <a:rPr lang="en-US" sz="1600" b="1" dirty="0" smtClean="0">
                <a:solidFill>
                  <a:schemeClr val="tx2"/>
                </a:solidFill>
                <a:latin typeface="Helvetica  ne"/>
                <a:cs typeface="Helvetica  ne"/>
              </a:rPr>
              <a:t>torage location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chemeClr val="tx2"/>
                </a:solidFill>
                <a:latin typeface="Helvetica  ne"/>
                <a:cs typeface="Helvetica  ne"/>
              </a:rPr>
              <a:t>Metadata curation policies</a:t>
            </a:r>
            <a:endParaRPr lang="en-US" sz="1600" b="1" dirty="0">
              <a:solidFill>
                <a:schemeClr val="tx2"/>
              </a:solidFill>
              <a:latin typeface="Helvetica  ne"/>
              <a:cs typeface="Helvetica  n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35" r="9508"/>
          <a:stretch/>
        </p:blipFill>
        <p:spPr>
          <a:xfrm>
            <a:off x="0" y="628471"/>
            <a:ext cx="9144000" cy="1545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322" y="1876547"/>
            <a:ext cx="8863104" cy="12684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322" y="2162127"/>
            <a:ext cx="8920977" cy="11403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28471"/>
            <a:ext cx="9144000" cy="287865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2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MDF Metadata Entry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8670" y="685800"/>
            <a:ext cx="6712930" cy="5486400"/>
          </a:xfrm>
          <a:prstGeom prst="rect">
            <a:avLst/>
          </a:prstGeom>
          <a:ln w="38100" cmpd="sng">
            <a:solidFill>
              <a:srgbClr val="274887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8901" y="685800"/>
            <a:ext cx="2120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Scientist or representative describes the data they are submitting</a:t>
            </a:r>
          </a:p>
          <a:p>
            <a:endParaRPr lang="en-US" sz="1400" b="1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For this collection Dublin Core and a custom metadata template are required</a:t>
            </a:r>
            <a:endParaRPr lang="en-US" sz="14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835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MDF Custom Metadata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9800" y="685800"/>
            <a:ext cx="6858000" cy="5502439"/>
          </a:xfrm>
          <a:prstGeom prst="rect">
            <a:avLst/>
          </a:prstGeom>
          <a:ln w="38100" cmpd="sng">
            <a:solidFill>
              <a:srgbClr val="1F497D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8901" y="685800"/>
            <a:ext cx="2120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Scientist or representative describes the data they are submitting</a:t>
            </a:r>
          </a:p>
          <a:p>
            <a:endParaRPr lang="en-US" sz="1400" b="1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For this collection Dublin Core and a custom metadata template are required</a:t>
            </a:r>
            <a:endParaRPr lang="en-US" sz="14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6945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Assembly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9377" y="870998"/>
            <a:ext cx="5486400" cy="4232529"/>
          </a:xfrm>
          <a:prstGeom prst="rect">
            <a:avLst/>
          </a:prstGeom>
          <a:ln w="38100" cmpd="sng">
            <a:solidFill>
              <a:srgbClr val="274887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8900" y="533400"/>
            <a:ext cx="2438401" cy="501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srgbClr val="1F497D"/>
                </a:solidFill>
                <a:latin typeface="Helvetica Neue"/>
                <a:cs typeface="Helvetica Neue"/>
              </a:rPr>
              <a:t>Shared endpoint is auto-created on collection-specified data store</a:t>
            </a:r>
          </a:p>
          <a:p>
            <a:endParaRPr lang="en-US" sz="1600" b="1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Scientist transfers dataset files to a unique publish endpoint</a:t>
            </a:r>
          </a:p>
          <a:p>
            <a:endParaRPr lang="en-US" sz="1600" b="1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Dataset may be assembled over any period of time</a:t>
            </a:r>
          </a:p>
          <a:p>
            <a:pPr marL="285750" indent="-285750">
              <a:buFont typeface="Arial"/>
              <a:buChar char="•"/>
            </a:pPr>
            <a:endParaRPr lang="en-US" sz="1600" b="1" dirty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When submission is finished, dataset will be rendered immutable via checksum</a:t>
            </a:r>
            <a:endParaRPr lang="en-US" sz="16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8182" y="2718747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74887"/>
                </a:solidFill>
                <a:latin typeface="Helvetica Neue" charset="0"/>
                <a:ea typeface="Helvetica Neue" charset="0"/>
                <a:cs typeface="Helvetica Neue" charset="0"/>
              </a:rPr>
              <a:t>(e.g. NWU)</a:t>
            </a:r>
            <a:endParaRPr lang="en-US" b="1" dirty="0">
              <a:solidFill>
                <a:srgbClr val="274887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2718747"/>
            <a:ext cx="17908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74887"/>
                </a:solidFill>
                <a:latin typeface="Helvetica Neue" charset="0"/>
                <a:ea typeface="Helvetica Neue" charset="0"/>
                <a:cs typeface="Helvetica Neue" charset="0"/>
              </a:rPr>
              <a:t>Materials Data</a:t>
            </a:r>
          </a:p>
          <a:p>
            <a:r>
              <a:rPr lang="en-US" b="1" dirty="0" smtClean="0">
                <a:solidFill>
                  <a:srgbClr val="274887"/>
                </a:solidFill>
                <a:latin typeface="Helvetica Neue" charset="0"/>
                <a:ea typeface="Helvetica Neue" charset="0"/>
                <a:cs typeface="Helvetica Neue" charset="0"/>
              </a:rPr>
              <a:t>Facility </a:t>
            </a:r>
          </a:p>
          <a:p>
            <a:r>
              <a:rPr lang="en-US" b="1" dirty="0" smtClean="0">
                <a:solidFill>
                  <a:srgbClr val="274887"/>
                </a:solidFill>
                <a:latin typeface="Helvetica Neue" charset="0"/>
                <a:ea typeface="Helvetica Neue" charset="0"/>
                <a:cs typeface="Helvetica Neue" charset="0"/>
              </a:rPr>
              <a:t>(UIUC </a:t>
            </a:r>
            <a:r>
              <a:rPr lang="en-US" b="1" dirty="0" smtClean="0">
                <a:solidFill>
                  <a:srgbClr val="274887"/>
                </a:solidFill>
                <a:latin typeface="Helvetica Neue" charset="0"/>
                <a:ea typeface="Helvetica Neue" charset="0"/>
                <a:cs typeface="Helvetica Neue" charset="0"/>
              </a:rPr>
              <a:t>Nebula)</a:t>
            </a:r>
            <a:endParaRPr lang="en-US" b="1" dirty="0">
              <a:solidFill>
                <a:srgbClr val="274887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91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Assembly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3851"/>
          <a:stretch/>
        </p:blipFill>
        <p:spPr>
          <a:xfrm>
            <a:off x="3130950" y="870998"/>
            <a:ext cx="5486400" cy="2728733"/>
          </a:xfrm>
          <a:prstGeom prst="rect">
            <a:avLst/>
          </a:prstGeom>
          <a:ln w="38100" cmpd="sng">
            <a:solidFill>
              <a:srgbClr val="274887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8900" y="533400"/>
            <a:ext cx="2438401" cy="501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srgbClr val="1F497D"/>
                </a:solidFill>
                <a:latin typeface="Helvetica Neue"/>
                <a:cs typeface="Helvetica Neue"/>
              </a:rPr>
              <a:t>Shared endpoint is auto-created on collection-specified data store</a:t>
            </a:r>
          </a:p>
          <a:p>
            <a:endParaRPr lang="en-US" sz="1600" b="1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Scientist transfers dataset files to a unique publish endpoint</a:t>
            </a:r>
          </a:p>
          <a:p>
            <a:endParaRPr lang="en-US" sz="1600" b="1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Dataset may be assembled over any period of time</a:t>
            </a:r>
          </a:p>
          <a:p>
            <a:pPr marL="285750" indent="-285750">
              <a:buFont typeface="Arial"/>
              <a:buChar char="•"/>
            </a:pPr>
            <a:endParaRPr lang="en-US" sz="1600" b="1" dirty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When submission is finished, dataset will be rendered immutable via checksum</a:t>
            </a:r>
            <a:endParaRPr lang="en-US" sz="16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8182" y="2718747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74887"/>
                </a:solidFill>
                <a:latin typeface="Helvetica Neue" charset="0"/>
                <a:ea typeface="Helvetica Neue" charset="0"/>
                <a:cs typeface="Helvetica Neue" charset="0"/>
              </a:rPr>
              <a:t>(e.g. NWU)</a:t>
            </a:r>
            <a:endParaRPr lang="en-US" b="1" dirty="0">
              <a:solidFill>
                <a:srgbClr val="274887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2718747"/>
            <a:ext cx="22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74887"/>
                </a:solidFill>
                <a:latin typeface="Helvetica Neue" charset="0"/>
                <a:ea typeface="Helvetica Neue" charset="0"/>
                <a:cs typeface="Helvetica Neue" charset="0"/>
              </a:rPr>
              <a:t>(e.g. UIUC Nebula)</a:t>
            </a:r>
            <a:endParaRPr lang="en-US" b="1" dirty="0">
              <a:solidFill>
                <a:srgbClr val="274887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7294"/>
          <a:stretch/>
        </p:blipFill>
        <p:spPr>
          <a:xfrm>
            <a:off x="3130950" y="3785947"/>
            <a:ext cx="5486400" cy="2837245"/>
          </a:xfrm>
          <a:prstGeom prst="rect">
            <a:avLst/>
          </a:prstGeom>
          <a:ln w="38100">
            <a:solidFill>
              <a:srgbClr val="274887"/>
            </a:solidFill>
          </a:ln>
        </p:spPr>
      </p:pic>
    </p:spTree>
    <p:extLst>
      <p:ext uri="{BB962C8B-B14F-4D97-AF65-F5344CB8AC3E}">
        <p14:creationId xmlns:p14="http://schemas.microsoft.com/office/powerpoint/2010/main" val="78531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MDF?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653004"/>
            <a:ext cx="8397253" cy="15416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400" b="1" dirty="0" smtClean="0">
                <a:solidFill>
                  <a:schemeClr val="tx2"/>
                </a:solidFill>
                <a:latin typeface="Helvetica Neue"/>
                <a:cs typeface="Helvetica Neue"/>
              </a:rPr>
              <a:t>We are developing services to make it more simple for materials datasets and resources to be ... </a:t>
            </a:r>
          </a:p>
          <a:p>
            <a:pPr algn="ctr"/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8802" y="2391450"/>
            <a:ext cx="3272598" cy="3552149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1F497D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8802" y="2507803"/>
            <a:ext cx="3120198" cy="33356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b="1" u="sng" dirty="0" smtClean="0">
                <a:solidFill>
                  <a:srgbClr val="1F497D"/>
                </a:solidFill>
                <a:latin typeface="Helvetica Neue"/>
                <a:cs typeface="Helvetica Neue"/>
              </a:rPr>
              <a:t>Published</a:t>
            </a:r>
          </a:p>
          <a:p>
            <a:pPr algn="ctr"/>
            <a:r>
              <a:rPr lang="en-US" sz="24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Identified</a:t>
            </a:r>
          </a:p>
          <a:p>
            <a:pPr algn="ctr"/>
            <a:r>
              <a:rPr lang="en-US" sz="24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Described</a:t>
            </a:r>
          </a:p>
          <a:p>
            <a:pPr algn="ctr"/>
            <a:r>
              <a:rPr lang="en-US" sz="24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Curated</a:t>
            </a:r>
          </a:p>
          <a:p>
            <a:pPr algn="ctr"/>
            <a:r>
              <a:rPr lang="en-US" sz="24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Verifiable</a:t>
            </a:r>
          </a:p>
          <a:p>
            <a:pPr algn="ctr"/>
            <a:r>
              <a:rPr lang="en-US" sz="24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Accessible</a:t>
            </a:r>
          </a:p>
          <a:p>
            <a:pPr algn="ctr"/>
            <a:r>
              <a:rPr lang="en-US" sz="24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Preserved</a:t>
            </a:r>
            <a:endParaRPr lang="en-US" sz="24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410200" y="2501949"/>
            <a:ext cx="3282143" cy="3127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b="1" u="sng" dirty="0" smtClean="0">
                <a:solidFill>
                  <a:srgbClr val="1F497D"/>
                </a:solidFill>
                <a:latin typeface="Helvetica Neue"/>
                <a:cs typeface="Helvetica Neue"/>
              </a:rPr>
              <a:t>Discovered</a:t>
            </a:r>
          </a:p>
          <a:p>
            <a:pPr algn="ctr"/>
            <a:r>
              <a:rPr lang="en-US" sz="24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Searched</a:t>
            </a:r>
          </a:p>
          <a:p>
            <a:pPr algn="ctr"/>
            <a:r>
              <a:rPr lang="en-US" sz="24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Browsed</a:t>
            </a:r>
          </a:p>
          <a:p>
            <a:pPr algn="ctr"/>
            <a:r>
              <a:rPr lang="en-US" sz="24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Shared</a:t>
            </a:r>
          </a:p>
          <a:p>
            <a:pPr algn="ctr"/>
            <a:r>
              <a:rPr lang="en-US" sz="24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Recommended</a:t>
            </a:r>
          </a:p>
          <a:p>
            <a:pPr algn="ctr"/>
            <a:r>
              <a:rPr lang="en-US" sz="24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Accessed</a:t>
            </a:r>
            <a:endParaRPr lang="en-US" sz="24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613195" y="2501474"/>
            <a:ext cx="1737910" cy="8242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u="sng" dirty="0" smtClean="0">
                <a:solidFill>
                  <a:srgbClr val="1F497D"/>
                </a:solidFill>
                <a:latin typeface="Helvetica Neue"/>
                <a:cs typeface="Helvetica Neue"/>
              </a:rPr>
              <a:t>and</a:t>
            </a:r>
            <a:endParaRPr lang="en-US" sz="4000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0" y="2391451"/>
            <a:ext cx="3272598" cy="3552149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1F497D"/>
              </a:solidFill>
            </a:endParaRPr>
          </a:p>
        </p:txBody>
      </p:sp>
      <p:pic>
        <p:nvPicPr>
          <p:cNvPr id="14" name="Picture 13" descr="Data-Taxonom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3581400"/>
            <a:ext cx="486840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9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Curation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4600" y="758597"/>
            <a:ext cx="6415852" cy="5566003"/>
          </a:xfrm>
          <a:prstGeom prst="rect">
            <a:avLst/>
          </a:prstGeom>
          <a:ln w="38100" cmpd="sng">
            <a:solidFill>
              <a:schemeClr val="tx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8900" y="715863"/>
            <a:ext cx="24384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Optionally specified in collection configuration</a:t>
            </a:r>
          </a:p>
          <a:p>
            <a:pPr marL="285750" indent="-285750">
              <a:buFont typeface="Arial"/>
              <a:buChar char="•"/>
            </a:pPr>
            <a:endParaRPr lang="en-US" sz="1600" b="1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Can be approved or rejected (i.e. sent back to the submitter)</a:t>
            </a:r>
            <a:endParaRPr lang="en-US" sz="16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0109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Mint a Permanent Identifier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1232" y="3612521"/>
            <a:ext cx="3192250" cy="369332"/>
          </a:xfrm>
          <a:prstGeom prst="rect">
            <a:avLst/>
          </a:prstGeom>
          <a:noFill/>
          <a:ln w="38100" cmpd="sng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Can optionally be DOI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 smtClean="0">
                <a:solidFill>
                  <a:srgbClr val="1F497D"/>
                </a:solidFill>
              </a:rPr>
              <a:t>or Handle</a:t>
            </a: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174" y="2563519"/>
            <a:ext cx="1857965" cy="178740"/>
          </a:xfrm>
          <a:prstGeom prst="rect">
            <a:avLst/>
          </a:prstGeom>
          <a:ln w="38100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030146" y="2534856"/>
            <a:ext cx="3966584" cy="381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382" y="777875"/>
            <a:ext cx="7416800" cy="2819400"/>
          </a:xfrm>
          <a:prstGeom prst="rect">
            <a:avLst/>
          </a:prstGeom>
          <a:ln w="38100" cmpd="sng">
            <a:solidFill>
              <a:srgbClr val="274887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93365" y="2167224"/>
            <a:ext cx="3966584" cy="3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3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Record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2425" y="762000"/>
            <a:ext cx="6698575" cy="5638800"/>
          </a:xfrm>
          <a:prstGeom prst="rect">
            <a:avLst/>
          </a:prstGeom>
          <a:ln w="38100" cmpd="sng">
            <a:solidFill>
              <a:srgbClr val="1F497D"/>
            </a:solidFill>
          </a:ln>
        </p:spPr>
      </p:pic>
    </p:spTree>
    <p:extLst>
      <p:ext uri="{BB962C8B-B14F-4D97-AF65-F5344CB8AC3E}">
        <p14:creationId xmlns:p14="http://schemas.microsoft.com/office/powerpoint/2010/main" val="53661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Discovery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9863" b="12277"/>
          <a:stretch/>
        </p:blipFill>
        <p:spPr>
          <a:xfrm>
            <a:off x="682185" y="992971"/>
            <a:ext cx="7703362" cy="520860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2786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990600" y="1493837"/>
            <a:ext cx="6615953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/>
              <a:t>Registering Materials Resources</a:t>
            </a:r>
            <a:endParaRPr lang="en-US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5422739" y="6275327"/>
            <a:ext cx="3325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274887"/>
                </a:solidFill>
                <a:latin typeface="Helvetica Neue" charset="0"/>
                <a:ea typeface="Helvetica Neue" charset="0"/>
                <a:cs typeface="Helvetica Neue" charset="0"/>
              </a:rPr>
              <a:t>[w/ NIST – Youssef, Dima]</a:t>
            </a:r>
            <a:endParaRPr lang="en-US" sz="2000" b="1" dirty="0">
              <a:solidFill>
                <a:srgbClr val="274887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04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Resource Registry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8265" y="5094823"/>
            <a:ext cx="793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solidFill>
                <a:srgbClr val="274887"/>
              </a:solidFill>
            </a:endParaRPr>
          </a:p>
          <a:p>
            <a:r>
              <a:rPr lang="en-US" sz="4000" dirty="0" smtClean="0">
                <a:solidFill>
                  <a:srgbClr val="274887"/>
                </a:solidFill>
                <a:latin typeface="Helvetica Neue" charset="0"/>
                <a:ea typeface="Helvetica Neue" charset="0"/>
                <a:cs typeface="Helvetica Neue" charset="0"/>
              </a:rPr>
              <a:t>Materials Science Data Challenge</a:t>
            </a:r>
            <a:endParaRPr lang="en-US" sz="4000" dirty="0">
              <a:solidFill>
                <a:srgbClr val="274887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9" name="Content Placeholder 3" descr="Screen Shot 2015-09-10 at 3.21.03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400" y="1239574"/>
            <a:ext cx="7086600" cy="38973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89732" y="5202130"/>
            <a:ext cx="580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74887"/>
                </a:solidFill>
              </a:rPr>
              <a:t>http://</a:t>
            </a:r>
            <a:r>
              <a:rPr lang="en-US" dirty="0" err="1">
                <a:solidFill>
                  <a:srgbClr val="274887"/>
                </a:solidFill>
              </a:rPr>
              <a:t>acceleratornetwork.org</a:t>
            </a:r>
            <a:r>
              <a:rPr lang="en-US" dirty="0">
                <a:solidFill>
                  <a:srgbClr val="274887"/>
                </a:solidFill>
              </a:rPr>
              <a:t>/</a:t>
            </a:r>
            <a:r>
              <a:rPr lang="en-US" dirty="0" err="1">
                <a:solidFill>
                  <a:srgbClr val="274887"/>
                </a:solidFill>
              </a:rPr>
              <a:t>mse</a:t>
            </a:r>
            <a:r>
              <a:rPr lang="en-US" dirty="0">
                <a:solidFill>
                  <a:srgbClr val="274887"/>
                </a:solidFill>
              </a:rPr>
              <a:t>-challenge/</a:t>
            </a:r>
          </a:p>
        </p:txBody>
      </p:sp>
    </p:spTree>
    <p:extLst>
      <p:ext uri="{BB962C8B-B14F-4D97-AF65-F5344CB8AC3E}">
        <p14:creationId xmlns:p14="http://schemas.microsoft.com/office/powerpoint/2010/main" val="161207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Resource Registry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" name="Content Placeholder 3" descr="Screen Shot 2015-09-10 at 3.26.28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" y="990600"/>
            <a:ext cx="8229600" cy="4525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6057" y="5497908"/>
            <a:ext cx="77083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274887"/>
                </a:solidFill>
                <a:latin typeface="Helvetica Neue" charset="0"/>
                <a:ea typeface="Helvetica Neue" charset="0"/>
                <a:cs typeface="Helvetica Neue" charset="0"/>
              </a:rPr>
              <a:t>Materials </a:t>
            </a:r>
          </a:p>
          <a:p>
            <a:r>
              <a:rPr lang="en-US" sz="4000" dirty="0" smtClean="0">
                <a:solidFill>
                  <a:srgbClr val="274887"/>
                </a:solidFill>
                <a:latin typeface="Helvetica Neue" charset="0"/>
                <a:ea typeface="Helvetica Neue" charset="0"/>
                <a:cs typeface="Helvetica Neue" charset="0"/>
              </a:rPr>
              <a:t>Accelerator Network</a:t>
            </a:r>
            <a:endParaRPr lang="en-US" sz="4000" dirty="0">
              <a:solidFill>
                <a:srgbClr val="274887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97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Resource Registry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6073914"/>
            <a:ext cx="37581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274887"/>
                </a:solidFill>
                <a:latin typeface="Helvetica Neue" charset="0"/>
                <a:ea typeface="Helvetica Neue" charset="0"/>
                <a:cs typeface="Helvetica Neue" charset="0"/>
              </a:rPr>
              <a:t>Browse Results</a:t>
            </a:r>
            <a:endParaRPr lang="en-US" sz="4000" dirty="0">
              <a:solidFill>
                <a:srgbClr val="274887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4446" y="6253710"/>
            <a:ext cx="3301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274887"/>
                </a:solidFill>
                <a:latin typeface="Helvetica Neue" charset="0"/>
                <a:ea typeface="Helvetica Neue" charset="0"/>
                <a:cs typeface="Helvetica Neue" charset="0"/>
              </a:rPr>
              <a:t>[w</a:t>
            </a:r>
            <a:r>
              <a:rPr lang="en-US" sz="2000" b="1" smtClean="0">
                <a:solidFill>
                  <a:srgbClr val="274887"/>
                </a:solidFill>
                <a:latin typeface="Helvetica Neue" charset="0"/>
                <a:ea typeface="Helvetica Neue" charset="0"/>
                <a:cs typeface="Helvetica Neue" charset="0"/>
              </a:rPr>
              <a:t>/ NIST - Youssef</a:t>
            </a:r>
            <a:r>
              <a:rPr lang="en-US" sz="2000" b="1" dirty="0" smtClean="0">
                <a:solidFill>
                  <a:srgbClr val="274887"/>
                </a:solidFill>
                <a:latin typeface="Helvetica Neue" charset="0"/>
                <a:ea typeface="Helvetica Neue" charset="0"/>
                <a:cs typeface="Helvetica Neue" charset="0"/>
              </a:rPr>
              <a:t>, Dima]</a:t>
            </a:r>
            <a:endParaRPr lang="en-US" sz="2000" b="1" dirty="0">
              <a:solidFill>
                <a:srgbClr val="274887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900" y="838801"/>
            <a:ext cx="7981015" cy="5177239"/>
          </a:xfrm>
          <a:prstGeom prst="rect">
            <a:avLst/>
          </a:prstGeom>
          <a:ln w="25400">
            <a:solidFill>
              <a:srgbClr val="274887"/>
            </a:solidFill>
          </a:ln>
        </p:spPr>
      </p:pic>
    </p:spTree>
    <p:extLst>
      <p:ext uri="{BB962C8B-B14F-4D97-AF65-F5344CB8AC3E}">
        <p14:creationId xmlns:p14="http://schemas.microsoft.com/office/powerpoint/2010/main" val="58701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Currently Available?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926678"/>
            <a:ext cx="8534400" cy="3459163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3000" dirty="0" smtClean="0"/>
              <a:t>Web interface to support data publication via Globus platform (identify management, user groups, optimized big data transfer)</a:t>
            </a:r>
          </a:p>
          <a:p>
            <a:pPr>
              <a:buFont typeface="Arial" charset="0"/>
              <a:buChar char="•"/>
            </a:pPr>
            <a:r>
              <a:rPr lang="en-US" sz="3000" dirty="0" smtClean="0"/>
              <a:t>100s of TB of storage at NCSA (scalable to many PB) more at Argonne (1.7 PB on Petrel)</a:t>
            </a:r>
          </a:p>
          <a:p>
            <a:pPr>
              <a:buFont typeface="Arial" charset="0"/>
              <a:buChar char="•"/>
            </a:pPr>
            <a:r>
              <a:rPr lang="en-US" sz="3000" dirty="0" smtClean="0"/>
              <a:t>Help with developing metadata schemas to describe your research datasets</a:t>
            </a:r>
          </a:p>
          <a:p>
            <a:pPr>
              <a:buFont typeface="Arial" charset="0"/>
              <a:buChar char="•"/>
            </a:pPr>
            <a:r>
              <a:rPr lang="en-US" sz="3000" dirty="0" smtClean="0"/>
              <a:t>Materials resource registry. Email me to get your resource added! (</a:t>
            </a:r>
            <a:r>
              <a:rPr lang="en-US" sz="3000" dirty="0" err="1" smtClean="0"/>
              <a:t>blaiszik@uchicago.edu</a:t>
            </a:r>
            <a:r>
              <a:rPr lang="en-US" sz="3000" dirty="0" smtClean="0"/>
              <a:t>)</a:t>
            </a:r>
          </a:p>
          <a:p>
            <a:pPr>
              <a:buFont typeface="Arial" charset="0"/>
              <a:buChar char="•"/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70741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looking for?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61401"/>
            <a:ext cx="8534400" cy="3459163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3000" dirty="0"/>
              <a:t>E</a:t>
            </a:r>
            <a:r>
              <a:rPr lang="en-US" sz="3000" dirty="0" smtClean="0"/>
              <a:t>arly adopters, willing to get their hands dirty with the service and give honest feedback</a:t>
            </a:r>
          </a:p>
          <a:p>
            <a:pPr>
              <a:buFont typeface="Arial" charset="0"/>
              <a:buChar char="•"/>
            </a:pPr>
            <a:endParaRPr lang="en-US" sz="3000" dirty="0" smtClean="0"/>
          </a:p>
          <a:p>
            <a:pPr>
              <a:buFont typeface="Arial" charset="0"/>
              <a:buChar char="•"/>
            </a:pPr>
            <a:r>
              <a:rPr lang="en-US" sz="3000" dirty="0" smtClean="0"/>
              <a:t>Key datasets and resources of all sizes, shapes, raw or derived, that might help us understand the process better</a:t>
            </a:r>
          </a:p>
        </p:txBody>
      </p:sp>
    </p:spTree>
    <p:extLst>
      <p:ext uri="{BB962C8B-B14F-4D97-AF65-F5344CB8AC3E}">
        <p14:creationId xmlns:p14="http://schemas.microsoft.com/office/powerpoint/2010/main" val="177141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Service Infrastructure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84500" y="2344907"/>
            <a:ext cx="3272598" cy="149475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1F497D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60700" y="2780174"/>
            <a:ext cx="3120198" cy="732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Publication</a:t>
            </a:r>
            <a:endParaRPr lang="en-US" sz="24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20328" y="2344907"/>
            <a:ext cx="3272598" cy="149475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1F497D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96528" y="2802107"/>
            <a:ext cx="3120198" cy="8210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Discovery</a:t>
            </a:r>
            <a:endParaRPr lang="en-US" sz="24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4500" y="4559775"/>
            <a:ext cx="3272598" cy="149475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1F497D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84500" y="4495800"/>
            <a:ext cx="3120198" cy="732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Data Interaction</a:t>
            </a:r>
          </a:p>
          <a:p>
            <a:pPr algn="ctr"/>
            <a:r>
              <a:rPr lang="en-US" sz="32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And </a:t>
            </a:r>
            <a:r>
              <a:rPr lang="en-US" sz="3200" b="1" dirty="0" err="1" smtClean="0">
                <a:solidFill>
                  <a:srgbClr val="1F497D"/>
                </a:solidFill>
                <a:latin typeface="Helvetica Neue"/>
                <a:cs typeface="Helvetica Neue"/>
              </a:rPr>
              <a:t>Viz</a:t>
            </a:r>
            <a:endParaRPr lang="en-US" sz="32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08574" y="4559775"/>
            <a:ext cx="3272598" cy="149475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1F497D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7002" y="4724400"/>
            <a:ext cx="3120198" cy="732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Resource Registration</a:t>
            </a:r>
            <a:endParaRPr lang="en-US" sz="24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95894" y="3387525"/>
            <a:ext cx="1669736" cy="1613745"/>
          </a:xfrm>
          <a:prstGeom prst="rect">
            <a:avLst/>
          </a:prstGeom>
          <a:solidFill>
            <a:srgbClr val="274887"/>
          </a:solidFill>
          <a:ln w="38100">
            <a:solidFill>
              <a:srgbClr val="2748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1F497D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961955" y="3839250"/>
            <a:ext cx="3120198" cy="732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b="1" smtClean="0">
                <a:solidFill>
                  <a:schemeClr val="bg1"/>
                </a:solidFill>
                <a:latin typeface="Helvetica Neue"/>
                <a:cs typeface="Helvetica Neue"/>
              </a:rPr>
              <a:t>APIs</a:t>
            </a:r>
            <a:endParaRPr lang="en-US" sz="2400" b="1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148457" y="2061889"/>
            <a:ext cx="1095593" cy="10623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0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+</a:t>
            </a:r>
            <a:endParaRPr lang="en-US" sz="60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279768" y="2058382"/>
            <a:ext cx="1095593" cy="10623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0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+</a:t>
            </a:r>
            <a:endParaRPr lang="en-US" sz="60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030023" y="6266637"/>
            <a:ext cx="4301102" cy="10623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+ - Initial  Foci</a:t>
            </a:r>
            <a:endParaRPr lang="en-US" sz="24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332932" y="4244839"/>
            <a:ext cx="1095593" cy="10623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0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+</a:t>
            </a:r>
            <a:endParaRPr lang="en-US" sz="60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87" y="799751"/>
            <a:ext cx="7875426" cy="154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9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6" name="Picture 5" descr="MDFWorkpla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" y="685801"/>
            <a:ext cx="6965937" cy="23147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35679" y="3000502"/>
            <a:ext cx="8603521" cy="3550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Font typeface="Arial"/>
              <a:buChar char="•"/>
              <a:defRPr sz="32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tx2"/>
                </a:solidFill>
                <a:latin typeface="Helvetica Neue"/>
                <a:cs typeface="Helvetica Neue"/>
              </a:rPr>
              <a:t>Identify datasets to pilot publication pipelines and build schema repository</a:t>
            </a:r>
          </a:p>
          <a:p>
            <a:r>
              <a:rPr lang="en-US" sz="2800" b="1" dirty="0" smtClean="0">
                <a:solidFill>
                  <a:schemeClr val="tx2"/>
                </a:solidFill>
                <a:latin typeface="Helvetica Neue"/>
                <a:cs typeface="Helvetica Neue"/>
              </a:rPr>
              <a:t>Engage with researches working with materials data to understand use cases and learn friction points</a:t>
            </a:r>
          </a:p>
          <a:p>
            <a:r>
              <a:rPr lang="en-US" sz="2800" b="1" dirty="0" smtClean="0">
                <a:solidFill>
                  <a:schemeClr val="tx2"/>
                </a:solidFill>
                <a:latin typeface="Helvetica Neue"/>
                <a:cs typeface="Helvetica Neue"/>
              </a:rPr>
              <a:t>Please talk to us if you have data you want to share, publish, discover, …</a:t>
            </a:r>
          </a:p>
          <a:p>
            <a:pPr lvl="1"/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79" y="2727532"/>
            <a:ext cx="794470" cy="272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95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5666" y="838200"/>
            <a:ext cx="8794887" cy="5875116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3600" b="0" u="sng" dirty="0" smtClean="0"/>
              <a:t>B</a:t>
            </a:r>
            <a:r>
              <a:rPr lang="en-US" sz="3600" b="0" u="sng" dirty="0"/>
              <a:t>. Blaiszik</a:t>
            </a:r>
            <a:r>
              <a:rPr lang="en-US" sz="3600" b="0" dirty="0"/>
              <a:t>, K. Chard, R. </a:t>
            </a:r>
            <a:r>
              <a:rPr lang="en-US" sz="3600" b="0" dirty="0" err="1"/>
              <a:t>Ananthakrishnan</a:t>
            </a:r>
            <a:r>
              <a:rPr lang="en-US" sz="3600" b="0" dirty="0"/>
              <a:t>, J. </a:t>
            </a:r>
            <a:r>
              <a:rPr lang="en-US" sz="3600" b="0" dirty="0" err="1"/>
              <a:t>Pruyne</a:t>
            </a:r>
            <a:r>
              <a:rPr lang="en-US" sz="3600" b="0" dirty="0"/>
              <a:t>, J. Wozniak, M. Wilde, R. Osborn, S. </a:t>
            </a:r>
            <a:r>
              <a:rPr lang="en-US" sz="3600" b="0" dirty="0" err="1"/>
              <a:t>Tuecke</a:t>
            </a:r>
            <a:r>
              <a:rPr lang="en-US" sz="3600" b="0" dirty="0"/>
              <a:t>, I. Foster. “Globus Research Data Management Services and the Materials Data Facility”, Sept. 2015, Center for </a:t>
            </a:r>
            <a:r>
              <a:rPr lang="en-US" sz="3600" b="0" dirty="0" err="1"/>
              <a:t>PRedictive</a:t>
            </a:r>
            <a:r>
              <a:rPr lang="en-US" sz="3600" b="0" dirty="0"/>
              <a:t> Integrated Structural Materials Science (PRISMS) Annual Meeting,  </a:t>
            </a:r>
            <a:endParaRPr lang="en-US" sz="3600" b="0" dirty="0" smtClean="0"/>
          </a:p>
          <a:p>
            <a:pPr lvl="0"/>
            <a:endParaRPr lang="en-US" sz="3600" b="0" dirty="0"/>
          </a:p>
          <a:p>
            <a:pPr lvl="0"/>
            <a:r>
              <a:rPr lang="en-US" sz="3600" b="0" u="sng" dirty="0"/>
              <a:t>B. Blaiszik,</a:t>
            </a:r>
            <a:r>
              <a:rPr lang="en-US" sz="3600" b="0" dirty="0"/>
              <a:t> K. Chard, J. </a:t>
            </a:r>
            <a:r>
              <a:rPr lang="en-US" sz="3600" b="0" dirty="0" err="1"/>
              <a:t>Pruyne</a:t>
            </a:r>
            <a:r>
              <a:rPr lang="en-US" sz="3600" b="0" dirty="0"/>
              <a:t>, J. Towns, S. </a:t>
            </a:r>
            <a:r>
              <a:rPr lang="en-US" sz="3600" b="0" dirty="0" err="1"/>
              <a:t>Tuecke</a:t>
            </a:r>
            <a:r>
              <a:rPr lang="en-US" sz="3600" b="0" dirty="0"/>
              <a:t>, I. Foster.  “The Materials Data Facility (MDF) – Data Services to Advance Materials Research”, Oct. 2015, Materials Science and Technology Conference , Columbus, OH, USA. </a:t>
            </a:r>
          </a:p>
          <a:p>
            <a:pPr lvl="0"/>
            <a:endParaRPr lang="en-US" sz="3600" b="0" u="sng" dirty="0" smtClean="0"/>
          </a:p>
          <a:p>
            <a:pPr lvl="0"/>
            <a:r>
              <a:rPr lang="en-US" sz="3600" b="0" u="sng" dirty="0" smtClean="0"/>
              <a:t>Ian </a:t>
            </a:r>
            <a:r>
              <a:rPr lang="en-US" sz="3600" b="0" u="sng" dirty="0"/>
              <a:t>Foster</a:t>
            </a:r>
            <a:r>
              <a:rPr lang="en-US" sz="3600" b="0" dirty="0"/>
              <a:t>, B. Blaiszik, K. Chard. “The Materials Data Facility”, Oct. 2015, 4th National Data Service Consortium Workshop, San Diego, CA, USA.</a:t>
            </a:r>
          </a:p>
          <a:p>
            <a:pPr lvl="0"/>
            <a:endParaRPr lang="en-US" sz="3600" b="0" u="sng" dirty="0" smtClean="0"/>
          </a:p>
          <a:p>
            <a:pPr lvl="0"/>
            <a:r>
              <a:rPr lang="en-US" sz="3600" b="0" u="sng" dirty="0" smtClean="0"/>
              <a:t>B</a:t>
            </a:r>
            <a:r>
              <a:rPr lang="en-US" sz="3600" b="0" u="sng" dirty="0"/>
              <a:t>. Blaiszik, </a:t>
            </a:r>
            <a:r>
              <a:rPr lang="en-US" sz="3600" b="0" dirty="0"/>
              <a:t>K. Chard, I. Foster. “The Materials Data Facility (MDF) – Data Services to Advance Materials Research”, Dec. 2015,  National Center for Supercomputing Applications Joint Materials Science Seminar, University of Illinois at Urbana-Champaign, Urbana, IL, USA.</a:t>
            </a:r>
          </a:p>
          <a:p>
            <a:pPr lvl="0"/>
            <a:endParaRPr lang="en-US" sz="3600" b="0" u="sng" dirty="0" smtClean="0"/>
          </a:p>
          <a:p>
            <a:pPr lvl="0"/>
            <a:r>
              <a:rPr lang="en-US" sz="3600" b="0" u="sng" dirty="0" smtClean="0"/>
              <a:t>B</a:t>
            </a:r>
            <a:r>
              <a:rPr lang="en-US" sz="3600" b="0" u="sng" dirty="0"/>
              <a:t>. Blaiszik</a:t>
            </a:r>
            <a:r>
              <a:rPr lang="en-US" sz="3600" b="0" dirty="0"/>
              <a:t>, K. Chard, I. Foster. “The Materials Data Facility (MDF) – Data Services to Advance Materials Research”, Dec. 2015, Integrated Imaging Initiative Seminar, Argonne National Laboratory, Lemont, IL, USA. </a:t>
            </a:r>
            <a:endParaRPr lang="en-US" sz="3600" b="0" dirty="0" smtClean="0"/>
          </a:p>
          <a:p>
            <a:pPr lvl="0"/>
            <a:endParaRPr lang="en-US" sz="3600" b="0" dirty="0" smtClean="0"/>
          </a:p>
          <a:p>
            <a:r>
              <a:rPr lang="en-US" sz="3600" b="0" u="sng" dirty="0" smtClean="0">
                <a:latin typeface="Helvetica Neue" charset="0"/>
                <a:cs typeface="Helvetica Neue" charset="0"/>
              </a:rPr>
              <a:t>M. </a:t>
            </a:r>
            <a:r>
              <a:rPr lang="en-US" sz="3600" b="0" dirty="0" err="1">
                <a:latin typeface="Helvetica Neue" charset="0"/>
                <a:cs typeface="Helvetica Neue" charset="0"/>
              </a:rPr>
              <a:t>Ondrejcek</a:t>
            </a:r>
            <a:r>
              <a:rPr lang="en-US" sz="3600" b="0" dirty="0" smtClean="0">
                <a:latin typeface="Helvetica Neue" charset="0"/>
                <a:cs typeface="Helvetica Neue" charset="0"/>
              </a:rPr>
              <a:t>, B. Blaiszik, </a:t>
            </a:r>
            <a:r>
              <a:rPr lang="en-US" sz="3600" b="0" dirty="0">
                <a:latin typeface="Helvetica Neue" charset="0"/>
                <a:cs typeface="Helvetica Neue" charset="0"/>
              </a:rPr>
              <a:t>K. Chard, J. </a:t>
            </a:r>
            <a:r>
              <a:rPr lang="en-US" sz="3600" b="0" dirty="0" err="1">
                <a:latin typeface="Helvetica Neue" charset="0"/>
                <a:cs typeface="Helvetica Neue" charset="0"/>
              </a:rPr>
              <a:t>Pruyne</a:t>
            </a:r>
            <a:r>
              <a:rPr lang="en-US" sz="3600" b="0" dirty="0">
                <a:latin typeface="Helvetica Neue" charset="0"/>
                <a:cs typeface="Helvetica Neue" charset="0"/>
              </a:rPr>
              <a:t>, R. </a:t>
            </a:r>
            <a:r>
              <a:rPr lang="en-US" sz="3600" b="0" dirty="0" err="1">
                <a:latin typeface="Helvetica Neue" charset="0"/>
                <a:cs typeface="Helvetica Neue" charset="0"/>
              </a:rPr>
              <a:t>Ananthakrishnan</a:t>
            </a:r>
            <a:r>
              <a:rPr lang="en-US" sz="3600" b="0" dirty="0">
                <a:latin typeface="Helvetica Neue" charset="0"/>
                <a:cs typeface="Helvetica Neue" charset="0"/>
              </a:rPr>
              <a:t>, J. Towns</a:t>
            </a:r>
            <a:r>
              <a:rPr lang="en-US" sz="3600" b="0" dirty="0" smtClean="0">
                <a:latin typeface="Helvetica Neue" charset="0"/>
                <a:cs typeface="Helvetica Neue" charset="0"/>
              </a:rPr>
              <a:t>, K. McHenry, </a:t>
            </a:r>
            <a:r>
              <a:rPr lang="en-US" sz="3600" b="0" dirty="0">
                <a:latin typeface="Helvetica Neue" charset="0"/>
                <a:cs typeface="Helvetica Neue" charset="0"/>
              </a:rPr>
              <a:t>S. </a:t>
            </a:r>
            <a:r>
              <a:rPr lang="en-US" sz="3600" b="0" dirty="0" err="1">
                <a:latin typeface="Helvetica Neue" charset="0"/>
                <a:cs typeface="Helvetica Neue" charset="0"/>
              </a:rPr>
              <a:t>Tuecke</a:t>
            </a:r>
            <a:r>
              <a:rPr lang="en-US" sz="3600" b="0" dirty="0">
                <a:latin typeface="Helvetica Neue" charset="0"/>
                <a:cs typeface="Helvetica Neue" charset="0"/>
              </a:rPr>
              <a:t>, I. Foster. “</a:t>
            </a:r>
            <a:r>
              <a:rPr lang="en-US" sz="3600" b="0" dirty="0">
                <a:solidFill>
                  <a:srgbClr val="274887"/>
                </a:solidFill>
                <a:latin typeface="Helvetica Neue" charset="0"/>
                <a:cs typeface="Helvetica Neue" charset="0"/>
              </a:rPr>
              <a:t>Materials Data Facility -  Data Services to Advance Materials Science Research”, Feb. 2016, </a:t>
            </a:r>
            <a:r>
              <a:rPr lang="en-US" sz="3600" b="0" dirty="0" smtClean="0">
                <a:solidFill>
                  <a:srgbClr val="274887"/>
                </a:solidFill>
                <a:latin typeface="Helvetica Neue" charset="0"/>
                <a:cs typeface="Helvetica Neue" charset="0"/>
              </a:rPr>
              <a:t>T2C2 DIBBS Meeting, </a:t>
            </a:r>
            <a:r>
              <a:rPr lang="en-US" sz="3600" b="0" dirty="0"/>
              <a:t>University of Illinois at Urbana-Champaign,</a:t>
            </a:r>
            <a:r>
              <a:rPr lang="en-US" sz="3600" b="0" dirty="0" smtClean="0">
                <a:solidFill>
                  <a:srgbClr val="274887"/>
                </a:solidFill>
                <a:latin typeface="Helvetica Neue" charset="0"/>
                <a:cs typeface="Helvetica Neue" charset="0"/>
              </a:rPr>
              <a:t> Urbana, IL, </a:t>
            </a:r>
            <a:r>
              <a:rPr lang="en-US" sz="3600" b="0" dirty="0">
                <a:solidFill>
                  <a:srgbClr val="274887"/>
                </a:solidFill>
                <a:latin typeface="Helvetica Neue" charset="0"/>
                <a:cs typeface="Helvetica Neue" charset="0"/>
              </a:rPr>
              <a:t>USA</a:t>
            </a:r>
            <a:r>
              <a:rPr lang="en-US" sz="3600" b="0" dirty="0" smtClean="0">
                <a:solidFill>
                  <a:srgbClr val="274887"/>
                </a:solidFill>
                <a:latin typeface="Helvetica Neue" charset="0"/>
                <a:cs typeface="Helvetica Neue" charset="0"/>
              </a:rPr>
              <a:t>.</a:t>
            </a:r>
            <a:endParaRPr lang="en-US" sz="3600" b="0" dirty="0" smtClean="0">
              <a:latin typeface="Helvetica Neue" charset="0"/>
              <a:cs typeface="Helvetica Neue" charset="0"/>
            </a:endParaRPr>
          </a:p>
          <a:p>
            <a:pPr lvl="0"/>
            <a:endParaRPr lang="en-US" sz="3600" b="0" dirty="0"/>
          </a:p>
          <a:p>
            <a:pPr lvl="0"/>
            <a:r>
              <a:rPr lang="en-US" sz="3600" b="0" u="sng" dirty="0" smtClean="0"/>
              <a:t>B. Blaiszik</a:t>
            </a:r>
            <a:r>
              <a:rPr lang="en-US" sz="3600" b="0" dirty="0" smtClean="0"/>
              <a:t>, K. Chard, J. </a:t>
            </a:r>
            <a:r>
              <a:rPr lang="en-US" sz="3600" b="0" dirty="0" err="1" smtClean="0"/>
              <a:t>Pruyne</a:t>
            </a:r>
            <a:r>
              <a:rPr lang="en-US" sz="3600" b="0" dirty="0" smtClean="0"/>
              <a:t>, R. </a:t>
            </a:r>
            <a:r>
              <a:rPr lang="en-US" sz="3600" b="0" dirty="0" err="1" smtClean="0"/>
              <a:t>Ananthakrishnan</a:t>
            </a:r>
            <a:r>
              <a:rPr lang="en-US" sz="3600" b="0" dirty="0" smtClean="0"/>
              <a:t>, J. Towns, S. </a:t>
            </a:r>
            <a:r>
              <a:rPr lang="en-US" sz="3600" b="0" dirty="0" err="1" smtClean="0"/>
              <a:t>Tuecke</a:t>
            </a:r>
            <a:r>
              <a:rPr lang="en-US" sz="3600" b="0" dirty="0" smtClean="0"/>
              <a:t>, I. Foster. “</a:t>
            </a:r>
            <a:r>
              <a:rPr lang="en-US" sz="3600" b="0" dirty="0">
                <a:solidFill>
                  <a:srgbClr val="274887"/>
                </a:solidFill>
              </a:rPr>
              <a:t>Materials Data Facility -  </a:t>
            </a:r>
            <a:r>
              <a:rPr lang="en-US" sz="3600" b="0" dirty="0" smtClean="0">
                <a:solidFill>
                  <a:srgbClr val="274887"/>
                </a:solidFill>
              </a:rPr>
              <a:t>Data </a:t>
            </a:r>
            <a:r>
              <a:rPr lang="en-US" sz="3600" b="0" dirty="0">
                <a:solidFill>
                  <a:srgbClr val="274887"/>
                </a:solidFill>
              </a:rPr>
              <a:t>Services to Advance Materials Science </a:t>
            </a:r>
            <a:r>
              <a:rPr lang="en-US" sz="3600" b="0" dirty="0" smtClean="0">
                <a:solidFill>
                  <a:srgbClr val="274887"/>
                </a:solidFill>
              </a:rPr>
              <a:t>Research”, Feb. 2016, (invited) TMS 2016, Nashville, TN, USA.</a:t>
            </a:r>
            <a:endParaRPr 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3675377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5666" y="838200"/>
            <a:ext cx="8794887" cy="5875116"/>
          </a:xfrm>
        </p:spPr>
        <p:txBody>
          <a:bodyPr>
            <a:normAutofit/>
          </a:bodyPr>
          <a:lstStyle/>
          <a:p>
            <a:pPr lvl="0"/>
            <a:r>
              <a:rPr lang="en-US" sz="1500" b="0" dirty="0"/>
              <a:t>Kyle Chard, Jim </a:t>
            </a:r>
            <a:r>
              <a:rPr lang="en-US" sz="1500" b="0" dirty="0" err="1"/>
              <a:t>Pruyne</a:t>
            </a:r>
            <a:r>
              <a:rPr lang="en-US" sz="1500" b="0" dirty="0"/>
              <a:t>, Ben Blaiszik, </a:t>
            </a:r>
            <a:r>
              <a:rPr lang="en-US" sz="1500" b="0" dirty="0" err="1"/>
              <a:t>Rachana</a:t>
            </a:r>
            <a:r>
              <a:rPr lang="en-US" sz="1500" b="0" dirty="0"/>
              <a:t> </a:t>
            </a:r>
            <a:r>
              <a:rPr lang="en-US" sz="1500" b="0" dirty="0" err="1"/>
              <a:t>Ananthakrishnan</a:t>
            </a:r>
            <a:r>
              <a:rPr lang="en-US" sz="1500" b="0" dirty="0"/>
              <a:t>, Steven </a:t>
            </a:r>
            <a:r>
              <a:rPr lang="en-US" sz="1500" b="0" dirty="0" err="1"/>
              <a:t>Tuecke</a:t>
            </a:r>
            <a:r>
              <a:rPr lang="en-US" sz="1500" b="0" dirty="0"/>
              <a:t>, and Ian Foster. "Globus Data Publication as a Service: Lowering Barriers to Reproducible Science." In </a:t>
            </a:r>
            <a:r>
              <a:rPr lang="en-US" sz="1500" b="0" i="1" dirty="0"/>
              <a:t>e-Science (e-Science), 2015 IEEE 11th International Conference on</a:t>
            </a:r>
            <a:r>
              <a:rPr lang="en-US" sz="1500" b="0" dirty="0"/>
              <a:t>, pp. 401-410. IEEE, 2015</a:t>
            </a:r>
            <a:r>
              <a:rPr lang="en-US" sz="1500" b="0" dirty="0" smtClean="0"/>
              <a:t>.</a:t>
            </a:r>
          </a:p>
          <a:p>
            <a:pPr lvl="0"/>
            <a:endParaRPr lang="en-US" sz="1500" b="0" dirty="0"/>
          </a:p>
          <a:p>
            <a:pPr lvl="0"/>
            <a:r>
              <a:rPr lang="en-US" sz="1500" b="0" dirty="0"/>
              <a:t>Ben Blaiszik, Kyle Chard, Jim </a:t>
            </a:r>
            <a:r>
              <a:rPr lang="en-US" sz="1500" b="0" dirty="0" err="1"/>
              <a:t>Pruyne</a:t>
            </a:r>
            <a:r>
              <a:rPr lang="en-US" sz="1500" b="0" dirty="0"/>
              <a:t>, </a:t>
            </a:r>
            <a:r>
              <a:rPr lang="en-US" sz="1500" b="0" dirty="0" err="1"/>
              <a:t>Rachana</a:t>
            </a:r>
            <a:r>
              <a:rPr lang="en-US" sz="1500" b="0" dirty="0"/>
              <a:t> </a:t>
            </a:r>
            <a:r>
              <a:rPr lang="en-US" sz="1500" b="0" dirty="0" err="1"/>
              <a:t>Ananthakrishnan</a:t>
            </a:r>
            <a:r>
              <a:rPr lang="en-US" sz="1500" b="0" dirty="0"/>
              <a:t>, John Towns, Steven </a:t>
            </a:r>
            <a:r>
              <a:rPr lang="en-US" sz="1500" b="0" dirty="0" err="1"/>
              <a:t>Tuecke</a:t>
            </a:r>
            <a:r>
              <a:rPr lang="en-US" sz="1500" b="0" dirty="0"/>
              <a:t>, and Ian Foster.  “Building a Materials Data Facility- Data Services to Advance Materials Science Research”, Materials Science and Technology 2015, 2015</a:t>
            </a:r>
            <a:r>
              <a:rPr lang="en-US" sz="1500" b="0" dirty="0" smtClean="0"/>
              <a:t>.</a:t>
            </a:r>
          </a:p>
          <a:p>
            <a:pPr lvl="0"/>
            <a:endParaRPr lang="en-US" sz="1500" b="0" dirty="0"/>
          </a:p>
          <a:p>
            <a:pPr lvl="0"/>
            <a:r>
              <a:rPr lang="en-US" sz="1500" b="0" dirty="0" smtClean="0"/>
              <a:t>Manuscript in prep for special issue of JOM on materials data services</a:t>
            </a:r>
          </a:p>
        </p:txBody>
      </p:sp>
    </p:spTree>
    <p:extLst>
      <p:ext uri="{BB962C8B-B14F-4D97-AF65-F5344CB8AC3E}">
        <p14:creationId xmlns:p14="http://schemas.microsoft.com/office/powerpoint/2010/main" val="10436089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2400"/>
            <a:ext cx="9144000" cy="70104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smtClean="0"/>
              <a:t>Thanks to Our Sponsors!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8" name="Picture 7" descr="UChicago_WHITE_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5410200"/>
            <a:ext cx="4114800" cy="827314"/>
          </a:xfrm>
          <a:prstGeom prst="rect">
            <a:avLst/>
          </a:prstGeom>
        </p:spPr>
      </p:pic>
      <p:pic>
        <p:nvPicPr>
          <p:cNvPr id="9" name="Picture 8" descr="logo_ANL_4C_R_H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072778"/>
            <a:ext cx="3516239" cy="1328022"/>
          </a:xfrm>
          <a:prstGeom prst="rect">
            <a:avLst/>
          </a:prstGeom>
        </p:spPr>
      </p:pic>
      <p:pic>
        <p:nvPicPr>
          <p:cNvPr id="10" name="Picture 9" descr="logo_NIH_whi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3200400"/>
            <a:ext cx="1474451" cy="147445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535343" y="1345845"/>
            <a:ext cx="4532457" cy="1168755"/>
            <a:chOff x="577194" y="2002984"/>
            <a:chExt cx="5149161" cy="1327780"/>
          </a:xfrm>
        </p:grpSpPr>
        <p:pic>
          <p:nvPicPr>
            <p:cNvPr id="12" name="Picture 11" descr="logo_DOE_long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7194" y="2002984"/>
              <a:ext cx="1250889" cy="125831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895435" y="2074132"/>
              <a:ext cx="3830920" cy="419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pc="300" dirty="0" smtClean="0">
                  <a:solidFill>
                    <a:srgbClr val="FFFFFF"/>
                  </a:solidFill>
                  <a:latin typeface="Verdana"/>
                  <a:cs typeface="Verdana"/>
                </a:rPr>
                <a:t>U.S. DEPARTMENT OF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50553" y="2281802"/>
              <a:ext cx="3816490" cy="10489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Verdana"/>
                  <a:cs typeface="Verdana"/>
                </a:rPr>
                <a:t>ENERGY</a:t>
              </a:r>
              <a:endParaRPr lang="en-US" sz="5400" b="1" dirty="0">
                <a:solidFill>
                  <a:schemeClr val="bg1"/>
                </a:solidFill>
                <a:latin typeface="Verdana"/>
                <a:cs typeface="Verdana"/>
              </a:endParaRPr>
            </a:p>
          </p:txBody>
        </p:sp>
      </p:grpSp>
      <p:pic>
        <p:nvPicPr>
          <p:cNvPr id="15" name="Picture 14" descr="logo_NSF_whit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151323"/>
            <a:ext cx="1549422" cy="1573077"/>
          </a:xfrm>
          <a:prstGeom prst="rect">
            <a:avLst/>
          </a:prstGeom>
        </p:spPr>
      </p:pic>
      <p:pic>
        <p:nvPicPr>
          <p:cNvPr id="16" name="Picture 15" descr="AWS_Logo_PoweredBy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017" y="3396233"/>
            <a:ext cx="3119383" cy="11757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1371600"/>
            <a:ext cx="4047564" cy="106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914400"/>
            <a:ext cx="4419600" cy="205740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43479" y="1866868"/>
            <a:ext cx="5460146" cy="294640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1F497D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86948" y="1607199"/>
            <a:ext cx="5334000" cy="732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en-US" sz="4500" b="1" dirty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algn="ctr"/>
            <a:endParaRPr lang="en-US" sz="4500" b="1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45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Lessons Learned</a:t>
            </a:r>
            <a:endParaRPr lang="en-US" sz="45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84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3360" y="838200"/>
            <a:ext cx="8917193" cy="192977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demand is there from </a:t>
            </a:r>
            <a:r>
              <a:rPr lang="en-US" u="sng" dirty="0" smtClean="0"/>
              <a:t>researchers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u="sng" dirty="0" smtClean="0"/>
              <a:t>institutions</a:t>
            </a:r>
            <a:endParaRPr lang="is-IS" dirty="0" smtClean="0"/>
          </a:p>
          <a:p>
            <a:r>
              <a:rPr lang="is-IS" dirty="0" smtClean="0"/>
              <a:t>Lots of cross-over with centers and projects</a:t>
            </a:r>
          </a:p>
          <a:p>
            <a:pPr lvl="1"/>
            <a:r>
              <a:rPr lang="is-IS" sz="2000" dirty="0" smtClean="0"/>
              <a:t>(NIST) CHiMaD</a:t>
            </a:r>
          </a:p>
          <a:p>
            <a:pPr lvl="1"/>
            <a:r>
              <a:rPr lang="is-IS" sz="2000" dirty="0" smtClean="0"/>
              <a:t>(DOE) MICCoM, JCESR, PRISMS, Argonne, I</a:t>
            </a:r>
            <a:r>
              <a:rPr lang="is-IS" sz="2000" baseline="30000" dirty="0" smtClean="0"/>
              <a:t>3</a:t>
            </a:r>
            <a:endParaRPr lang="is-IS" sz="2000" dirty="0"/>
          </a:p>
          <a:p>
            <a:pPr lvl="1"/>
            <a:r>
              <a:rPr lang="is-IS" sz="2000" dirty="0" smtClean="0"/>
              <a:t>(NSF) T2C2 [DIBBS], </a:t>
            </a:r>
            <a:r>
              <a:rPr lang="en-US" sz="2000" dirty="0" smtClean="0"/>
              <a:t>AMI-CFP (</a:t>
            </a:r>
            <a:r>
              <a:rPr lang="is-IS" sz="2000" dirty="0" smtClean="0"/>
              <a:t>PIRE), HV/TMS </a:t>
            </a:r>
            <a:r>
              <a:rPr lang="en-US" sz="2000" dirty="0" smtClean="0"/>
              <a:t>(I/UCRC),</a:t>
            </a:r>
            <a:r>
              <a:rPr lang="is-IS" sz="2000" dirty="0" smtClean="0"/>
              <a:t> IMaD BD Spoke</a:t>
            </a:r>
            <a:r>
              <a:rPr lang="is-IS" sz="2000" baseline="30000" dirty="0" smtClean="0"/>
              <a:t>* </a:t>
            </a:r>
          </a:p>
          <a:p>
            <a:endParaRPr lang="is-I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04172" y="2882094"/>
            <a:ext cx="8912506" cy="3877521"/>
          </a:xfrm>
          <a:prstGeom prst="rect">
            <a:avLst/>
          </a:prstGeom>
          <a:noFill/>
          <a:ln w="38100"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172" y="747452"/>
            <a:ext cx="8912506" cy="188000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15232" y="2986268"/>
            <a:ext cx="8917193" cy="36444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3200" b="1" kern="1200">
                <a:solidFill>
                  <a:schemeClr val="tx2"/>
                </a:solidFill>
                <a:latin typeface="Helvetica Neue"/>
                <a:ea typeface="Helvetica Neue" charset="0"/>
                <a:cs typeface="Helvetica Neue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b="1" kern="1200">
                <a:solidFill>
                  <a:schemeClr val="tx2"/>
                </a:solidFill>
                <a:latin typeface="Helvetica Neue"/>
                <a:ea typeface="Helvetica Neue" charset="0"/>
                <a:cs typeface="Helvetica Neue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1" kern="1200">
                <a:solidFill>
                  <a:schemeClr val="tx2"/>
                </a:solidFill>
                <a:latin typeface="Helvetica Neue"/>
                <a:ea typeface="Helvetica Neue" charset="0"/>
                <a:cs typeface="Helvetica Neue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b="1" kern="1200">
                <a:solidFill>
                  <a:schemeClr val="tx2"/>
                </a:solidFill>
                <a:latin typeface="Helvetica Neue"/>
                <a:ea typeface="Helvetica Neue" charset="0"/>
                <a:cs typeface="Helvetica Neue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b="1" kern="1200">
                <a:solidFill>
                  <a:schemeClr val="tx2"/>
                </a:solidFill>
                <a:latin typeface="Helvetica Neue"/>
                <a:ea typeface="Helvetica Neue" charset="0"/>
                <a:cs typeface="Helvetica Neue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dirty="0" smtClean="0"/>
              <a:t>Data Heterogeneity is a challenge</a:t>
            </a:r>
          </a:p>
          <a:p>
            <a:r>
              <a:rPr lang="is-IS" dirty="0" smtClean="0"/>
              <a:t>Friction points</a:t>
            </a:r>
          </a:p>
          <a:p>
            <a:pPr lvl="1"/>
            <a:r>
              <a:rPr lang="is-IS" sz="2000" dirty="0" smtClean="0"/>
              <a:t>Data model (v 1.0)</a:t>
            </a:r>
          </a:p>
          <a:p>
            <a:pPr lvl="2"/>
            <a:r>
              <a:rPr lang="is-IS" sz="1600" dirty="0" smtClean="0"/>
              <a:t>Need data objects e.g. {“temperature”:100, “unit”:“K”}</a:t>
            </a:r>
          </a:p>
          <a:p>
            <a:pPr lvl="2"/>
            <a:r>
              <a:rPr lang="is-IS" sz="1600" dirty="0" smtClean="0"/>
              <a:t>Likely need finer grained metadata capabilities (i.e. </a:t>
            </a:r>
            <a:r>
              <a:rPr lang="en-US" sz="1600" dirty="0" smtClean="0"/>
              <a:t>f</a:t>
            </a:r>
            <a:r>
              <a:rPr lang="is-IS" sz="1600" dirty="0" smtClean="0"/>
              <a:t>ile-dir level)</a:t>
            </a:r>
          </a:p>
          <a:p>
            <a:pPr lvl="1"/>
            <a:r>
              <a:rPr lang="is-IS" sz="2000" dirty="0" smtClean="0"/>
              <a:t>More data flavors (immutable alone is not enough)</a:t>
            </a:r>
          </a:p>
          <a:p>
            <a:pPr lvl="1"/>
            <a:r>
              <a:rPr lang="is-IS" sz="2000" dirty="0" smtClean="0"/>
              <a:t>Data gathering in retrospect</a:t>
            </a:r>
          </a:p>
          <a:p>
            <a:pPr lvl="1"/>
            <a:r>
              <a:rPr lang="is-IS" sz="2000" dirty="0" smtClean="0"/>
              <a:t>Schema generation and interoperability</a:t>
            </a:r>
          </a:p>
          <a:p>
            <a:pPr lvl="2"/>
            <a:r>
              <a:rPr lang="is-IS" sz="1600" dirty="0" smtClean="0"/>
              <a:t>Working with NIST, RDA, Citrine et al. </a:t>
            </a:r>
          </a:p>
          <a:p>
            <a:pPr lvl="1"/>
            <a:r>
              <a:rPr lang="is-IS" sz="2000" dirty="0" smtClean="0"/>
              <a:t>Differing approval processes</a:t>
            </a:r>
          </a:p>
          <a:p>
            <a:pPr lvl="1"/>
            <a:r>
              <a:rPr lang="is-IS" sz="2000" dirty="0" smtClean="0"/>
              <a:t>Lack of programmatic interface (planned). </a:t>
            </a:r>
            <a:r>
              <a:rPr lang="en-US" sz="2000" dirty="0" smtClean="0"/>
              <a:t>e</a:t>
            </a:r>
            <a:r>
              <a:rPr lang="is-IS" sz="2000" dirty="0" smtClean="0"/>
              <a:t>.g. Integration with other institutional publication platforms</a:t>
            </a:r>
            <a:r>
              <a:rPr lang="is-IS" sz="1600" dirty="0" smtClean="0"/>
              <a:t> </a:t>
            </a:r>
          </a:p>
          <a:p>
            <a:r>
              <a:rPr lang="is-IS" dirty="0" smtClean="0"/>
              <a:t>Support for data interactivity and visualization</a:t>
            </a:r>
          </a:p>
          <a:p>
            <a:r>
              <a:rPr lang="is-IS" dirty="0" smtClean="0"/>
              <a:t>Versioning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63000" y="6356350"/>
            <a:ext cx="457200" cy="274320"/>
          </a:xfrm>
        </p:spPr>
        <p:txBody>
          <a:bodyPr/>
          <a:lstStyle/>
          <a:p>
            <a:fld id="{AEFAAC5A-9C4F-4278-920D-DF2BAB595749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05450"/>
            <a:ext cx="3272598" cy="149475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1F497D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961955" y="3839250"/>
            <a:ext cx="3120198" cy="732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b="1" smtClean="0">
                <a:solidFill>
                  <a:schemeClr val="bg1"/>
                </a:solidFill>
                <a:latin typeface="Helvetica Neue"/>
                <a:cs typeface="Helvetica Neue"/>
              </a:rPr>
              <a:t>APIs</a:t>
            </a:r>
            <a:endParaRPr lang="en-US" sz="2400" b="1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8802" y="1233668"/>
            <a:ext cx="8377998" cy="32621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en-US" sz="2200" b="1" u="sng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2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Data-driven experiments using HPC resources and workflow technologies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Real-time interaction with data regardless of data location (pending appropriate data access) and data size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(future) Machine learning across datasets and storage locations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(future) Automated discovery support</a:t>
            </a:r>
            <a:endParaRPr lang="en-US" sz="22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65447" y="4267200"/>
            <a:ext cx="2504755" cy="85340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1F497D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964649" y="4395125"/>
            <a:ext cx="3120198" cy="732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Cloud DB</a:t>
            </a:r>
            <a:endParaRPr lang="en-US" sz="32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1114" y="5779175"/>
            <a:ext cx="2504755" cy="85340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1F497D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56402" y="5895525"/>
            <a:ext cx="3120198" cy="732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Experiment</a:t>
            </a:r>
            <a:endParaRPr lang="en-US" sz="32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53445" y="5776000"/>
            <a:ext cx="2504755" cy="85340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1F497D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638800" y="5837500"/>
            <a:ext cx="3120198" cy="732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Simulation</a:t>
            </a:r>
            <a:endParaRPr lang="en-US" sz="32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cxnSp>
        <p:nvCxnSpPr>
          <p:cNvPr id="21" name="Straight Arrow Connector 20"/>
          <p:cNvCxnSpPr>
            <a:stCxn id="13" idx="0"/>
            <a:endCxn id="10" idx="2"/>
          </p:cNvCxnSpPr>
          <p:nvPr/>
        </p:nvCxnSpPr>
        <p:spPr>
          <a:xfrm flipV="1">
            <a:off x="1733492" y="5120600"/>
            <a:ext cx="2784333" cy="658575"/>
          </a:xfrm>
          <a:prstGeom prst="straightConnector1">
            <a:avLst/>
          </a:prstGeom>
          <a:ln w="50800" cap="flat">
            <a:solidFill>
              <a:schemeClr val="tx2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0"/>
            <a:endCxn id="10" idx="2"/>
          </p:cNvCxnSpPr>
          <p:nvPr/>
        </p:nvCxnSpPr>
        <p:spPr>
          <a:xfrm flipH="1" flipV="1">
            <a:off x="4517825" y="5120600"/>
            <a:ext cx="2687998" cy="655400"/>
          </a:xfrm>
          <a:prstGeom prst="straightConnector1">
            <a:avLst/>
          </a:prstGeom>
          <a:ln w="50800" cap="flat">
            <a:solidFill>
              <a:schemeClr val="tx2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1820414" y="4680422"/>
            <a:ext cx="1684257" cy="732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600" b="1" dirty="0">
                <a:solidFill>
                  <a:srgbClr val="1F497D"/>
                </a:solidFill>
                <a:latin typeface="Helvetica Neue"/>
                <a:cs typeface="Helvetica Neue"/>
              </a:rPr>
              <a:t>d</a:t>
            </a:r>
            <a:r>
              <a:rPr lang="en-US" sz="1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ata, metadata, pointers</a:t>
            </a:r>
            <a:endParaRPr lang="en-US" sz="16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606190" y="4684059"/>
            <a:ext cx="1684257" cy="732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600" b="1">
                <a:solidFill>
                  <a:srgbClr val="1F497D"/>
                </a:solidFill>
                <a:latin typeface="Helvetica Neue"/>
                <a:cs typeface="Helvetica Neue"/>
              </a:rPr>
              <a:t>d</a:t>
            </a:r>
            <a:r>
              <a:rPr lang="en-US" sz="1600" b="1" smtClean="0">
                <a:solidFill>
                  <a:srgbClr val="1F497D"/>
                </a:solidFill>
                <a:latin typeface="Helvetica Neue"/>
                <a:cs typeface="Helvetica Neue"/>
              </a:rPr>
              <a:t>ata, metadata, pointers</a:t>
            </a:r>
            <a:endParaRPr lang="en-US" sz="16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86307" y="61513"/>
            <a:ext cx="3120198" cy="732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Data Interaction</a:t>
            </a:r>
          </a:p>
          <a:p>
            <a:pPr algn="ctr"/>
            <a:r>
              <a:rPr lang="en-US" sz="32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And </a:t>
            </a:r>
            <a:r>
              <a:rPr lang="en-US" sz="3200" b="1" dirty="0" err="1" smtClean="0">
                <a:solidFill>
                  <a:srgbClr val="1F497D"/>
                </a:solidFill>
                <a:latin typeface="Helvetica Neue"/>
                <a:cs typeface="Helvetica Neue"/>
              </a:rPr>
              <a:t>Viz</a:t>
            </a:r>
            <a:endParaRPr lang="en-US" sz="32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22202" y="5787522"/>
            <a:ext cx="2504755" cy="85340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1F497D"/>
              </a:solidFill>
            </a:endParaRPr>
          </a:p>
        </p:txBody>
      </p:sp>
      <p:cxnSp>
        <p:nvCxnSpPr>
          <p:cNvPr id="27" name="Straight Arrow Connector 26"/>
          <p:cNvCxnSpPr>
            <a:endCxn id="10" idx="2"/>
          </p:cNvCxnSpPr>
          <p:nvPr/>
        </p:nvCxnSpPr>
        <p:spPr>
          <a:xfrm flipV="1">
            <a:off x="4505979" y="5120600"/>
            <a:ext cx="11846" cy="774925"/>
          </a:xfrm>
          <a:prstGeom prst="straightConnector1">
            <a:avLst/>
          </a:prstGeom>
          <a:ln w="50800" cap="flat">
            <a:solidFill>
              <a:schemeClr val="tx2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>
          <a:xfrm>
            <a:off x="2897601" y="5867075"/>
            <a:ext cx="3120198" cy="732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Analytics</a:t>
            </a:r>
            <a:endParaRPr lang="en-US" sz="32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90467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Magnetic Disk 35"/>
          <p:cNvSpPr/>
          <p:nvPr/>
        </p:nvSpPr>
        <p:spPr>
          <a:xfrm>
            <a:off x="4596384" y="3434080"/>
            <a:ext cx="2999232" cy="1178560"/>
          </a:xfrm>
          <a:prstGeom prst="flowChartMagneticDisk">
            <a:avLst/>
          </a:prstGeom>
          <a:solidFill>
            <a:srgbClr val="27488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agnetic Disk 31"/>
          <p:cNvSpPr/>
          <p:nvPr/>
        </p:nvSpPr>
        <p:spPr>
          <a:xfrm>
            <a:off x="4427220" y="2712720"/>
            <a:ext cx="3337560" cy="1178560"/>
          </a:xfrm>
          <a:prstGeom prst="flowChartMagneticDisk">
            <a:avLst/>
          </a:prstGeom>
          <a:solidFill>
            <a:srgbClr val="27488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agnetic Disk 29"/>
          <p:cNvSpPr/>
          <p:nvPr/>
        </p:nvSpPr>
        <p:spPr>
          <a:xfrm>
            <a:off x="4244340" y="1991360"/>
            <a:ext cx="3703320" cy="1178560"/>
          </a:xfrm>
          <a:prstGeom prst="flowChartMagneticDisk">
            <a:avLst/>
          </a:prstGeom>
          <a:solidFill>
            <a:srgbClr val="27488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508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Data Publication Pipeline Analysis</a:t>
            </a:r>
            <a:endParaRPr lang="en-US" dirty="0"/>
          </a:p>
        </p:txBody>
      </p:sp>
      <p:sp>
        <p:nvSpPr>
          <p:cNvPr id="5" name="Magnetic Disk 4"/>
          <p:cNvSpPr/>
          <p:nvPr/>
        </p:nvSpPr>
        <p:spPr>
          <a:xfrm>
            <a:off x="3810000" y="1280160"/>
            <a:ext cx="4572000" cy="1148080"/>
          </a:xfrm>
          <a:prstGeom prst="flowChartMagneticDisk">
            <a:avLst/>
          </a:prstGeom>
          <a:solidFill>
            <a:srgbClr val="27488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53549" y="2540000"/>
            <a:ext cx="22849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chemeClr val="bg1"/>
                </a:solidFill>
                <a:latin typeface="Helvetica Neue"/>
                <a:cs typeface="Helvetica Neue"/>
              </a:rPr>
              <a:t>Gather Data </a:t>
            </a:r>
            <a:endParaRPr lang="en-US" sz="2600" b="1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19656" y="1788160"/>
            <a:ext cx="33526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Initiate Engagement</a:t>
            </a:r>
            <a:endParaRPr lang="en-US" sz="2600" b="1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59447" y="3992880"/>
            <a:ext cx="2273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Publish</a:t>
            </a:r>
            <a:r>
              <a:rPr lang="en-US" sz="24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 Data</a:t>
            </a:r>
            <a:endParaRPr lang="en-US" sz="2400" b="1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69455" y="3291840"/>
            <a:ext cx="24530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Describe Data</a:t>
            </a:r>
            <a:endParaRPr lang="en-US" sz="2600" b="1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520" y="1747520"/>
            <a:ext cx="342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74887"/>
                </a:solidFill>
                <a:latin typeface="Helvetica Neue"/>
                <a:cs typeface="Helvetica Neue"/>
              </a:rPr>
              <a:t>23</a:t>
            </a:r>
            <a:r>
              <a:rPr lang="en-US" b="1" dirty="0" smtClean="0">
                <a:latin typeface="Helvetica Neue"/>
                <a:cs typeface="Helvetica Neue"/>
              </a:rPr>
              <a:t>	   </a:t>
            </a:r>
            <a:r>
              <a:rPr lang="en-US" b="1" dirty="0" smtClean="0">
                <a:solidFill>
                  <a:srgbClr val="69AF7B"/>
                </a:solidFill>
                <a:latin typeface="Helvetica Neue"/>
                <a:cs typeface="Helvetica Neue"/>
              </a:rPr>
              <a:t>15</a:t>
            </a:r>
            <a:r>
              <a:rPr lang="en-US" b="1" dirty="0" smtClean="0">
                <a:latin typeface="Helvetica Neue"/>
                <a:cs typeface="Helvetica Neue"/>
              </a:rPr>
              <a:t>	    </a:t>
            </a:r>
            <a:r>
              <a:rPr lang="en-US" b="1" dirty="0" smtClean="0">
                <a:solidFill>
                  <a:srgbClr val="F3AA45"/>
                </a:solidFill>
                <a:latin typeface="Helvetica Neue"/>
                <a:cs typeface="Helvetica Neue"/>
              </a:rPr>
              <a:t>7          </a:t>
            </a:r>
            <a:r>
              <a:rPr lang="en-US" b="1" dirty="0" smtClean="0">
                <a:solidFill>
                  <a:srgbClr val="FF0202"/>
                </a:solidFill>
                <a:latin typeface="Helvetica Neue"/>
                <a:cs typeface="Helvetica Neue"/>
              </a:rPr>
              <a:t>1</a:t>
            </a:r>
            <a:endParaRPr lang="en-US" b="1" dirty="0">
              <a:solidFill>
                <a:srgbClr val="FF0202"/>
              </a:solidFill>
              <a:latin typeface="Helvetica Neue"/>
              <a:cs typeface="Helvetica Neue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2560" y="1320800"/>
            <a:ext cx="358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74887"/>
                </a:solidFill>
                <a:latin typeface="Helvetica Neue"/>
                <a:cs typeface="Helvetica Neue"/>
              </a:rPr>
              <a:t>Enter</a:t>
            </a:r>
            <a:r>
              <a:rPr lang="en-US" sz="1400" b="1" dirty="0" smtClean="0">
                <a:latin typeface="Helvetica Neue"/>
                <a:cs typeface="Helvetica Neue"/>
              </a:rPr>
              <a:t>	</a:t>
            </a:r>
            <a:r>
              <a:rPr lang="en-US" sz="1400" b="1" dirty="0" smtClean="0">
                <a:solidFill>
                  <a:srgbClr val="69AF7B"/>
                </a:solidFill>
                <a:latin typeface="Helvetica Neue"/>
                <a:cs typeface="Helvetica Neue"/>
              </a:rPr>
              <a:t>Proceed</a:t>
            </a:r>
            <a:r>
              <a:rPr lang="en-US" sz="1400" b="1" dirty="0" smtClean="0">
                <a:latin typeface="Helvetica Neue"/>
                <a:cs typeface="Helvetica Neue"/>
              </a:rPr>
              <a:t>	</a:t>
            </a:r>
            <a:r>
              <a:rPr lang="en-US" sz="1400" b="1" dirty="0">
                <a:solidFill>
                  <a:srgbClr val="F3AA45"/>
                </a:solidFill>
                <a:latin typeface="Helvetica Neue"/>
                <a:cs typeface="Helvetica Neue"/>
              </a:rPr>
              <a:t> </a:t>
            </a:r>
            <a:r>
              <a:rPr lang="en-US" sz="1400" b="1" dirty="0" smtClean="0">
                <a:solidFill>
                  <a:srgbClr val="F3AA45"/>
                </a:solidFill>
                <a:latin typeface="Helvetica Neue"/>
                <a:cs typeface="Helvetica Neue"/>
              </a:rPr>
              <a:t>Pending       </a:t>
            </a:r>
            <a:r>
              <a:rPr lang="en-US" sz="1400" b="1" dirty="0" smtClean="0">
                <a:solidFill>
                  <a:srgbClr val="FF0202"/>
                </a:solidFill>
                <a:latin typeface="Helvetica Neue"/>
                <a:cs typeface="Helvetica Neue"/>
              </a:rPr>
              <a:t>x</a:t>
            </a:r>
            <a:endParaRPr lang="en-US" sz="1400" b="1" dirty="0">
              <a:solidFill>
                <a:srgbClr val="FF0202"/>
              </a:solidFill>
              <a:latin typeface="Helvetica Neue"/>
              <a:cs typeface="Helvetica Neue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3520" y="2448560"/>
            <a:ext cx="343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74887"/>
                </a:solidFill>
                <a:latin typeface="Helvetica Neue"/>
                <a:cs typeface="Helvetica Neue"/>
              </a:rPr>
              <a:t>14</a:t>
            </a:r>
            <a:r>
              <a:rPr lang="en-US" b="1" dirty="0" smtClean="0">
                <a:latin typeface="Helvetica Neue"/>
                <a:cs typeface="Helvetica Neue"/>
              </a:rPr>
              <a:t>	   </a:t>
            </a:r>
            <a:r>
              <a:rPr lang="en-US" b="1" dirty="0">
                <a:solidFill>
                  <a:srgbClr val="69AF7B"/>
                </a:solidFill>
                <a:latin typeface="Helvetica Neue"/>
                <a:cs typeface="Helvetica Neue"/>
              </a:rPr>
              <a:t>6</a:t>
            </a:r>
            <a:r>
              <a:rPr lang="en-US" b="1" dirty="0" smtClean="0">
                <a:latin typeface="Helvetica Neue"/>
                <a:cs typeface="Helvetica Neue"/>
              </a:rPr>
              <a:t>	    </a:t>
            </a:r>
            <a:r>
              <a:rPr lang="en-US" b="1" dirty="0">
                <a:solidFill>
                  <a:srgbClr val="F3AA45"/>
                </a:solidFill>
                <a:latin typeface="Helvetica Neue"/>
                <a:cs typeface="Helvetica Neue"/>
              </a:rPr>
              <a:t>8</a:t>
            </a:r>
            <a:r>
              <a:rPr lang="en-US" b="1" dirty="0" smtClean="0">
                <a:solidFill>
                  <a:srgbClr val="F3AA45"/>
                </a:solidFill>
                <a:latin typeface="Helvetica Neue"/>
                <a:cs typeface="Helvetica Neue"/>
              </a:rPr>
              <a:t>          </a:t>
            </a:r>
            <a:r>
              <a:rPr lang="en-US" b="1" dirty="0" smtClean="0">
                <a:solidFill>
                  <a:srgbClr val="FF0202"/>
                </a:solidFill>
                <a:latin typeface="Helvetica Neue"/>
                <a:cs typeface="Helvetica Neue"/>
              </a:rPr>
              <a:t>0</a:t>
            </a:r>
            <a:endParaRPr lang="en-US" b="1" dirty="0">
              <a:solidFill>
                <a:srgbClr val="FF0202"/>
              </a:solidFill>
              <a:latin typeface="Helvetica Neue"/>
              <a:cs typeface="Helvetica Neue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3520" y="3891280"/>
            <a:ext cx="368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74887"/>
                </a:solidFill>
                <a:latin typeface="Helvetica Neue"/>
                <a:cs typeface="Helvetica Neue"/>
              </a:rPr>
              <a:t>3</a:t>
            </a:r>
            <a:r>
              <a:rPr lang="en-US" b="1" dirty="0" smtClean="0">
                <a:latin typeface="Helvetica Neue"/>
                <a:cs typeface="Helvetica Neue"/>
              </a:rPr>
              <a:t>	   </a:t>
            </a:r>
            <a:r>
              <a:rPr lang="en-US" b="1" dirty="0">
                <a:solidFill>
                  <a:srgbClr val="69AF7B"/>
                </a:solidFill>
                <a:latin typeface="Helvetica Neue"/>
                <a:cs typeface="Helvetica Neue"/>
              </a:rPr>
              <a:t>2</a:t>
            </a:r>
            <a:r>
              <a:rPr lang="en-US" b="1" dirty="0" smtClean="0">
                <a:latin typeface="Helvetica Neue"/>
                <a:cs typeface="Helvetica Neue"/>
              </a:rPr>
              <a:t>	    </a:t>
            </a:r>
            <a:r>
              <a:rPr lang="en-US" b="1" dirty="0">
                <a:solidFill>
                  <a:srgbClr val="F3AA45"/>
                </a:solidFill>
                <a:latin typeface="Helvetica Neue"/>
                <a:cs typeface="Helvetica Neue"/>
              </a:rPr>
              <a:t>1</a:t>
            </a:r>
            <a:r>
              <a:rPr lang="en-US" b="1" dirty="0" smtClean="0">
                <a:solidFill>
                  <a:srgbClr val="F3AA45"/>
                </a:solidFill>
                <a:latin typeface="Helvetica Neue"/>
                <a:cs typeface="Helvetica Neue"/>
              </a:rPr>
              <a:t>          </a:t>
            </a:r>
            <a:r>
              <a:rPr lang="en-US" b="1" dirty="0" smtClean="0">
                <a:solidFill>
                  <a:srgbClr val="FF0202"/>
                </a:solidFill>
                <a:latin typeface="Helvetica Neue"/>
                <a:cs typeface="Helvetica Neue"/>
              </a:rPr>
              <a:t>0</a:t>
            </a:r>
            <a:endParaRPr lang="en-US" b="1" dirty="0">
              <a:solidFill>
                <a:srgbClr val="FF0202"/>
              </a:solidFill>
              <a:latin typeface="Helvetica Neue"/>
              <a:cs typeface="Helvetica Neue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3520" y="3139440"/>
            <a:ext cx="362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74887"/>
                </a:solidFill>
                <a:latin typeface="Helvetica Neue"/>
                <a:cs typeface="Helvetica Neue"/>
              </a:rPr>
              <a:t>6</a:t>
            </a:r>
            <a:r>
              <a:rPr lang="en-US" b="1" dirty="0" smtClean="0">
                <a:latin typeface="Helvetica Neue"/>
                <a:cs typeface="Helvetica Neue"/>
              </a:rPr>
              <a:t>	   </a:t>
            </a:r>
            <a:r>
              <a:rPr lang="en-US" b="1" dirty="0">
                <a:solidFill>
                  <a:srgbClr val="69AF7B"/>
                </a:solidFill>
                <a:latin typeface="Helvetica Neue"/>
                <a:cs typeface="Helvetica Neue"/>
              </a:rPr>
              <a:t>3</a:t>
            </a:r>
            <a:r>
              <a:rPr lang="en-US" b="1" dirty="0" smtClean="0">
                <a:latin typeface="Helvetica Neue"/>
                <a:cs typeface="Helvetica Neue"/>
              </a:rPr>
              <a:t>	    </a:t>
            </a:r>
            <a:r>
              <a:rPr lang="en-US" b="1" dirty="0">
                <a:solidFill>
                  <a:srgbClr val="F3AA45"/>
                </a:solidFill>
                <a:latin typeface="Helvetica Neue"/>
                <a:cs typeface="Helvetica Neue"/>
              </a:rPr>
              <a:t>3</a:t>
            </a:r>
            <a:r>
              <a:rPr lang="en-US" b="1" dirty="0" smtClean="0">
                <a:solidFill>
                  <a:srgbClr val="F3AA45"/>
                </a:solidFill>
                <a:latin typeface="Helvetica Neue"/>
                <a:cs typeface="Helvetica Neue"/>
              </a:rPr>
              <a:t>          </a:t>
            </a:r>
            <a:r>
              <a:rPr lang="en-US" b="1" dirty="0" smtClean="0">
                <a:solidFill>
                  <a:srgbClr val="FF0202"/>
                </a:solidFill>
                <a:latin typeface="Helvetica Neue"/>
                <a:cs typeface="Helvetica Neue"/>
              </a:rPr>
              <a:t>0 </a:t>
            </a:r>
            <a:endParaRPr lang="en-US" b="1" dirty="0">
              <a:solidFill>
                <a:srgbClr val="FF0202"/>
              </a:solidFill>
              <a:latin typeface="Helvetica Neue"/>
              <a:cs typeface="Helvetica Neu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3040" y="4643120"/>
            <a:ext cx="892481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 smtClean="0">
              <a:solidFill>
                <a:srgbClr val="274887"/>
              </a:solidFill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solidFill>
                  <a:srgbClr val="274887"/>
                </a:solidFill>
                <a:latin typeface="Helvetica Neue"/>
                <a:cs typeface="Helvetica Neue"/>
              </a:rPr>
              <a:t>Numbers for late Nov. – early Feb.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rgbClr val="274887"/>
                </a:solidFill>
                <a:latin typeface="Helvetica Neue"/>
                <a:cs typeface="Helvetica Neue"/>
              </a:rPr>
              <a:t>A bit misleading since some of these are groups</a:t>
            </a:r>
            <a:r>
              <a:rPr lang="en-US" sz="1600" b="1" dirty="0">
                <a:solidFill>
                  <a:srgbClr val="274887"/>
                </a:solidFill>
                <a:latin typeface="Helvetica Neue"/>
                <a:cs typeface="Helvetica Neue"/>
              </a:rPr>
              <a:t> </a:t>
            </a:r>
            <a:r>
              <a:rPr lang="en-US" sz="1600" b="1" dirty="0" smtClean="0">
                <a:solidFill>
                  <a:srgbClr val="274887"/>
                </a:solidFill>
                <a:latin typeface="Helvetica Neue"/>
                <a:cs typeface="Helvetica Neue"/>
              </a:rPr>
              <a:t>or centers rather than individuals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solidFill>
                  <a:srgbClr val="274887"/>
                </a:solidFill>
                <a:latin typeface="Helvetica Neue"/>
                <a:cs typeface="Helvetica Neue"/>
              </a:rPr>
              <a:t>No </a:t>
            </a:r>
            <a:r>
              <a:rPr lang="en-US" sz="2400" b="1" dirty="0" err="1" smtClean="0">
                <a:solidFill>
                  <a:srgbClr val="274887"/>
                </a:solidFill>
                <a:latin typeface="Helvetica Neue"/>
                <a:cs typeface="Helvetica Neue"/>
              </a:rPr>
              <a:t>lossy</a:t>
            </a:r>
            <a:r>
              <a:rPr lang="en-US" sz="2400" b="1" dirty="0" smtClean="0">
                <a:solidFill>
                  <a:srgbClr val="274887"/>
                </a:solidFill>
                <a:latin typeface="Helvetica Neue"/>
                <a:cs typeface="Helvetica Neue"/>
              </a:rPr>
              <a:t> stages detected yet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solidFill>
                  <a:srgbClr val="274887"/>
                </a:solidFill>
                <a:latin typeface="Helvetica Neue"/>
                <a:cs typeface="Helvetica Neue"/>
              </a:rPr>
              <a:t>Rate limiting step is data gathering+ data description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rgbClr val="274887"/>
                </a:solidFill>
                <a:latin typeface="Helvetica Neue"/>
                <a:cs typeface="Helvetica Neue"/>
              </a:rPr>
              <a:t>Building metadata schema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rgbClr val="274887"/>
                </a:solidFill>
                <a:latin typeface="Helvetica Neue"/>
                <a:cs typeface="Helvetica Neue"/>
              </a:rPr>
              <a:t>Populating schema with dataset values</a:t>
            </a:r>
            <a:endParaRPr lang="en-US" sz="1600" b="1" dirty="0">
              <a:solidFill>
                <a:srgbClr val="274887"/>
              </a:solidFill>
              <a:latin typeface="Helvetica Neue"/>
              <a:cs typeface="Helvetica Neue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611562" y="1449540"/>
            <a:ext cx="0" cy="3165805"/>
          </a:xfrm>
          <a:prstGeom prst="straightConnector1">
            <a:avLst/>
          </a:prstGeom>
          <a:ln w="762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789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 Research Datasets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t>48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2057400" cy="2057400"/>
          </a:xfrm>
          <a:prstGeom prst="rect">
            <a:avLst/>
          </a:prstGeom>
        </p:spPr>
      </p:pic>
      <p:sp>
        <p:nvSpPr>
          <p:cNvPr id="12" name="Title 6"/>
          <p:cNvSpPr txBox="1">
            <a:spLocks/>
          </p:cNvSpPr>
          <p:nvPr/>
        </p:nvSpPr>
        <p:spPr>
          <a:xfrm>
            <a:off x="2286000" y="762000"/>
            <a:ext cx="6781800" cy="152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 marL="457200" indent="-457200">
              <a:buFont typeface="Arial"/>
              <a:buChar char="•"/>
            </a:pPr>
            <a:r>
              <a:rPr lang="en-US" sz="2400" dirty="0" smtClean="0"/>
              <a:t>Search on file metadata, custom metadata, and indexed file-level data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Goal: Intuitive search (e.g. Google-style) with support for more complex range queries and faceting (e.g. Amazon-style)</a:t>
            </a:r>
          </a:p>
          <a:p>
            <a:pPr marL="457200" indent="-457200">
              <a:buFont typeface="Arial"/>
              <a:buChar char="•"/>
            </a:pPr>
            <a:endParaRPr lang="en-US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56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Globus Background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611625"/>
            <a:ext cx="2286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Endpoint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1F497D"/>
                </a:solidFill>
                <a:latin typeface="Helvetica Neue"/>
                <a:cs typeface="Helvetica Neue"/>
              </a:rPr>
              <a:t>E.g. laptop or server running a Globus client (e.g. Dropbox client)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1F497D"/>
                </a:solidFill>
                <a:latin typeface="Helvetica Neue"/>
                <a:cs typeface="Helvetica Neue"/>
              </a:rPr>
              <a:t>Enables advanced file transfer and sharing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1F497D"/>
                </a:solidFill>
                <a:latin typeface="Helvetica Neue"/>
                <a:cs typeface="Helvetica Neue"/>
              </a:rPr>
              <a:t>Currently </a:t>
            </a:r>
            <a:r>
              <a:rPr lang="en-US" sz="1400" dirty="0" err="1" smtClean="0">
                <a:solidFill>
                  <a:srgbClr val="1F497D"/>
                </a:solidFill>
                <a:latin typeface="Helvetica Neue"/>
                <a:cs typeface="Helvetica Neue"/>
              </a:rPr>
              <a:t>GridFTP</a:t>
            </a:r>
            <a:r>
              <a:rPr lang="en-US" sz="1400" dirty="0" smtClean="0">
                <a:solidFill>
                  <a:srgbClr val="1F497D"/>
                </a:solidFill>
                <a:latin typeface="Helvetica Neue"/>
                <a:cs typeface="Helvetica Neue"/>
              </a:rPr>
              <a:t>, future </a:t>
            </a:r>
            <a:r>
              <a:rPr lang="en-US" sz="1400" dirty="0" err="1" smtClean="0">
                <a:solidFill>
                  <a:srgbClr val="1F497D"/>
                </a:solidFill>
                <a:latin typeface="Helvetica Neue"/>
                <a:cs typeface="Helvetica Neue"/>
              </a:rPr>
              <a:t>GridFTP</a:t>
            </a:r>
            <a:r>
              <a:rPr lang="en-US" sz="1400" dirty="0" smtClean="0">
                <a:solidFill>
                  <a:srgbClr val="1F497D"/>
                </a:solidFill>
                <a:latin typeface="Helvetica Neue"/>
                <a:cs typeface="Helvetica Neue"/>
              </a:rPr>
              <a:t> + HTTP</a:t>
            </a:r>
          </a:p>
          <a:p>
            <a:r>
              <a:rPr lang="en-US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Some Key Features</a:t>
            </a:r>
            <a:endParaRPr lang="en-US" b="1" dirty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1F497D"/>
                </a:solidFill>
                <a:latin typeface="Helvetica Neue"/>
                <a:cs typeface="Helvetica Neue"/>
              </a:rPr>
              <a:t>REST API for automation and interoperability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1F497D"/>
                </a:solidFill>
                <a:latin typeface="Helvetica Neue"/>
                <a:cs typeface="Helvetica Neue"/>
              </a:rPr>
              <a:t>Web UI for convenience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1F497D"/>
                </a:solidFill>
                <a:latin typeface="Helvetica Neue"/>
                <a:cs typeface="Helvetica Neue"/>
              </a:rPr>
              <a:t>Optimizes and verifies transfers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1F497D"/>
                </a:solidFill>
                <a:latin typeface="Helvetica Neue"/>
                <a:cs typeface="Helvetica Neue"/>
              </a:rPr>
              <a:t>Handles auto-restarts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1F497D"/>
                </a:solidFill>
                <a:latin typeface="Helvetica Neue"/>
                <a:cs typeface="Helvetica Neue"/>
              </a:rPr>
              <a:t>Battle tested with big data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485" y="1196975"/>
            <a:ext cx="5026715" cy="4800600"/>
          </a:xfrm>
          <a:prstGeom prst="rect">
            <a:avLst/>
          </a:prstGeom>
          <a:ln w="38100">
            <a:solidFill>
              <a:srgbClr val="274887"/>
            </a:solidFill>
          </a:ln>
        </p:spPr>
      </p:pic>
    </p:spTree>
    <p:extLst>
      <p:ext uri="{BB962C8B-B14F-4D97-AF65-F5344CB8AC3E}">
        <p14:creationId xmlns:p14="http://schemas.microsoft.com/office/powerpoint/2010/main" val="1397938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05450"/>
            <a:ext cx="3272598" cy="149475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1F497D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40717"/>
            <a:ext cx="3120198" cy="732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Publication</a:t>
            </a:r>
            <a:endParaRPr lang="en-US" sz="24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961955" y="3839250"/>
            <a:ext cx="3120198" cy="732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b="1" smtClean="0">
                <a:solidFill>
                  <a:schemeClr val="bg1"/>
                </a:solidFill>
                <a:latin typeface="Helvetica Neue"/>
                <a:cs typeface="Helvetica Neue"/>
              </a:rPr>
              <a:t>APIs</a:t>
            </a:r>
            <a:endParaRPr lang="en-US" sz="2400" b="1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8802" y="1295400"/>
            <a:ext cx="8377998" cy="4191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en-US" sz="3600" b="1" u="sng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u="sng" dirty="0" smtClean="0">
                <a:solidFill>
                  <a:srgbClr val="1F497D"/>
                </a:solidFill>
                <a:latin typeface="Helvetica Neue"/>
                <a:cs typeface="Helvetica Neue"/>
              </a:rPr>
              <a:t>Identify</a:t>
            </a:r>
            <a:r>
              <a:rPr lang="en-US" sz="24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Helvetica Neue"/>
                <a:cs typeface="Helvetica Neue"/>
              </a:rPr>
              <a:t>datasets with persistent </a:t>
            </a:r>
            <a:r>
              <a:rPr lang="en-US" sz="24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identifiers (e.g. DOI)</a:t>
            </a:r>
          </a:p>
          <a:p>
            <a:pPr marL="342900" indent="-342900">
              <a:buFont typeface="Arial" charset="0"/>
              <a:buChar char="•"/>
            </a:pPr>
            <a:endParaRPr lang="en-US" sz="2400" b="1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u="sng" dirty="0" smtClean="0">
                <a:solidFill>
                  <a:srgbClr val="1F497D"/>
                </a:solidFill>
                <a:latin typeface="Helvetica Neue"/>
                <a:cs typeface="Helvetica Neue"/>
              </a:rPr>
              <a:t>Describe </a:t>
            </a:r>
            <a:r>
              <a:rPr lang="en-US" sz="24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datasets with  appropriate metadata, and </a:t>
            </a:r>
            <a:r>
              <a:rPr lang="en-US" sz="2400" b="1" dirty="0">
                <a:solidFill>
                  <a:srgbClr val="1F497D"/>
                </a:solidFill>
                <a:latin typeface="Helvetica Neue"/>
                <a:cs typeface="Helvetica Neue"/>
              </a:rPr>
              <a:t>provenance </a:t>
            </a:r>
            <a:endParaRPr lang="en-US" sz="2400" b="1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342900" indent="-342900">
              <a:buFont typeface="Arial" charset="0"/>
              <a:buChar char="•"/>
            </a:pPr>
            <a:endParaRPr lang="en-US" sz="2400" b="1" u="sng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u="sng" dirty="0" smtClean="0">
                <a:solidFill>
                  <a:srgbClr val="1F497D"/>
                </a:solidFill>
                <a:latin typeface="Helvetica Neue"/>
                <a:cs typeface="Helvetica Neue"/>
              </a:rPr>
              <a:t>Curate</a:t>
            </a:r>
            <a:r>
              <a:rPr lang="en-US" sz="24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 dataset metadata and data composition</a:t>
            </a:r>
          </a:p>
          <a:p>
            <a:pPr marL="342900" indent="-342900">
              <a:buFont typeface="Arial" charset="0"/>
              <a:buChar char="•"/>
            </a:pPr>
            <a:endParaRPr lang="en-US" sz="2400" b="1" u="sng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u="sng" dirty="0" smtClean="0">
                <a:solidFill>
                  <a:srgbClr val="1F497D"/>
                </a:solidFill>
                <a:latin typeface="Helvetica Neue"/>
                <a:cs typeface="Helvetica Neue"/>
              </a:rPr>
              <a:t>Verify</a:t>
            </a:r>
            <a:r>
              <a:rPr lang="en-US" sz="24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 dataset contents over time</a:t>
            </a:r>
          </a:p>
          <a:p>
            <a:pPr marL="342900" indent="-342900">
              <a:buFont typeface="Arial" charset="0"/>
              <a:buChar char="•"/>
            </a:pPr>
            <a:endParaRPr lang="en-US" sz="2400" b="1" u="sng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u="sng" dirty="0" smtClean="0">
                <a:solidFill>
                  <a:srgbClr val="1F497D"/>
                </a:solidFill>
                <a:latin typeface="Helvetica Neue"/>
                <a:cs typeface="Helvetica Neue"/>
              </a:rPr>
              <a:t>Preserve</a:t>
            </a:r>
            <a:r>
              <a:rPr lang="en-US" sz="24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 critical datasets in a state that increases transparency, replicability, and helps encourage reuse </a:t>
            </a:r>
            <a:endParaRPr lang="en-US" sz="24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0" y="484046"/>
            <a:ext cx="4214293" cy="7156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1" u="sng" dirty="0" smtClean="0">
                <a:solidFill>
                  <a:srgbClr val="1F497D"/>
                </a:solidFill>
                <a:latin typeface="Helvetica Neue"/>
                <a:cs typeface="Helvetica Neue"/>
              </a:rPr>
              <a:t>Opened to external users in mid Feb 2016</a:t>
            </a:r>
            <a:endParaRPr lang="en-US" sz="2800" b="1" dirty="0" smtClean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2236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05450"/>
            <a:ext cx="3272598" cy="149475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1F497D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40717"/>
            <a:ext cx="3120198" cy="732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Discovery</a:t>
            </a:r>
            <a:endParaRPr lang="en-US" sz="24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8802" y="1143000"/>
            <a:ext cx="8377998" cy="4191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en-US" sz="3600" b="1" u="sng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Search and query datasets in modern ways – e.g. via indexed metadata rather than remembering file paths</a:t>
            </a:r>
          </a:p>
          <a:p>
            <a:pPr marL="342900" indent="-342900">
              <a:buFont typeface="Arial" charset="0"/>
              <a:buChar char="•"/>
            </a:pPr>
            <a:endParaRPr lang="en-US" sz="2400" b="1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Discover distributed materials resources (more later)</a:t>
            </a:r>
            <a:endParaRPr lang="en-US" sz="24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657600"/>
            <a:ext cx="4988404" cy="3124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3657600"/>
            <a:ext cx="8229600" cy="312420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1F497D"/>
              </a:solidFill>
            </a:endParaRPr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>
            <a:off x="7239000" y="3657600"/>
            <a:ext cx="1295400" cy="609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Future...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029200" y="4343400"/>
            <a:ext cx="3352800" cy="4191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0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Spotlight for all data you have access to regardless of location</a:t>
            </a:r>
            <a:endParaRPr lang="en-US" sz="30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472507" y="484046"/>
            <a:ext cx="4214293" cy="7156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000" b="1" u="sng" dirty="0" smtClean="0">
                <a:solidFill>
                  <a:srgbClr val="1F497D"/>
                </a:solidFill>
                <a:latin typeface="Helvetica Neue"/>
                <a:cs typeface="Helvetica Neue"/>
              </a:rPr>
              <a:t>Coming late 2016-ish</a:t>
            </a:r>
            <a:endParaRPr lang="en-US" sz="3000" b="1" dirty="0" smtClean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839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08375"/>
            <a:ext cx="3272598" cy="1644225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1F497D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98875"/>
            <a:ext cx="3120198" cy="8060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b="1" smtClean="0">
                <a:solidFill>
                  <a:srgbClr val="1F497D"/>
                </a:solidFill>
                <a:latin typeface="Helvetica Neue"/>
                <a:cs typeface="Helvetica Neue"/>
              </a:rPr>
              <a:t>Resource Registration</a:t>
            </a:r>
            <a:endParaRPr lang="en-US" sz="24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961955" y="3839250"/>
            <a:ext cx="3120198" cy="732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b="1" smtClean="0">
                <a:solidFill>
                  <a:schemeClr val="bg1"/>
                </a:solidFill>
                <a:latin typeface="Helvetica Neue"/>
                <a:cs typeface="Helvetica Neue"/>
              </a:rPr>
              <a:t>APIs</a:t>
            </a:r>
            <a:endParaRPr lang="en-US" sz="2400" b="1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8802" y="1424650"/>
            <a:ext cx="8377998" cy="4191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en-US" sz="3600" b="1" u="sng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Find existing, widely distributed, materials resources</a:t>
            </a:r>
          </a:p>
          <a:p>
            <a:pPr marL="342900" indent="-342900">
              <a:buFont typeface="Arial" charset="0"/>
              <a:buChar char="•"/>
            </a:pPr>
            <a:endParaRPr lang="en-US" sz="2400" b="1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MDF will run an instance of MRR, currently populating before making widely available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8"/>
          <a:stretch/>
        </p:blipFill>
        <p:spPr>
          <a:xfrm>
            <a:off x="1102360" y="3731005"/>
            <a:ext cx="6405880" cy="256061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158450" y="302307"/>
            <a:ext cx="3352800" cy="7156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000" b="1" u="sng" dirty="0" smtClean="0">
                <a:solidFill>
                  <a:srgbClr val="1F497D"/>
                </a:solidFill>
                <a:latin typeface="Helvetica Neue"/>
                <a:cs typeface="Helvetica Neue"/>
              </a:rPr>
              <a:t>Coming Q2 2016 via collaboration w/ NIST </a:t>
            </a:r>
            <a:endParaRPr lang="en-US" sz="3000" b="1" dirty="0" smtClean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94209" y="6349490"/>
            <a:ext cx="4427316" cy="7156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000" b="1" dirty="0">
                <a:solidFill>
                  <a:srgbClr val="1F497D"/>
                </a:solidFill>
                <a:latin typeface="Helvetica Neue"/>
                <a:cs typeface="Helvetica Neue"/>
              </a:rPr>
              <a:t>[</a:t>
            </a:r>
            <a:r>
              <a:rPr lang="en-US" sz="20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Dima, Youssef, et al. @ NIST]</a:t>
            </a:r>
          </a:p>
        </p:txBody>
      </p:sp>
    </p:spTree>
    <p:extLst>
      <p:ext uri="{BB962C8B-B14F-4D97-AF65-F5344CB8AC3E}">
        <p14:creationId xmlns:p14="http://schemas.microsoft.com/office/powerpoint/2010/main" val="100130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55054" y="1981200"/>
            <a:ext cx="5460146" cy="294640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1F497D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75374" y="2381290"/>
            <a:ext cx="5334000" cy="732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0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Globus Background</a:t>
            </a:r>
            <a:endParaRPr lang="en-US" sz="30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2488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Globus Platform-as-a-Service (</a:t>
            </a:r>
            <a:r>
              <a:rPr lang="en-US" dirty="0" err="1" smtClean="0"/>
              <a:t>PaaS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2099" y="943589"/>
            <a:ext cx="2125399" cy="885211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1F497D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5800" y="993745"/>
            <a:ext cx="2239700" cy="4791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200" b="1" dirty="0">
                <a:solidFill>
                  <a:srgbClr val="1F497D"/>
                </a:solidFill>
                <a:latin typeface="Helvetica Neue"/>
                <a:cs typeface="Helvetica Neue"/>
              </a:rPr>
              <a:t>I</a:t>
            </a:r>
            <a:r>
              <a:rPr lang="en-US" sz="22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dentity management</a:t>
            </a:r>
            <a:endParaRPr lang="en-US" sz="22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32699" y="943589"/>
            <a:ext cx="2125399" cy="885211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1F497D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486400" y="993745"/>
            <a:ext cx="2239700" cy="4791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200" b="1" dirty="0">
                <a:solidFill>
                  <a:srgbClr val="1F497D"/>
                </a:solidFill>
                <a:latin typeface="Helvetica Neue"/>
                <a:cs typeface="Helvetica Neue"/>
              </a:rPr>
              <a:t>U</a:t>
            </a:r>
            <a:r>
              <a:rPr lang="en-US" sz="22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ser </a:t>
            </a:r>
          </a:p>
          <a:p>
            <a:pPr algn="ctr"/>
            <a:r>
              <a:rPr lang="en-US" sz="22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groups</a:t>
            </a:r>
            <a:endParaRPr lang="en-US" sz="22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2099" y="3912244"/>
            <a:ext cx="2125399" cy="885211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1F497D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85800" y="3962400"/>
            <a:ext cx="2239700" cy="4791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200" b="1" dirty="0">
                <a:solidFill>
                  <a:srgbClr val="1F497D"/>
                </a:solidFill>
                <a:latin typeface="Helvetica Neue"/>
                <a:cs typeface="Helvetica Neue"/>
              </a:rPr>
              <a:t>D</a:t>
            </a:r>
            <a:r>
              <a:rPr lang="en-US" sz="22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ata </a:t>
            </a:r>
          </a:p>
          <a:p>
            <a:pPr algn="ctr"/>
            <a:r>
              <a:rPr lang="en-US" sz="22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transfer</a:t>
            </a:r>
            <a:endParaRPr lang="en-US" sz="22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06970" y="3912244"/>
            <a:ext cx="2125399" cy="885211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1F497D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560671" y="3962400"/>
            <a:ext cx="2239700" cy="4791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200" b="1" dirty="0">
                <a:solidFill>
                  <a:srgbClr val="1F497D"/>
                </a:solidFill>
                <a:latin typeface="Helvetica Neue"/>
                <a:cs typeface="Helvetica Neue"/>
              </a:rPr>
              <a:t>D</a:t>
            </a:r>
            <a:r>
              <a:rPr lang="en-US" sz="22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ata </a:t>
            </a:r>
          </a:p>
          <a:p>
            <a:pPr algn="ctr"/>
            <a:r>
              <a:rPr lang="en-US" sz="22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sharing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105400" y="4631487"/>
            <a:ext cx="4038600" cy="1875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en-US" sz="1600" b="1" u="sng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Share directly from your storage device (laptop or cluster)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File and directory-level ACLs</a:t>
            </a:r>
          </a:p>
          <a:p>
            <a:pPr marL="342900" indent="-342900">
              <a:buFont typeface="Arial" charset="0"/>
              <a:buChar char="•"/>
            </a:pPr>
            <a:endParaRPr lang="en-US" sz="1600" b="1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342900" indent="-342900">
              <a:buFont typeface="Arial" charset="0"/>
              <a:buChar char="•"/>
            </a:pPr>
            <a:endParaRPr lang="en-US" sz="16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142053" y="1600200"/>
            <a:ext cx="4038600" cy="1875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en-US" sz="1600" b="1" u="sng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Manage user group creation and administration flows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Share data with user groups</a:t>
            </a:r>
          </a:p>
          <a:p>
            <a:pPr marL="342900" indent="-342900">
              <a:buFont typeface="Arial" charset="0"/>
              <a:buChar char="•"/>
            </a:pPr>
            <a:endParaRPr lang="en-US" sz="1600" b="1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342900" indent="-342900">
              <a:buFont typeface="Arial" charset="0"/>
              <a:buChar char="•"/>
            </a:pPr>
            <a:endParaRPr lang="en-US" sz="16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81000" y="4296450"/>
            <a:ext cx="4038600" cy="1875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en-US" sz="3600" b="1" u="sng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High-performance data transfer from a web browser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Optimize transfer settings and verify transfer integrity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b="1" dirty="0" smtClean="0">
                <a:solidFill>
                  <a:srgbClr val="274887"/>
                </a:solidFill>
                <a:latin typeface="Helvetica Neue" charset="0"/>
                <a:ea typeface="Helvetica Neue" charset="0"/>
                <a:cs typeface="Helvetica Neue" charset="0"/>
              </a:rPr>
              <a:t>Add </a:t>
            </a:r>
            <a:r>
              <a:rPr lang="en-US" sz="1600" b="1" dirty="0">
                <a:solidFill>
                  <a:srgbClr val="274887"/>
                </a:solidFill>
                <a:latin typeface="Helvetica Neue" charset="0"/>
                <a:ea typeface="Helvetica Neue" charset="0"/>
                <a:cs typeface="Helvetica Neue" charset="0"/>
              </a:rPr>
              <a:t>your laptop to the Globus cloud with Globus Connect Personal</a:t>
            </a:r>
          </a:p>
          <a:p>
            <a:pPr marL="342900" indent="-342900">
              <a:buFont typeface="Arial" charset="0"/>
              <a:buChar char="•"/>
            </a:pPr>
            <a:endParaRPr lang="en-US" sz="1800" b="1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342900" indent="-342900">
              <a:buFont typeface="Arial" charset="0"/>
              <a:buChar char="•"/>
            </a:pPr>
            <a:endParaRPr lang="en-US" sz="1800" b="1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342900" indent="-342900">
              <a:buFont typeface="Arial" charset="0"/>
              <a:buChar char="•"/>
            </a:pPr>
            <a:endParaRPr lang="en-US" sz="18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02534" y="1680572"/>
            <a:ext cx="4038600" cy="1875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en-US" sz="1600" b="1" u="sng" dirty="0" smtClean="0">
              <a:solidFill>
                <a:srgbClr val="274887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600" b="1" dirty="0">
                <a:solidFill>
                  <a:srgbClr val="274887"/>
                </a:solidFill>
                <a:latin typeface="Helvetica Neue" charset="0"/>
                <a:ea typeface="Helvetica Neue" charset="0"/>
                <a:cs typeface="Helvetica Neue" charset="0"/>
              </a:rPr>
              <a:t>create and manage a unique </a:t>
            </a:r>
            <a:r>
              <a:rPr lang="en-US" sz="1600" b="1" dirty="0" smtClean="0">
                <a:solidFill>
                  <a:srgbClr val="274887"/>
                </a:solidFill>
                <a:latin typeface="Helvetica Neue" charset="0"/>
                <a:ea typeface="Helvetica Neue" charset="0"/>
                <a:cs typeface="Helvetica Neue" charset="0"/>
              </a:rPr>
              <a:t>identity linked to </a:t>
            </a:r>
            <a:r>
              <a:rPr lang="en-US" sz="1600" b="1" dirty="0">
                <a:solidFill>
                  <a:srgbClr val="274887"/>
                </a:solidFill>
                <a:latin typeface="Helvetica Neue" charset="0"/>
                <a:ea typeface="Helvetica Neue" charset="0"/>
                <a:cs typeface="Helvetica Neue" charset="0"/>
              </a:rPr>
              <a:t>external identities for authentication</a:t>
            </a:r>
            <a:endParaRPr lang="en-US" sz="1600" b="1" dirty="0" smtClean="0">
              <a:solidFill>
                <a:srgbClr val="274887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16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58275" y="2793778"/>
            <a:ext cx="2125399" cy="885211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1F497D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211976" y="2843934"/>
            <a:ext cx="2239700" cy="4791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2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Data publication</a:t>
            </a:r>
          </a:p>
        </p:txBody>
      </p:sp>
    </p:spTree>
    <p:extLst>
      <p:ext uri="{BB962C8B-B14F-4D97-AF65-F5344CB8AC3E}">
        <p14:creationId xmlns:p14="http://schemas.microsoft.com/office/powerpoint/2010/main" val="182563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gonne2015_executive">
  <a:themeElements>
    <a:clrScheme name="Argonne20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5A2"/>
      </a:accent1>
      <a:accent2>
        <a:srgbClr val="7AB800"/>
      </a:accent2>
      <a:accent3>
        <a:srgbClr val="502D86"/>
      </a:accent3>
      <a:accent4>
        <a:srgbClr val="FF7900"/>
      </a:accent4>
      <a:accent5>
        <a:srgbClr val="00A29B"/>
      </a:accent5>
      <a:accent6>
        <a:srgbClr val="ECAC00"/>
      </a:accent6>
      <a:hlink>
        <a:srgbClr val="2124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argonne2015_executive</Template>
  <TotalTime>29825</TotalTime>
  <Words>2392</Words>
  <Application>Microsoft Macintosh PowerPoint</Application>
  <PresentationFormat>On-screen Show (4:3)</PresentationFormat>
  <Paragraphs>475</Paragraphs>
  <Slides>49</Slides>
  <Notes>5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 Black</vt:lpstr>
      <vt:lpstr>Calibri</vt:lpstr>
      <vt:lpstr>Helvetica  ne</vt:lpstr>
      <vt:lpstr>Helvetica Neue</vt:lpstr>
      <vt:lpstr>Verdana</vt:lpstr>
      <vt:lpstr>Wingdings</vt:lpstr>
      <vt:lpstr>Arial</vt:lpstr>
      <vt:lpstr>argonne2015_executive</vt:lpstr>
      <vt:lpstr>Materials Data Facility -   Data Services to Advance Materials Science Research</vt:lpstr>
      <vt:lpstr>PowerPoint Presentation</vt:lpstr>
      <vt:lpstr>What is MDF?</vt:lpstr>
      <vt:lpstr>Data Service Infrastructure </vt:lpstr>
      <vt:lpstr>PowerPoint Presentation</vt:lpstr>
      <vt:lpstr>PowerPoint Presentation</vt:lpstr>
      <vt:lpstr>PowerPoint Presentation</vt:lpstr>
      <vt:lpstr>PowerPoint Presentation</vt:lpstr>
      <vt:lpstr>Globus Platform-as-a-Service (PaaS)</vt:lpstr>
      <vt:lpstr>Globus Background</vt:lpstr>
      <vt:lpstr>Globus Background</vt:lpstr>
      <vt:lpstr>PowerPoint Presentation</vt:lpstr>
      <vt:lpstr>Materials Data Publication/Discovery is Often a Challenge</vt:lpstr>
      <vt:lpstr>Materials Data Publication/Discovery is Often a Challenge</vt:lpstr>
      <vt:lpstr>PowerPoint Presentation</vt:lpstr>
      <vt:lpstr>Collection Model</vt:lpstr>
      <vt:lpstr>Publish Large Datasets</vt:lpstr>
      <vt:lpstr>Uniquely Identify Datasets</vt:lpstr>
      <vt:lpstr>Share Data with Flexible ACLs</vt:lpstr>
      <vt:lpstr>Customize Metadata</vt:lpstr>
      <vt:lpstr>MaterialsDataFacility.org</vt:lpstr>
      <vt:lpstr>PowerPoint Presentation</vt:lpstr>
      <vt:lpstr>Example Use Case</vt:lpstr>
      <vt:lpstr>MDF Collection Home</vt:lpstr>
      <vt:lpstr>MDF Collections</vt:lpstr>
      <vt:lpstr>MDF Metadata Entry</vt:lpstr>
      <vt:lpstr>MDF Custom Metadata</vt:lpstr>
      <vt:lpstr>Dataset Assembly</vt:lpstr>
      <vt:lpstr>Dataset Assembly</vt:lpstr>
      <vt:lpstr>Dataset Curation</vt:lpstr>
      <vt:lpstr>Mint a Permanent Identifier</vt:lpstr>
      <vt:lpstr>Dataset Record</vt:lpstr>
      <vt:lpstr>Dataset Discovery</vt:lpstr>
      <vt:lpstr>PowerPoint Presentation</vt:lpstr>
      <vt:lpstr>Materials Resource Registry</vt:lpstr>
      <vt:lpstr>Materials Resource Registry</vt:lpstr>
      <vt:lpstr>Materials Resource Registry</vt:lpstr>
      <vt:lpstr>What’s Currently Available?</vt:lpstr>
      <vt:lpstr>What are we looking for?</vt:lpstr>
      <vt:lpstr>Next Steps</vt:lpstr>
      <vt:lpstr>Presentations</vt:lpstr>
      <vt:lpstr>Publications</vt:lpstr>
      <vt:lpstr>Thanks to Our Sponsors!</vt:lpstr>
      <vt:lpstr>PowerPoint Presentation</vt:lpstr>
      <vt:lpstr>Lessons Learned</vt:lpstr>
      <vt:lpstr>PowerPoint Presentation</vt:lpstr>
      <vt:lpstr>Data Publication Pipeline Analysis</vt:lpstr>
      <vt:lpstr>Discover Research Datasets</vt:lpstr>
      <vt:lpstr>Globus Background</vt:lpstr>
    </vt:vector>
  </TitlesOfParts>
  <Company>Argonne National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Dana M. Stasiak</dc:creator>
  <cp:lastModifiedBy>Ian Foster</cp:lastModifiedBy>
  <cp:revision>268</cp:revision>
  <cp:lastPrinted>2015-06-15T19:18:27Z</cp:lastPrinted>
  <dcterms:created xsi:type="dcterms:W3CDTF">2015-06-15T19:12:03Z</dcterms:created>
  <dcterms:modified xsi:type="dcterms:W3CDTF">2016-03-23T15:23:35Z</dcterms:modified>
</cp:coreProperties>
</file>