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Lst>
  <p:notesMasterIdLst>
    <p:notesMasterId r:id="rId35"/>
  </p:notesMasterIdLst>
  <p:sldIdLst>
    <p:sldId id="315" r:id="rId3"/>
    <p:sldId id="523" r:id="rId4"/>
    <p:sldId id="522" r:id="rId5"/>
    <p:sldId id="504" r:id="rId6"/>
    <p:sldId id="584" r:id="rId7"/>
    <p:sldId id="585" r:id="rId8"/>
    <p:sldId id="474" r:id="rId9"/>
    <p:sldId id="575" r:id="rId10"/>
    <p:sldId id="576" r:id="rId11"/>
    <p:sldId id="524" r:id="rId12"/>
    <p:sldId id="525" r:id="rId13"/>
    <p:sldId id="503" r:id="rId14"/>
    <p:sldId id="588" r:id="rId15"/>
    <p:sldId id="586" r:id="rId16"/>
    <p:sldId id="531" r:id="rId17"/>
    <p:sldId id="539" r:id="rId18"/>
    <p:sldId id="573" r:id="rId19"/>
    <p:sldId id="542" r:id="rId20"/>
    <p:sldId id="568" r:id="rId21"/>
    <p:sldId id="569" r:id="rId22"/>
    <p:sldId id="582" r:id="rId23"/>
    <p:sldId id="570" r:id="rId24"/>
    <p:sldId id="550" r:id="rId25"/>
    <p:sldId id="577" r:id="rId26"/>
    <p:sldId id="579" r:id="rId27"/>
    <p:sldId id="587" r:id="rId28"/>
    <p:sldId id="563" r:id="rId29"/>
    <p:sldId id="564" r:id="rId30"/>
    <p:sldId id="565" r:id="rId31"/>
    <p:sldId id="566" r:id="rId32"/>
    <p:sldId id="516" r:id="rId33"/>
    <p:sldId id="57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B1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616" autoAdjust="0"/>
    <p:restoredTop sz="94660"/>
  </p:normalViewPr>
  <p:slideViewPr>
    <p:cSldViewPr>
      <p:cViewPr varScale="1">
        <p:scale>
          <a:sx n="61" d="100"/>
          <a:sy n="61" d="100"/>
        </p:scale>
        <p:origin x="934" y="60"/>
      </p:cViewPr>
      <p:guideLst>
        <p:guide orient="horz" pos="2160"/>
        <p:guide pos="2880"/>
      </p:guideLst>
    </p:cSldViewPr>
  </p:slideViewPr>
  <p:notesTextViewPr>
    <p:cViewPr>
      <p:scale>
        <a:sx n="100" d="100"/>
        <a:sy n="100" d="100"/>
      </p:scale>
      <p:origin x="0" y="0"/>
    </p:cViewPr>
  </p:notesTextViewPr>
  <p:sorterViewPr>
    <p:cViewPr>
      <p:scale>
        <a:sx n="75" d="100"/>
        <a:sy n="75" d="100"/>
      </p:scale>
      <p:origin x="0" y="-33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F9EA48-0C98-4EB8-910D-69FBBA6AD2CC}" type="datetimeFigureOut">
              <a:rPr lang="en-US" smtClean="0"/>
              <a:pPr/>
              <a:t>3/23/2016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071074-29D4-4511-98BB-956155D12D11}" type="slidenum">
              <a:rPr lang="en-US" smtClean="0"/>
              <a:pPr/>
              <a:t>‹#›</a:t>
            </a:fld>
            <a:endParaRPr lang="en-US"/>
          </a:p>
        </p:txBody>
      </p:sp>
    </p:spTree>
    <p:extLst>
      <p:ext uri="{BB962C8B-B14F-4D97-AF65-F5344CB8AC3E}">
        <p14:creationId xmlns:p14="http://schemas.microsoft.com/office/powerpoint/2010/main" val="397230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071074-29D4-4511-98BB-956155D12D11}" type="slidenum">
              <a:rPr lang="en-US" smtClean="0"/>
              <a:pPr/>
              <a:t>10</a:t>
            </a:fld>
            <a:endParaRPr lang="en-US"/>
          </a:p>
        </p:txBody>
      </p:sp>
    </p:spTree>
    <p:extLst>
      <p:ext uri="{BB962C8B-B14F-4D97-AF65-F5344CB8AC3E}">
        <p14:creationId xmlns:p14="http://schemas.microsoft.com/office/powerpoint/2010/main" val="2091041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90B85-E8EA-7C40-A994-27B1839A5C9B}" type="slidenum">
              <a:rPr lang="en-US" smtClean="0"/>
              <a:t>27</a:t>
            </a:fld>
            <a:endParaRPr lang="en-US"/>
          </a:p>
        </p:txBody>
      </p:sp>
    </p:spTree>
    <p:extLst>
      <p:ext uri="{BB962C8B-B14F-4D97-AF65-F5344CB8AC3E}">
        <p14:creationId xmlns:p14="http://schemas.microsoft.com/office/powerpoint/2010/main" val="292805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First</a:t>
            </a:r>
            <a:r>
              <a:rPr lang="en-US" baseline="0" dirty="0" smtClean="0"/>
              <a:t> we decided to test fullerene based devices and see Mn effects. Following the majority of the lit studies on polymer Mn effects, we also observe that the highest PCEs are obtained for highest polymer </a:t>
            </a:r>
            <a:r>
              <a:rPr lang="en-US" baseline="0" dirty="0" err="1" smtClean="0"/>
              <a:t>Mns</a:t>
            </a:r>
            <a:r>
              <a:rPr lang="en-US" baseline="0" dirty="0" smtClean="0"/>
              <a:t>. These gains are due to </a:t>
            </a:r>
            <a:r>
              <a:rPr lang="en-US" baseline="0" dirty="0" err="1" smtClean="0"/>
              <a:t>Jscs</a:t>
            </a:r>
            <a:r>
              <a:rPr lang="en-US" baseline="0" dirty="0" smtClean="0"/>
              <a:t> improvements.</a:t>
            </a:r>
            <a:endParaRPr lang="en-US" dirty="0"/>
          </a:p>
        </p:txBody>
      </p:sp>
      <p:sp>
        <p:nvSpPr>
          <p:cNvPr id="4" name="Slide Number Placeholder 3"/>
          <p:cNvSpPr>
            <a:spLocks noGrp="1"/>
          </p:cNvSpPr>
          <p:nvPr>
            <p:ph type="sldNum" sz="quarter" idx="10"/>
          </p:nvPr>
        </p:nvSpPr>
        <p:spPr/>
        <p:txBody>
          <a:bodyPr/>
          <a:lstStyle/>
          <a:p>
            <a:fld id="{38960292-6A5E-487E-BBAC-A636C228F273}" type="slidenum">
              <a:rPr lang="en-US" smtClean="0"/>
              <a:pPr/>
              <a:t>29</a:t>
            </a:fld>
            <a:endParaRPr lang="en-US"/>
          </a:p>
        </p:txBody>
      </p:sp>
    </p:spTree>
    <p:extLst>
      <p:ext uri="{BB962C8B-B14F-4D97-AF65-F5344CB8AC3E}">
        <p14:creationId xmlns:p14="http://schemas.microsoft.com/office/powerpoint/2010/main" val="426893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0" y="4343400"/>
            <a:ext cx="5485679" cy="4114079"/>
          </a:xfrm>
          <a:prstGeom prst="rect">
            <a:avLst/>
          </a:prstGeom>
          <a:noFill/>
          <a:ln>
            <a:noFill/>
          </a:ln>
        </p:spPr>
        <p:txBody>
          <a:bodyPr lIns="0" tIns="0" rIns="0" bIns="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
        <p:nvSpPr>
          <p:cNvPr id="120" name="Shape 120"/>
          <p:cNvSpPr/>
          <p:nvPr/>
        </p:nvSpPr>
        <p:spPr>
          <a:xfrm>
            <a:off x="3884760" y="8685360"/>
            <a:ext cx="2971080" cy="456480"/>
          </a:xfrm>
          <a:prstGeom prst="rect">
            <a:avLst/>
          </a:prstGeom>
          <a:noFill/>
          <a:ln>
            <a:noFill/>
          </a:ln>
        </p:spPr>
        <p:txBody>
          <a:bodyPr lIns="90000" tIns="45000" rIns="90000" bIns="45000" anchor="b" anchorCtr="0">
            <a:noAutofit/>
          </a:bodyPr>
          <a:lstStyle/>
          <a:p>
            <a:pPr marL="0" marR="0" lvl="0" indent="0" algn="r" rtl="0">
              <a:lnSpc>
                <a:spcPct val="100000"/>
              </a:lnSpc>
              <a:spcBef>
                <a:spcPts val="0"/>
              </a:spcBef>
              <a:buSzPct val="25000"/>
              <a:buNone/>
            </a:pPr>
            <a:fld id="{00000000-1234-1234-1234-123412341234}" type="slidenum">
              <a:rPr lang="en-US" sz="1200" strike="noStrike">
                <a:solidFill>
                  <a:srgbClr val="000000"/>
                </a:solidFill>
                <a:latin typeface="Arial"/>
                <a:ea typeface="Arial"/>
                <a:cs typeface="Arial"/>
                <a:sym typeface="Arial"/>
              </a:rPr>
              <a:t>16</a:t>
            </a:fld>
            <a:endParaRPr lang="en-US" sz="1200" strike="noStrike">
              <a:solidFill>
                <a:srgbClr val="000000"/>
              </a:solidFill>
              <a:latin typeface="Arial"/>
              <a:ea typeface="Arial"/>
              <a:cs typeface="Arial"/>
              <a:sym typeface="Arial"/>
            </a:endParaRPr>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21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46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5679" cy="4114079"/>
          </a:xfrm>
          <a:prstGeom prst="rect">
            <a:avLst/>
          </a:prstGeom>
          <a:noFill/>
          <a:ln>
            <a:noFill/>
          </a:ln>
        </p:spPr>
        <p:txBody>
          <a:bodyPr lIns="0" tIns="0" rIns="0" bIns="0" anchor="t" anchorCtr="0">
            <a:noAutofit/>
          </a:bodyPr>
          <a:lstStyle/>
          <a:p>
            <a:pPr marL="0" marR="0" lvl="0" indent="0" algn="l" rtl="0">
              <a:lnSpc>
                <a:spcPct val="100000"/>
              </a:lnSpc>
              <a:spcBef>
                <a:spcPts val="0"/>
              </a:spcBef>
              <a:buNone/>
            </a:pPr>
            <a:endParaRPr/>
          </a:p>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
        <p:nvSpPr>
          <p:cNvPr id="222" name="Shape 222"/>
          <p:cNvSpPr/>
          <p:nvPr/>
        </p:nvSpPr>
        <p:spPr>
          <a:xfrm>
            <a:off x="3884760" y="8685360"/>
            <a:ext cx="2971080" cy="456480"/>
          </a:xfrm>
          <a:prstGeom prst="rect">
            <a:avLst/>
          </a:prstGeom>
          <a:noFill/>
          <a:ln>
            <a:noFill/>
          </a:ln>
        </p:spPr>
        <p:txBody>
          <a:bodyPr lIns="90000" tIns="45000" rIns="90000" bIns="45000" anchor="b" anchorCtr="0">
            <a:noAutofit/>
          </a:bodyPr>
          <a:lstStyle/>
          <a:p>
            <a:pPr marL="0" marR="0" lvl="0" indent="0" algn="r" rtl="0">
              <a:lnSpc>
                <a:spcPct val="100000"/>
              </a:lnSpc>
              <a:spcBef>
                <a:spcPts val="0"/>
              </a:spcBef>
              <a:buSzPct val="25000"/>
              <a:buNone/>
            </a:pPr>
            <a:fld id="{00000000-1234-1234-1234-123412341234}" type="slidenum">
              <a:rPr lang="en-US" sz="1200" strike="noStrike">
                <a:solidFill>
                  <a:srgbClr val="000000"/>
                </a:solidFill>
                <a:latin typeface="Arial"/>
                <a:ea typeface="Arial"/>
                <a:cs typeface="Arial"/>
                <a:sym typeface="Arial"/>
              </a:rPr>
              <a:t>18</a:t>
            </a:fld>
            <a:endParaRPr lang="en-US" sz="1200" strike="noStrike">
              <a:solidFill>
                <a:srgbClr val="000000"/>
              </a:solidFill>
              <a:latin typeface="Arial"/>
              <a:ea typeface="Arial"/>
              <a:cs typeface="Arial"/>
              <a:sym typeface="Arial"/>
            </a:endParaRPr>
          </a:p>
        </p:txBody>
      </p:sp>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60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5800" cy="4114200"/>
          </a:xfrm>
          <a:prstGeom prst="rect">
            <a:avLst/>
          </a:prstGeom>
          <a:noFill/>
          <a:ln>
            <a:noFill/>
          </a:ln>
        </p:spPr>
        <p:txBody>
          <a:bodyPr lIns="0" tIns="0" rIns="0" bIns="0" anchor="t" anchorCtr="0">
            <a:noAutofit/>
          </a:bodyPr>
          <a:lstStyle/>
          <a:p>
            <a:pPr marL="0" marR="0" lvl="0" indent="0" algn="l" rtl="0">
              <a:spcBef>
                <a:spcPts val="0"/>
              </a:spcBef>
              <a:buNone/>
            </a:pPr>
            <a:r>
              <a:rPr lang="en-US" dirty="0" smtClean="0"/>
              <a:t>Slide 1 shows dihedrals and band gaps for different dihedral conformers of extended chains of PTB7 and PID2. There are four structural motifs shown here, which are characterized by whether the dihedrals are aligned (cis) or not (trans). The conformers where the dihedrals are either all aligned or all anti-aligned are more likely energetically, and they also have significantly lower band gaps than the other conformers (by up to 0.5 eV). This shows that the band gap of extended polymers depends upon local dihedral conformation.</a:t>
            </a:r>
            <a:endParaRPr sz="1200" b="0" i="0" u="none" strike="noStrike" cap="none" dirty="0">
              <a:solidFill>
                <a:schemeClr val="dk1"/>
              </a:solidFill>
              <a:latin typeface="Arial"/>
              <a:ea typeface="Arial"/>
              <a:cs typeface="Arial"/>
              <a:sym typeface="Arial"/>
            </a:endParaRPr>
          </a:p>
        </p:txBody>
      </p:sp>
      <p:sp>
        <p:nvSpPr>
          <p:cNvPr id="104" name="Shape 104"/>
          <p:cNvSpPr/>
          <p:nvPr/>
        </p:nvSpPr>
        <p:spPr>
          <a:xfrm>
            <a:off x="3884760" y="8685360"/>
            <a:ext cx="2971200" cy="456600"/>
          </a:xfrm>
          <a:prstGeom prst="rect">
            <a:avLst/>
          </a:prstGeom>
          <a:noFill/>
          <a:ln>
            <a:noFill/>
          </a:ln>
        </p:spPr>
        <p:txBody>
          <a:bodyPr lIns="90000" tIns="45000" rIns="90000" bIns="45000" anchor="b" anchorCtr="0">
            <a:noAutofit/>
          </a:bodyPr>
          <a:lstStyle/>
          <a:p>
            <a:pPr marL="0" marR="0" lvl="0" indent="0" algn="r" rtl="0">
              <a:lnSpc>
                <a:spcPct val="100000"/>
              </a:lnSpc>
              <a:spcBef>
                <a:spcPts val="0"/>
              </a:spcBef>
              <a:buSzPct val="25000"/>
              <a:buNone/>
            </a:pPr>
            <a:fld id="{00000000-1234-1234-1234-123412341234}" type="slidenum">
              <a:rPr lang="en" sz="1200" strike="noStrike">
                <a:solidFill>
                  <a:srgbClr val="000000"/>
                </a:solidFill>
                <a:latin typeface="Arial"/>
                <a:ea typeface="Arial"/>
                <a:cs typeface="Arial"/>
                <a:sym typeface="Arial"/>
              </a:rPr>
              <a:t>19</a:t>
            </a:fld>
            <a:endParaRPr lang="en" sz="1200" strike="noStrike">
              <a:solidFill>
                <a:srgbClr val="000000"/>
              </a:solidFill>
              <a:latin typeface="Arial"/>
              <a:ea typeface="Arial"/>
              <a:cs typeface="Arial"/>
              <a:sym typeface="Arial"/>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342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5800" cy="4114200"/>
          </a:xfrm>
          <a:prstGeom prst="rect">
            <a:avLst/>
          </a:prstGeom>
          <a:noFill/>
          <a:ln>
            <a:noFill/>
          </a:ln>
        </p:spPr>
        <p:txBody>
          <a:bodyPr lIns="0" tIns="0" rIns="0" bIns="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
        <p:nvSpPr>
          <p:cNvPr id="126" name="Shape 126"/>
          <p:cNvSpPr/>
          <p:nvPr/>
        </p:nvSpPr>
        <p:spPr>
          <a:xfrm>
            <a:off x="3884760" y="8685360"/>
            <a:ext cx="2971200" cy="456600"/>
          </a:xfrm>
          <a:prstGeom prst="rect">
            <a:avLst/>
          </a:prstGeom>
          <a:noFill/>
          <a:ln>
            <a:noFill/>
          </a:ln>
        </p:spPr>
        <p:txBody>
          <a:bodyPr lIns="90000" tIns="45000" rIns="90000" bIns="45000" anchor="b" anchorCtr="0">
            <a:noAutofit/>
          </a:bodyPr>
          <a:lstStyle/>
          <a:p>
            <a:pPr marL="0" marR="0" lvl="0" indent="0" algn="r" rtl="0">
              <a:lnSpc>
                <a:spcPct val="100000"/>
              </a:lnSpc>
              <a:spcBef>
                <a:spcPts val="0"/>
              </a:spcBef>
              <a:buSzPct val="25000"/>
              <a:buNone/>
            </a:pPr>
            <a:fld id="{00000000-1234-1234-1234-123412341234}" type="slidenum">
              <a:rPr lang="en" sz="1200" strike="noStrike">
                <a:solidFill>
                  <a:srgbClr val="000000"/>
                </a:solidFill>
                <a:latin typeface="Arial"/>
                <a:ea typeface="Arial"/>
                <a:cs typeface="Arial"/>
                <a:sym typeface="Arial"/>
              </a:rPr>
              <a:t>20</a:t>
            </a:fld>
            <a:endParaRPr lang="en" sz="1200" strike="noStrike">
              <a:solidFill>
                <a:srgbClr val="000000"/>
              </a:solidFill>
              <a:latin typeface="Arial"/>
              <a:ea typeface="Arial"/>
              <a:cs typeface="Arial"/>
              <a:sym typeface="Arial"/>
            </a:endParaRPr>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351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5800" cy="4114200"/>
          </a:xfrm>
          <a:prstGeom prst="rect">
            <a:avLst/>
          </a:prstGeom>
          <a:noFill/>
          <a:ln>
            <a:noFill/>
          </a:ln>
        </p:spPr>
        <p:txBody>
          <a:bodyPr lIns="0" tIns="0" rIns="0" bIns="0" anchor="t" anchorCtr="0">
            <a:noAutofit/>
          </a:bodyPr>
          <a:lstStyle/>
          <a:p>
            <a:pPr lvl="0" rtl="0">
              <a:spcBef>
                <a:spcPts val="0"/>
              </a:spcBef>
              <a:buClr>
                <a:schemeClr val="dk1"/>
              </a:buClr>
              <a:buSzPct val="25000"/>
              <a:buFont typeface="Arial"/>
              <a:buNone/>
            </a:pPr>
            <a:r>
              <a:rPr lang="en" sz="1800" dirty="0">
                <a:solidFill>
                  <a:schemeClr val="dk1"/>
                </a:solidFill>
              </a:rPr>
              <a:t>ƛ=0.2 eV?</a:t>
            </a:r>
          </a:p>
        </p:txBody>
      </p:sp>
      <p:sp>
        <p:nvSpPr>
          <p:cNvPr id="148" name="Shape 148"/>
          <p:cNvSpPr/>
          <p:nvPr/>
        </p:nvSpPr>
        <p:spPr>
          <a:xfrm>
            <a:off x="3884760" y="8685360"/>
            <a:ext cx="2971200" cy="456600"/>
          </a:xfrm>
          <a:prstGeom prst="rect">
            <a:avLst/>
          </a:prstGeom>
          <a:noFill/>
          <a:ln>
            <a:noFill/>
          </a:ln>
        </p:spPr>
        <p:txBody>
          <a:bodyPr lIns="90000" tIns="45000" rIns="90000" bIns="45000" anchor="b" anchorCtr="0">
            <a:noAutofit/>
          </a:bodyPr>
          <a:lstStyle/>
          <a:p>
            <a:pPr marL="0" marR="0" lvl="0" indent="0" algn="r" rtl="0">
              <a:lnSpc>
                <a:spcPct val="100000"/>
              </a:lnSpc>
              <a:spcBef>
                <a:spcPts val="0"/>
              </a:spcBef>
              <a:buSzPct val="25000"/>
              <a:buNone/>
            </a:pPr>
            <a:fld id="{00000000-1234-1234-1234-123412341234}" type="slidenum">
              <a:rPr lang="en" sz="1200" strike="noStrike">
                <a:solidFill>
                  <a:srgbClr val="000000"/>
                </a:solidFill>
                <a:latin typeface="Arial"/>
                <a:ea typeface="Arial"/>
                <a:cs typeface="Arial"/>
                <a:sym typeface="Arial"/>
              </a:rPr>
              <a:t>22</a:t>
            </a:fld>
            <a:endParaRPr lang="en" sz="1200" strike="noStrike">
              <a:solidFill>
                <a:srgbClr val="000000"/>
              </a:solidFill>
              <a:latin typeface="Arial"/>
              <a:ea typeface="Arial"/>
              <a:cs typeface="Arial"/>
              <a:sym typeface="Arial"/>
            </a:endParaRPr>
          </a:p>
        </p:txBody>
      </p:sp>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262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343400"/>
            <a:ext cx="5485679" cy="4114079"/>
          </a:xfrm>
          <a:prstGeom prst="rect">
            <a:avLst/>
          </a:prstGeom>
          <a:noFill/>
          <a:ln>
            <a:noFill/>
          </a:ln>
        </p:spPr>
        <p:txBody>
          <a:bodyPr lIns="0" tIns="0" rIns="0" bIns="0" anchor="t" anchorCtr="0">
            <a:noAutofit/>
          </a:bodyPr>
          <a:lstStyle/>
          <a:p>
            <a:pPr lvl="0" rtl="0">
              <a:spcBef>
                <a:spcPts val="0"/>
              </a:spcBef>
              <a:buNone/>
            </a:pPr>
            <a:r>
              <a:rPr lang="en-US" sz="2000">
                <a:solidFill>
                  <a:schemeClr val="dk1"/>
                </a:solidFill>
              </a:rPr>
              <a:t>EQE enhancement of ternary system comes through PID2:PC71BM interface </a:t>
            </a:r>
          </a:p>
          <a:p>
            <a:pPr marL="0" lvl="0" indent="0" rtl="0">
              <a:spcBef>
                <a:spcPts val="0"/>
              </a:spcBef>
              <a:buNone/>
            </a:pPr>
            <a:r>
              <a:rPr lang="en-US" sz="2000">
                <a:solidFill>
                  <a:schemeClr val="dk1"/>
                </a:solidFill>
              </a:rPr>
              <a:t>PID2 enables extraction, but we only need a little of this</a:t>
            </a:r>
          </a:p>
          <a:p>
            <a:pPr marL="0" lvl="0" indent="0" rtl="0">
              <a:spcBef>
                <a:spcPts val="0"/>
              </a:spcBef>
              <a:buNone/>
            </a:pPr>
            <a:r>
              <a:rPr lang="en-US" sz="2000">
                <a:solidFill>
                  <a:schemeClr val="dk1"/>
                </a:solidFill>
              </a:rPr>
              <a:t>PTB7:PID2 may have minimal driving force due to disorder – entropy must play a significant role in hole transport</a:t>
            </a:r>
          </a:p>
        </p:txBody>
      </p:sp>
      <p:sp>
        <p:nvSpPr>
          <p:cNvPr id="444" name="Shape 444"/>
          <p:cNvSpPr/>
          <p:nvPr/>
        </p:nvSpPr>
        <p:spPr>
          <a:xfrm>
            <a:off x="3884760" y="8685360"/>
            <a:ext cx="2971080" cy="456480"/>
          </a:xfrm>
          <a:prstGeom prst="rect">
            <a:avLst/>
          </a:prstGeom>
          <a:noFill/>
          <a:ln>
            <a:noFill/>
          </a:ln>
        </p:spPr>
        <p:txBody>
          <a:bodyPr lIns="90000" tIns="45000" rIns="90000" bIns="45000" anchor="b" anchorCtr="0">
            <a:noAutofit/>
          </a:bodyPr>
          <a:lstStyle/>
          <a:p>
            <a:pPr marL="0" marR="0" lvl="0" indent="0" algn="r" rtl="0">
              <a:lnSpc>
                <a:spcPct val="100000"/>
              </a:lnSpc>
              <a:spcBef>
                <a:spcPts val="0"/>
              </a:spcBef>
              <a:buSzPct val="25000"/>
              <a:buNone/>
            </a:pPr>
            <a:fld id="{00000000-1234-1234-1234-123412341234}" type="slidenum">
              <a:rPr lang="en-US" sz="1200" strike="noStrike">
                <a:solidFill>
                  <a:srgbClr val="000000"/>
                </a:solidFill>
                <a:latin typeface="Arial"/>
                <a:ea typeface="Arial"/>
                <a:cs typeface="Arial"/>
                <a:sym typeface="Arial"/>
              </a:rPr>
              <a:t>23</a:t>
            </a:fld>
            <a:endParaRPr lang="en-US" sz="1200" strike="noStrike">
              <a:solidFill>
                <a:srgbClr val="000000"/>
              </a:solidFill>
              <a:latin typeface="Arial"/>
              <a:ea typeface="Arial"/>
              <a:cs typeface="Arial"/>
              <a:sym typeface="Arial"/>
            </a:endParaRPr>
          </a:p>
        </p:txBody>
      </p:sp>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8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DF8AB-085C-467F-8395-38B52D586673}" type="slidenum">
              <a:rPr lang="en-US" smtClean="0"/>
              <a:t>26</a:t>
            </a:fld>
            <a:endParaRPr lang="en-US"/>
          </a:p>
        </p:txBody>
      </p:sp>
    </p:spTree>
    <p:extLst>
      <p:ext uri="{BB962C8B-B14F-4D97-AF65-F5344CB8AC3E}">
        <p14:creationId xmlns:p14="http://schemas.microsoft.com/office/powerpoint/2010/main" val="422805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0" name="Text Placeholder 19"/>
          <p:cNvSpPr>
            <a:spLocks noGrp="1"/>
          </p:cNvSpPr>
          <p:nvPr>
            <p:ph type="body" sz="quarter" idx="12" hasCustomPrompt="1"/>
          </p:nvPr>
        </p:nvSpPr>
        <p:spPr>
          <a:xfrm>
            <a:off x="0" y="0"/>
            <a:ext cx="9144000" cy="609600"/>
          </a:xfrm>
        </p:spPr>
        <p:txBody>
          <a:bodyPr anchor="ctr">
            <a:normAutofit/>
          </a:bodyPr>
          <a:lstStyle>
            <a:lvl1pPr algn="ctr">
              <a:buFontTx/>
              <a:buNone/>
              <a:defRPr sz="2800" b="1">
                <a:solidFill>
                  <a:schemeClr val="tx1"/>
                </a:solidFill>
                <a:latin typeface="Helvetica" pitchFamily="34" charset="0"/>
                <a:cs typeface="Helvetica" pitchFamily="34" charset="0"/>
              </a:defRPr>
            </a:lvl1pPr>
          </a:lstStyle>
          <a:p>
            <a:pPr lvl="0"/>
            <a:r>
              <a:rPr lang="en-US" dirty="0" smtClean="0"/>
              <a:t>Insert Title Here</a:t>
            </a:r>
          </a:p>
        </p:txBody>
      </p:sp>
      <p:sp>
        <p:nvSpPr>
          <p:cNvPr id="8" name="Slide Number Placeholder 5"/>
          <p:cNvSpPr>
            <a:spLocks noGrp="1"/>
          </p:cNvSpPr>
          <p:nvPr>
            <p:ph type="sldNum" sz="quarter" idx="4"/>
          </p:nvPr>
        </p:nvSpPr>
        <p:spPr>
          <a:xfrm>
            <a:off x="8305800" y="6381250"/>
            <a:ext cx="685800" cy="365125"/>
          </a:xfrm>
          <a:prstGeom prst="rect">
            <a:avLst/>
          </a:prstGeom>
        </p:spPr>
        <p:txBody>
          <a:bodyPr vert="horz" lIns="91440" tIns="45720" rIns="91440" bIns="45720" rtlCol="0" anchor="ctr"/>
          <a:lstStyle>
            <a:lvl1pPr algn="r">
              <a:defRPr sz="1800" b="1">
                <a:solidFill>
                  <a:schemeClr val="tx1"/>
                </a:solidFill>
              </a:defRPr>
            </a:lvl1pPr>
          </a:lstStyle>
          <a:p>
            <a:fld id="{70307FD4-556C-458D-8B55-50A9AF75E311}" type="slidenum">
              <a:rPr lang="en-US" smtClean="0"/>
              <a:pPr/>
              <a:t>‹#›</a:t>
            </a:fld>
            <a:endParaRPr lang="en-US" dirty="0"/>
          </a:p>
        </p:txBody>
      </p:sp>
    </p:spTree>
    <p:extLst>
      <p:ext uri="{BB962C8B-B14F-4D97-AF65-F5344CB8AC3E}">
        <p14:creationId xmlns:p14="http://schemas.microsoft.com/office/powerpoint/2010/main" val="157729904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110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706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2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356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53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361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61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11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890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828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DDD09-E903-4A8A-B75D-0886AA05D61B}" type="datetimeFigureOut">
              <a:rPr lang="en-US" smtClean="0">
                <a:solidFill>
                  <a:prstClr val="black">
                    <a:tint val="75000"/>
                  </a:prstClr>
                </a:solidFill>
              </a:rPr>
              <a:pPr/>
              <a:t>3/23/2016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1460F-2FB1-4C74-B3F2-2300EB71FC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4944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hyperlink" Target="https://orcaforum.cec.mpg.de/" TargetMode="External"/><Relationship Id="rId3" Type="http://schemas.openxmlformats.org/officeDocument/2006/relationships/image" Target="../media/image29.png"/><Relationship Id="rId7" Type="http://schemas.openxmlformats.org/officeDocument/2006/relationships/hyperlink" Target="http://quantum-espresso.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32.png"/><Relationship Id="rId10" Type="http://schemas.openxmlformats.org/officeDocument/2006/relationships/hyperlink" Target="http://prola.aps.org/abstract/PRL/v77/i18/p3865_1" TargetMode="External"/><Relationship Id="rId4" Type="http://schemas.openxmlformats.org/officeDocument/2006/relationships/image" Target="../media/image31.jpg"/><Relationship Id="rId9" Type="http://schemas.openxmlformats.org/officeDocument/2006/relationships/hyperlink" Target="http://qboxcode.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2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pn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29.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32.pn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5.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cholar.google.com/citations?view_op=view_citation&amp;hl=en&amp;user=LMnsxP8AAAAJ&amp;pagesize=100&amp;sortby=pubdate&amp;citation_for_view=LMnsxP8AAAAJ:1xBWf43XMUgC" TargetMode="External"/><Relationship Id="rId2" Type="http://schemas.openxmlformats.org/officeDocument/2006/relationships/hyperlink" Target="https://scholar.google.com/citations?view_op=view_citation&amp;hl=en&amp;user=LMnsxP8AAAAJ&amp;pagesize=100&amp;sortby=pubdate&amp;citation_for_view=LMnsxP8AAAAJ:xa5BkEQK8BgC"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9072" y="1771840"/>
            <a:ext cx="8317727" cy="3409759"/>
          </a:xfrm>
        </p:spPr>
        <p:txBody>
          <a:bodyPr>
            <a:normAutofit fontScale="85000" lnSpcReduction="20000"/>
          </a:bodyPr>
          <a:lstStyle/>
          <a:p>
            <a:r>
              <a:rPr lang="en-US" sz="4000" b="1" dirty="0" err="1">
                <a:solidFill>
                  <a:srgbClr val="0B13B5"/>
                </a:solidFill>
              </a:rPr>
              <a:t>CHiMAD</a:t>
            </a:r>
            <a:r>
              <a:rPr lang="en-US" sz="4000" b="1" dirty="0">
                <a:solidFill>
                  <a:srgbClr val="0B13B5"/>
                </a:solidFill>
              </a:rPr>
              <a:t> Use-Case Group on Organic </a:t>
            </a:r>
            <a:r>
              <a:rPr lang="en-US" sz="4000" b="1" dirty="0" smtClean="0">
                <a:solidFill>
                  <a:srgbClr val="0B13B5"/>
                </a:solidFill>
              </a:rPr>
              <a:t>Photovoltaics</a:t>
            </a:r>
          </a:p>
          <a:p>
            <a:endParaRPr lang="en-US" sz="4000" b="1" dirty="0" smtClean="0">
              <a:solidFill>
                <a:srgbClr val="0B13B5"/>
              </a:solidFill>
            </a:endParaRPr>
          </a:p>
          <a:p>
            <a:pPr marL="457200" indent="-457200" algn="l">
              <a:buFont typeface="Arial" panose="020B0604020202020204" pitchFamily="34" charset="0"/>
              <a:buChar char="•"/>
            </a:pPr>
            <a:r>
              <a:rPr lang="en-US" sz="3100" dirty="0">
                <a:solidFill>
                  <a:srgbClr val="0B13B5"/>
                </a:solidFill>
                <a:latin typeface="+mj-lt"/>
                <a:cs typeface="Times New Roman" pitchFamily="18" charset="0"/>
              </a:rPr>
              <a:t>Research Team:  Luping Yu, Tobin Marks, Juan De Pablo, </a:t>
            </a:r>
            <a:r>
              <a:rPr lang="en-US" sz="3100" dirty="0" smtClean="0">
                <a:solidFill>
                  <a:srgbClr val="0B13B5"/>
                </a:solidFill>
                <a:latin typeface="+mj-lt"/>
                <a:cs typeface="Times New Roman" pitchFamily="18" charset="0"/>
              </a:rPr>
              <a:t>Giulia </a:t>
            </a:r>
            <a:r>
              <a:rPr lang="en-US" sz="3100" dirty="0">
                <a:solidFill>
                  <a:srgbClr val="0B13B5"/>
                </a:solidFill>
                <a:latin typeface="+mj-lt"/>
                <a:cs typeface="Times New Roman" pitchFamily="18" charset="0"/>
              </a:rPr>
              <a:t>Galli, Lee J. </a:t>
            </a:r>
            <a:r>
              <a:rPr lang="en-US" sz="3100" dirty="0" smtClean="0">
                <a:solidFill>
                  <a:srgbClr val="0B13B5"/>
                </a:solidFill>
                <a:latin typeface="+mj-lt"/>
                <a:cs typeface="Times New Roman" pitchFamily="18" charset="0"/>
              </a:rPr>
              <a:t>Richter (NIST).</a:t>
            </a:r>
            <a:endParaRPr lang="en-US" sz="3100" dirty="0">
              <a:solidFill>
                <a:srgbClr val="0B13B5"/>
              </a:solidFill>
              <a:latin typeface="+mj-lt"/>
              <a:cs typeface="Times New Roman" pitchFamily="18" charset="0"/>
            </a:endParaRPr>
          </a:p>
          <a:p>
            <a:pPr marL="457200" indent="-457200" algn="l">
              <a:buFont typeface="Arial" panose="020B0604020202020204" pitchFamily="34" charset="0"/>
              <a:buChar char="•"/>
            </a:pPr>
            <a:r>
              <a:rPr lang="en-US" sz="3100" dirty="0">
                <a:solidFill>
                  <a:srgbClr val="0B13B5"/>
                </a:solidFill>
                <a:latin typeface="+mj-lt"/>
                <a:cs typeface="Times New Roman" pitchFamily="18" charset="0"/>
              </a:rPr>
              <a:t>Collaborators:  </a:t>
            </a:r>
            <a:r>
              <a:rPr lang="en-US" sz="3100" dirty="0">
                <a:solidFill>
                  <a:srgbClr val="0B13B5"/>
                </a:solidFill>
                <a:latin typeface="+mj-lt"/>
              </a:rPr>
              <a:t>Ryan </a:t>
            </a:r>
            <a:r>
              <a:rPr lang="en-US" sz="3100" dirty="0" err="1" smtClean="0">
                <a:solidFill>
                  <a:srgbClr val="0B13B5"/>
                </a:solidFill>
                <a:latin typeface="+mj-lt"/>
              </a:rPr>
              <a:t>Nieuwendaal</a:t>
            </a:r>
            <a:r>
              <a:rPr lang="en-US" sz="3100" dirty="0" smtClean="0">
                <a:solidFill>
                  <a:srgbClr val="0B13B5"/>
                </a:solidFill>
                <a:latin typeface="+mj-lt"/>
              </a:rPr>
              <a:t>, </a:t>
            </a:r>
            <a:r>
              <a:rPr lang="en-US" sz="3100" dirty="0" smtClean="0">
                <a:solidFill>
                  <a:srgbClr val="0B13B5"/>
                </a:solidFill>
                <a:latin typeface="+mj-lt"/>
                <a:cs typeface="Times New Roman" pitchFamily="18" charset="0"/>
              </a:rPr>
              <a:t>Dean </a:t>
            </a:r>
            <a:r>
              <a:rPr lang="en-US" sz="3100" dirty="0" err="1" smtClean="0">
                <a:solidFill>
                  <a:srgbClr val="0B13B5"/>
                </a:solidFill>
                <a:latin typeface="+mj-lt"/>
                <a:cs typeface="Times New Roman" pitchFamily="18" charset="0"/>
              </a:rPr>
              <a:t>DeLongchamp</a:t>
            </a:r>
            <a:r>
              <a:rPr lang="en-US" sz="3100" dirty="0" smtClean="0">
                <a:solidFill>
                  <a:srgbClr val="0B13B5"/>
                </a:solidFill>
                <a:latin typeface="+mj-lt"/>
                <a:cs typeface="Times New Roman" pitchFamily="18" charset="0"/>
              </a:rPr>
              <a:t>, (NIST), Wei Chen and Lin Chen (ANL, NWU), </a:t>
            </a:r>
            <a:r>
              <a:rPr lang="en-US" sz="2800" dirty="0">
                <a:solidFill>
                  <a:srgbClr val="0B13B5"/>
                </a:solidFill>
              </a:rPr>
              <a:t>Monica </a:t>
            </a:r>
            <a:r>
              <a:rPr lang="en-US" sz="2800" dirty="0" smtClean="0">
                <a:solidFill>
                  <a:srgbClr val="0B13B5"/>
                </a:solidFill>
              </a:rPr>
              <a:t>Olvera (CHIMAD, NWU)</a:t>
            </a:r>
            <a:r>
              <a:rPr lang="en-US" sz="3100" dirty="0" smtClean="0">
                <a:solidFill>
                  <a:srgbClr val="0B13B5"/>
                </a:solidFill>
                <a:latin typeface="+mj-lt"/>
                <a:cs typeface="Times New Roman" pitchFamily="18" charset="0"/>
              </a:rPr>
              <a:t>.</a:t>
            </a:r>
          </a:p>
          <a:p>
            <a:endParaRPr lang="en-US" sz="2400" dirty="0" smtClean="0">
              <a:solidFill>
                <a:schemeClr val="tx1"/>
              </a:solidFill>
              <a:latin typeface="Times New Roman" pitchFamily="18" charset="0"/>
              <a:cs typeface="Times New Roman" pitchFamily="18" charset="0"/>
            </a:endParaRPr>
          </a:p>
          <a:p>
            <a:endParaRPr lang="en-US" sz="2400" dirty="0" smtClean="0">
              <a:solidFill>
                <a:schemeClr val="tx1"/>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pic>
        <p:nvPicPr>
          <p:cNvPr id="4" name="Picture 3"/>
          <p:cNvPicPr>
            <a:picLocks noChangeAspect="1"/>
          </p:cNvPicPr>
          <p:nvPr/>
        </p:nvPicPr>
        <p:blipFill>
          <a:blip r:embed="rId2"/>
          <a:stretch>
            <a:fillRect/>
          </a:stretch>
        </p:blipFill>
        <p:spPr>
          <a:xfrm>
            <a:off x="365760" y="5911951"/>
            <a:ext cx="657143" cy="809524"/>
          </a:xfrm>
          <a:prstGeom prst="rect">
            <a:avLst/>
          </a:prstGeom>
        </p:spPr>
      </p:pic>
      <p:pic>
        <p:nvPicPr>
          <p:cNvPr id="7" name="Picture 6" descr="ChiMaD_Final.png"/>
          <p:cNvPicPr/>
          <p:nvPr/>
        </p:nvPicPr>
        <p:blipFill>
          <a:blip r:embed="rId3" cstate="print">
            <a:extLst>
              <a:ext uri="{28A0092B-C50C-407E-A947-70E740481C1C}">
                <a14:useLocalDpi xmlns:a14="http://schemas.microsoft.com/office/drawing/2010/main" val="0"/>
              </a:ext>
            </a:extLst>
          </a:blip>
          <a:stretch>
            <a:fillRect/>
          </a:stretch>
        </p:blipFill>
        <p:spPr>
          <a:xfrm>
            <a:off x="6934200" y="6055494"/>
            <a:ext cx="1371600" cy="492611"/>
          </a:xfrm>
          <a:prstGeom prst="rect">
            <a:avLst/>
          </a:prstGeom>
        </p:spPr>
      </p:pic>
      <p:pic>
        <p:nvPicPr>
          <p:cNvPr id="8" name="Picture 7" descr="File:Northwestern University Sea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812" y="5867400"/>
            <a:ext cx="800100" cy="772297"/>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991165"/>
            <a:ext cx="941412" cy="578227"/>
          </a:xfrm>
          <a:prstGeom prst="rect">
            <a:avLst/>
          </a:prstGeom>
          <a:noFill/>
          <a:ln>
            <a:noFill/>
          </a:ln>
          <a:extLst>
            <a:ext uri="{909E8E84-426E-40dd-AFC4-6F175D3DCCD1}">
              <a14:hiddenFill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pic>
      <p:pic>
        <p:nvPicPr>
          <p:cNvPr id="10" name="Picture 9" descr="File:NIST logo.sv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6096001"/>
            <a:ext cx="914400" cy="308562"/>
          </a:xfrm>
          <a:prstGeom prst="rect">
            <a:avLst/>
          </a:prstGeom>
          <a:noFill/>
          <a:ln>
            <a:noFill/>
          </a:ln>
        </p:spPr>
      </p:pic>
      <p:sp>
        <p:nvSpPr>
          <p:cNvPr id="5" name="Rectangle 4"/>
          <p:cNvSpPr/>
          <p:nvPr/>
        </p:nvSpPr>
        <p:spPr>
          <a:xfrm>
            <a:off x="152400" y="166728"/>
            <a:ext cx="8839200" cy="1200329"/>
          </a:xfrm>
          <a:prstGeom prst="rect">
            <a:avLst/>
          </a:prstGeom>
        </p:spPr>
        <p:txBody>
          <a:bodyPr wrap="square">
            <a:spAutoFit/>
          </a:bodyPr>
          <a:lstStyle/>
          <a:p>
            <a:pPr algn="ctr"/>
            <a:r>
              <a:rPr lang="en-US" sz="3600" b="1" dirty="0">
                <a:solidFill>
                  <a:srgbClr val="FF0000"/>
                </a:solidFill>
              </a:rPr>
              <a:t>Progress and </a:t>
            </a:r>
            <a:r>
              <a:rPr lang="en-US" sz="3600" b="1" dirty="0" smtClean="0">
                <a:solidFill>
                  <a:srgbClr val="FF0000"/>
                </a:solidFill>
              </a:rPr>
              <a:t>Challenges </a:t>
            </a:r>
            <a:r>
              <a:rPr lang="en-US" sz="3600" b="1" dirty="0">
                <a:solidFill>
                  <a:srgbClr val="FF0000"/>
                </a:solidFill>
              </a:rPr>
              <a:t>in Polymer OPV </a:t>
            </a:r>
            <a:r>
              <a:rPr lang="en-US" sz="3600" b="1" dirty="0" smtClean="0">
                <a:solidFill>
                  <a:srgbClr val="FF0000"/>
                </a:solidFill>
              </a:rPr>
              <a:t>Solar Cells</a:t>
            </a:r>
            <a:r>
              <a:rPr lang="en-US" sz="3600" b="1" dirty="0">
                <a:solidFill>
                  <a:srgbClr val="FF0000"/>
                </a:solidFill>
              </a:rPr>
              <a:t>.</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878"/>
            <a:ext cx="8458200" cy="4647426"/>
          </a:xfrm>
          <a:prstGeom prst="rect">
            <a:avLst/>
          </a:prstGeom>
          <a:noFill/>
        </p:spPr>
        <p:txBody>
          <a:bodyPr wrap="square" rtlCol="0">
            <a:spAutoFit/>
          </a:bodyPr>
          <a:lstStyle/>
          <a:p>
            <a:pPr lvl="1"/>
            <a:endParaRPr lang="en-US" sz="2800" b="1" dirty="0" smtClean="0"/>
          </a:p>
          <a:p>
            <a:pPr algn="ctr"/>
            <a:r>
              <a:rPr lang="en-US" sz="3200" b="1" u="sng" dirty="0" smtClean="0">
                <a:solidFill>
                  <a:srgbClr val="0B13B5"/>
                </a:solidFill>
              </a:rPr>
              <a:t>Collaborative </a:t>
            </a:r>
            <a:r>
              <a:rPr lang="en-US" sz="3200" b="1" u="sng" dirty="0">
                <a:solidFill>
                  <a:srgbClr val="0B13B5"/>
                </a:solidFill>
              </a:rPr>
              <a:t>Effort with NIST Scientists </a:t>
            </a:r>
            <a:endParaRPr lang="en-US" sz="3200" b="1" u="sng" dirty="0" smtClean="0">
              <a:solidFill>
                <a:srgbClr val="0B13B5"/>
              </a:solidFill>
            </a:endParaRPr>
          </a:p>
          <a:p>
            <a:endParaRPr lang="en-US" sz="3200" u="sng" dirty="0">
              <a:solidFill>
                <a:srgbClr val="0B13B5"/>
              </a:solidFill>
            </a:endParaRPr>
          </a:p>
          <a:p>
            <a:pPr marL="457200" indent="-457200">
              <a:buFont typeface="Arial" panose="020B0604020202020204" pitchFamily="34" charset="0"/>
              <a:buChar char="•"/>
            </a:pPr>
            <a:r>
              <a:rPr lang="en-US" sz="2800" dirty="0">
                <a:latin typeface="+mj-lt"/>
              </a:rPr>
              <a:t>Student training and research at NIST</a:t>
            </a:r>
            <a:r>
              <a:rPr lang="en-US" sz="2800" dirty="0" smtClean="0">
                <a:latin typeface="+mj-lt"/>
              </a:rPr>
              <a:t>. </a:t>
            </a:r>
            <a:endParaRPr lang="en-US" sz="2800" dirty="0">
              <a:latin typeface="+mj-lt"/>
            </a:endParaRPr>
          </a:p>
          <a:p>
            <a:pPr marL="457200" indent="-457200">
              <a:buFont typeface="Arial" panose="020B0604020202020204" pitchFamily="34" charset="0"/>
              <a:buChar char="•"/>
            </a:pPr>
            <a:r>
              <a:rPr lang="en-US" sz="2800" dirty="0" smtClean="0">
                <a:latin typeface="+mj-lt"/>
              </a:rPr>
              <a:t>Measurements on HOMO/LUMO and glass transition    temperature.</a:t>
            </a:r>
          </a:p>
          <a:p>
            <a:pPr marL="457200" indent="-457200">
              <a:buFont typeface="Arial" panose="020B0604020202020204" pitchFamily="34" charset="0"/>
              <a:buChar char="•"/>
            </a:pPr>
            <a:r>
              <a:rPr lang="en-US" sz="2800" dirty="0" smtClean="0">
                <a:latin typeface="+mj-lt"/>
              </a:rPr>
              <a:t>Synthesis of deuterated PTB1 for NMR studies and validation of theoretical models.</a:t>
            </a:r>
          </a:p>
          <a:p>
            <a:pPr marL="457200" indent="-457200">
              <a:buFont typeface="Arial" panose="020B0604020202020204" pitchFamily="34" charset="0"/>
              <a:buChar char="•"/>
            </a:pPr>
            <a:r>
              <a:rPr lang="en-US" sz="2800" dirty="0" smtClean="0">
                <a:latin typeface="+mj-lt"/>
              </a:rPr>
              <a:t>Monthly group meeting.</a:t>
            </a:r>
            <a:endParaRPr lang="en-US" dirty="0" smtClean="0">
              <a:latin typeface="+mj-lt"/>
            </a:endParaRPr>
          </a:p>
          <a:p>
            <a:endParaRPr lang="en-US" dirty="0"/>
          </a:p>
          <a:p>
            <a:endParaRPr lang="en-US" dirty="0"/>
          </a:p>
        </p:txBody>
      </p:sp>
    </p:spTree>
    <p:extLst>
      <p:ext uri="{BB962C8B-B14F-4D97-AF65-F5344CB8AC3E}">
        <p14:creationId xmlns:p14="http://schemas.microsoft.com/office/powerpoint/2010/main" val="1062525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52" y="-152400"/>
            <a:ext cx="8686800" cy="3754874"/>
          </a:xfrm>
          <a:prstGeom prst="rect">
            <a:avLst/>
          </a:prstGeom>
          <a:noFill/>
        </p:spPr>
        <p:txBody>
          <a:bodyPr wrap="square" rtlCol="0">
            <a:spAutoFit/>
          </a:bodyPr>
          <a:lstStyle/>
          <a:p>
            <a:pPr algn="ctr"/>
            <a:r>
              <a:rPr lang="en-US" sz="2800" dirty="0" smtClean="0">
                <a:solidFill>
                  <a:srgbClr val="0B13B5"/>
                </a:solidFill>
              </a:rPr>
              <a:t>Symposium on </a:t>
            </a:r>
          </a:p>
          <a:p>
            <a:pPr algn="ctr"/>
            <a:r>
              <a:rPr lang="en-US" sz="2400" b="1" u="sng" dirty="0" smtClean="0">
                <a:solidFill>
                  <a:srgbClr val="0B13B5"/>
                </a:solidFill>
              </a:rPr>
              <a:t>Advances </a:t>
            </a:r>
            <a:r>
              <a:rPr lang="en-US" sz="2400" b="1" u="sng" dirty="0">
                <a:solidFill>
                  <a:srgbClr val="0B13B5"/>
                </a:solidFill>
              </a:rPr>
              <a:t>and Challenges in Soft Matter Photovoltaic </a:t>
            </a:r>
            <a:r>
              <a:rPr lang="en-US" sz="2400" b="1" u="sng" dirty="0" smtClean="0">
                <a:solidFill>
                  <a:srgbClr val="0B13B5"/>
                </a:solidFill>
              </a:rPr>
              <a:t>Research</a:t>
            </a:r>
            <a:endParaRPr lang="en-US" sz="2400" u="sng" dirty="0">
              <a:solidFill>
                <a:srgbClr val="0B13B5"/>
              </a:solidFill>
            </a:endParaRPr>
          </a:p>
          <a:p>
            <a:r>
              <a:rPr lang="en-US" sz="2000" dirty="0" smtClean="0"/>
              <a:t>Sponsored </a:t>
            </a:r>
            <a:r>
              <a:rPr lang="en-US" sz="2000" dirty="0"/>
              <a:t>by </a:t>
            </a:r>
            <a:r>
              <a:rPr lang="en-US" sz="2000" dirty="0" err="1"/>
              <a:t>CHiMAD</a:t>
            </a:r>
            <a:r>
              <a:rPr lang="en-US" sz="2000" dirty="0"/>
              <a:t> and </a:t>
            </a:r>
            <a:r>
              <a:rPr lang="en-US" sz="2000" dirty="0" smtClean="0"/>
              <a:t>NIST, 11/13-14/2015</a:t>
            </a:r>
            <a:endParaRPr lang="en-US" sz="2000" dirty="0"/>
          </a:p>
          <a:p>
            <a:r>
              <a:rPr lang="en-US" sz="2000" dirty="0"/>
              <a:t>Organizer:  Luping Yu, Tobin Marks and Lee Richter Jr</a:t>
            </a:r>
            <a:r>
              <a:rPr lang="en-US" sz="2000" dirty="0" smtClean="0"/>
              <a:t>.</a:t>
            </a:r>
          </a:p>
          <a:p>
            <a:r>
              <a:rPr lang="en-US" sz="2000" dirty="0" smtClean="0"/>
              <a:t>Attended by: &gt; 50 people. 11 speakers.</a:t>
            </a:r>
            <a:endParaRPr lang="en-US" sz="2000" dirty="0"/>
          </a:p>
          <a:p>
            <a:r>
              <a:rPr lang="en-US" u="sng" dirty="0" smtClean="0">
                <a:solidFill>
                  <a:srgbClr val="0B13B5"/>
                </a:solidFill>
              </a:rPr>
              <a:t>Major theme of the symposium</a:t>
            </a:r>
            <a:r>
              <a:rPr lang="en-US" u="sng" dirty="0" smtClean="0"/>
              <a:t>: </a:t>
            </a:r>
          </a:p>
          <a:p>
            <a:pPr marL="285750" indent="-285750">
              <a:buFont typeface="Arial" panose="020B0604020202020204" pitchFamily="34" charset="0"/>
              <a:buChar char="•"/>
            </a:pPr>
            <a:r>
              <a:rPr lang="en-US" dirty="0" smtClean="0"/>
              <a:t>To discuss </a:t>
            </a:r>
            <a:r>
              <a:rPr lang="en-US" dirty="0"/>
              <a:t>recent advances, and to </a:t>
            </a:r>
            <a:r>
              <a:rPr lang="en-US" dirty="0" smtClean="0"/>
              <a:t>identify the </a:t>
            </a:r>
            <a:r>
              <a:rPr lang="en-US" dirty="0"/>
              <a:t>grand challenges for development of organic solar cells. </a:t>
            </a:r>
            <a:endParaRPr lang="en-US" dirty="0" smtClean="0"/>
          </a:p>
          <a:p>
            <a:pPr marL="285750" indent="-285750">
              <a:buFont typeface="Arial" panose="020B0604020202020204" pitchFamily="34" charset="0"/>
              <a:buChar char="•"/>
            </a:pPr>
            <a:r>
              <a:rPr lang="en-US" dirty="0" smtClean="0"/>
              <a:t>To </a:t>
            </a:r>
            <a:r>
              <a:rPr lang="en-US" dirty="0"/>
              <a:t>examine emerging tools, particularly predictive computational methods and data-base related strategies, and their role in advancing OPV science and related areas (e.g., organic electronics</a:t>
            </a:r>
            <a:r>
              <a:rPr lang="en-US" dirty="0" smtClean="0"/>
              <a:t>).</a:t>
            </a:r>
          </a:p>
          <a:p>
            <a:pPr marL="285750" indent="-285750">
              <a:buFont typeface="Arial" panose="020B0604020202020204" pitchFamily="34" charset="0"/>
              <a:buChar char="•"/>
            </a:pPr>
            <a:r>
              <a:rPr lang="en-US" dirty="0">
                <a:sym typeface="Wingdings" panose="05000000000000000000" pitchFamily="2" charset="2"/>
              </a:rPr>
              <a:t>P</a:t>
            </a:r>
            <a:r>
              <a:rPr lang="en-US" dirty="0" smtClean="0">
                <a:sym typeface="Wingdings" panose="05000000000000000000" pitchFamily="2" charset="2"/>
              </a:rPr>
              <a:t>lace this Use Case in global context and identify strategic design opportunities.</a:t>
            </a:r>
            <a:endParaRPr lang="en-US" dirty="0"/>
          </a:p>
        </p:txBody>
      </p:sp>
      <p:pic>
        <p:nvPicPr>
          <p:cNvPr id="4" name="Picture 3"/>
          <p:cNvPicPr>
            <a:picLocks noChangeAspect="1"/>
          </p:cNvPicPr>
          <p:nvPr/>
        </p:nvPicPr>
        <p:blipFill>
          <a:blip r:embed="rId2"/>
          <a:stretch>
            <a:fillRect/>
          </a:stretch>
        </p:blipFill>
        <p:spPr>
          <a:xfrm flipH="1">
            <a:off x="4585252" y="3750703"/>
            <a:ext cx="4112141" cy="3084106"/>
          </a:xfrm>
          <a:prstGeom prst="rect">
            <a:avLst/>
          </a:prstGeom>
        </p:spPr>
      </p:pic>
      <p:pic>
        <p:nvPicPr>
          <p:cNvPr id="6" name="Picture 5"/>
          <p:cNvPicPr>
            <a:picLocks noChangeAspect="1"/>
          </p:cNvPicPr>
          <p:nvPr/>
        </p:nvPicPr>
        <p:blipFill>
          <a:blip r:embed="rId3"/>
          <a:stretch>
            <a:fillRect/>
          </a:stretch>
        </p:blipFill>
        <p:spPr>
          <a:xfrm>
            <a:off x="241852" y="3750703"/>
            <a:ext cx="4112141" cy="3084106"/>
          </a:xfrm>
          <a:prstGeom prst="rect">
            <a:avLst/>
          </a:prstGeom>
        </p:spPr>
      </p:pic>
    </p:spTree>
    <p:extLst>
      <p:ext uri="{BB962C8B-B14F-4D97-AF65-F5344CB8AC3E}">
        <p14:creationId xmlns:p14="http://schemas.microsoft.com/office/powerpoint/2010/main" val="3245948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932584" y="1637445"/>
            <a:ext cx="5526232" cy="2250937"/>
          </a:xfrm>
          <a:prstGeom prst="rect">
            <a:avLst/>
          </a:prstGeom>
          <a:noFill/>
        </p:spPr>
        <p:txBody>
          <a:bodyPr wrap="square" rtlCol="0">
            <a:spAutoFit/>
          </a:bodyPr>
          <a:lstStyle/>
          <a:p>
            <a:r>
              <a:rPr lang="en-US" sz="3200" u="sng" dirty="0" smtClean="0">
                <a:solidFill>
                  <a:srgbClr val="0B13B5"/>
                </a:solidFill>
                <a:latin typeface="Arial" panose="020B0604020202020204" pitchFamily="34" charset="0"/>
                <a:cs typeface="Arial" panose="020B0604020202020204" pitchFamily="34" charset="0"/>
              </a:rPr>
              <a:t>Speakers</a:t>
            </a:r>
            <a:r>
              <a:rPr lang="en-US" sz="3200" u="sng" dirty="0">
                <a:solidFill>
                  <a:srgbClr val="0B13B5"/>
                </a:solidFill>
                <a:latin typeface="Arial" panose="020B0604020202020204" pitchFamily="34" charset="0"/>
                <a:cs typeface="Arial" panose="020B0604020202020204" pitchFamily="34" charset="0"/>
              </a:rPr>
              <a:t>:</a:t>
            </a:r>
          </a:p>
          <a:p>
            <a:r>
              <a:rPr lang="en-US" sz="1600" dirty="0" smtClean="0">
                <a:latin typeface="Arial" panose="020B0604020202020204" pitchFamily="34" charset="0"/>
                <a:cs typeface="Arial" panose="020B0604020202020204" pitchFamily="34" charset="0"/>
              </a:rPr>
              <a:t>Mark </a:t>
            </a:r>
            <a:r>
              <a:rPr lang="en-US" sz="1600" dirty="0">
                <a:latin typeface="Arial" panose="020B0604020202020204" pitchFamily="34" charset="0"/>
                <a:cs typeface="Arial" panose="020B0604020202020204" pitchFamily="34" charset="0"/>
              </a:rPr>
              <a:t>Ratner (</a:t>
            </a:r>
            <a:r>
              <a:rPr lang="en-US" sz="1600" dirty="0" smtClean="0">
                <a:latin typeface="Arial" panose="020B0604020202020204" pitchFamily="34" charset="0"/>
                <a:cs typeface="Arial" panose="020B0604020202020204" pitchFamily="34" charset="0"/>
              </a:rPr>
              <a:t>NWU),	Chad </a:t>
            </a:r>
            <a:r>
              <a:rPr lang="en-US" sz="1600" dirty="0" err="1">
                <a:latin typeface="Arial" panose="020B0604020202020204" pitchFamily="34" charset="0"/>
                <a:cs typeface="Arial" panose="020B0604020202020204" pitchFamily="34" charset="0"/>
              </a:rPr>
              <a:t>Risko</a:t>
            </a:r>
            <a:r>
              <a:rPr lang="en-US" sz="1600" dirty="0">
                <a:latin typeface="Arial" panose="020B0604020202020204" pitchFamily="34" charset="0"/>
                <a:cs typeface="Arial" panose="020B0604020202020204" pitchFamily="34" charset="0"/>
              </a:rPr>
              <a:t> (UK)</a:t>
            </a:r>
          </a:p>
          <a:p>
            <a:r>
              <a:rPr lang="en-US" sz="1600" dirty="0" smtClean="0">
                <a:latin typeface="Arial" panose="020B0604020202020204" pitchFamily="34" charset="0"/>
                <a:cs typeface="Arial" panose="020B0604020202020204" pitchFamily="34" charset="0"/>
              </a:rPr>
              <a:t>Lin </a:t>
            </a:r>
            <a:r>
              <a:rPr lang="en-US" sz="1600" dirty="0">
                <a:latin typeface="Arial" panose="020B0604020202020204" pitchFamily="34" charset="0"/>
                <a:cs typeface="Arial" panose="020B0604020202020204" pitchFamily="34" charset="0"/>
              </a:rPr>
              <a:t>Chen (</a:t>
            </a:r>
            <a:r>
              <a:rPr lang="en-US" sz="1600" dirty="0" smtClean="0">
                <a:latin typeface="Arial" panose="020B0604020202020204" pitchFamily="34" charset="0"/>
                <a:cs typeface="Arial" panose="020B0604020202020204" pitchFamily="34" charset="0"/>
              </a:rPr>
              <a:t>NWU/ANL),	Ross </a:t>
            </a:r>
            <a:r>
              <a:rPr lang="en-US" sz="1600" dirty="0">
                <a:latin typeface="Arial" panose="020B0604020202020204" pitchFamily="34" charset="0"/>
                <a:cs typeface="Arial" panose="020B0604020202020204" pitchFamily="34" charset="0"/>
              </a:rPr>
              <a:t>Larsen (</a:t>
            </a:r>
            <a:r>
              <a:rPr lang="en-US" sz="1600" dirty="0" smtClean="0">
                <a:latin typeface="Arial" panose="020B0604020202020204" pitchFamily="34" charset="0"/>
                <a:cs typeface="Arial" panose="020B0604020202020204" pitchFamily="34" charset="0"/>
              </a:rPr>
              <a:t>NREL), </a:t>
            </a:r>
          </a:p>
          <a:p>
            <a:r>
              <a:rPr lang="en-US" sz="1600" dirty="0" smtClean="0">
                <a:latin typeface="Arial" panose="020B0604020202020204" pitchFamily="34" charset="0"/>
                <a:cs typeface="Arial" panose="020B0604020202020204" pitchFamily="34" charset="0"/>
              </a:rPr>
              <a:t>Jenny </a:t>
            </a:r>
            <a:r>
              <a:rPr lang="en-US" sz="1600" dirty="0">
                <a:latin typeface="Arial" panose="020B0604020202020204" pitchFamily="34" charset="0"/>
                <a:cs typeface="Arial" panose="020B0604020202020204" pitchFamily="34" charset="0"/>
              </a:rPr>
              <a:t>Nelson (Imperial, UK</a:t>
            </a:r>
            <a:r>
              <a:rPr lang="en-US" sz="1600" dirty="0" smtClean="0">
                <a:latin typeface="Arial" panose="020B0604020202020204" pitchFamily="34" charset="0"/>
                <a:cs typeface="Arial" panose="020B0604020202020204" pitchFamily="34" charset="0"/>
              </a:rPr>
              <a:t>).	Monica </a:t>
            </a:r>
            <a:r>
              <a:rPr lang="en-US" sz="1600" dirty="0">
                <a:latin typeface="Arial" panose="020B0604020202020204" pitchFamily="34" charset="0"/>
                <a:cs typeface="Arial" panose="020B0604020202020204" pitchFamily="34" charset="0"/>
              </a:rPr>
              <a:t>Olvera (</a:t>
            </a:r>
            <a:r>
              <a:rPr lang="en-US" sz="1600" dirty="0" smtClean="0">
                <a:latin typeface="Arial" panose="020B0604020202020204" pitchFamily="34" charset="0"/>
                <a:cs typeface="Arial" panose="020B0604020202020204" pitchFamily="34" charset="0"/>
              </a:rPr>
              <a:t>NWU) Chad </a:t>
            </a:r>
            <a:r>
              <a:rPr lang="en-US" sz="1600" dirty="0">
                <a:latin typeface="Arial" panose="020B0604020202020204" pitchFamily="34" charset="0"/>
                <a:cs typeface="Arial" panose="020B0604020202020204" pitchFamily="34" charset="0"/>
              </a:rPr>
              <a:t>Snyder (NIST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David </a:t>
            </a:r>
            <a:r>
              <a:rPr lang="en-US" sz="1600" dirty="0" err="1">
                <a:latin typeface="Arial" panose="020B0604020202020204" pitchFamily="34" charset="0"/>
                <a:cs typeface="Arial" panose="020B0604020202020204" pitchFamily="34" charset="0"/>
              </a:rPr>
              <a:t>Gundlach</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NIST), </a:t>
            </a:r>
          </a:p>
          <a:p>
            <a:r>
              <a:rPr lang="en-US" sz="1600" dirty="0" smtClean="0">
                <a:latin typeface="Arial" panose="020B0604020202020204" pitchFamily="34" charset="0"/>
                <a:cs typeface="Arial" panose="020B0604020202020204" pitchFamily="34" charset="0"/>
              </a:rPr>
              <a:t>Harald Ade (NCSU)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Juan </a:t>
            </a:r>
            <a:r>
              <a:rPr lang="en-US" sz="1600" dirty="0">
                <a:latin typeface="Arial" panose="020B0604020202020204" pitchFamily="34" charset="0"/>
                <a:cs typeface="Arial" panose="020B0604020202020204" pitchFamily="34" charset="0"/>
              </a:rPr>
              <a:t>de Pablo (</a:t>
            </a:r>
            <a:r>
              <a:rPr lang="en-US" sz="1600" dirty="0" smtClean="0">
                <a:latin typeface="Arial" panose="020B0604020202020204" pitchFamily="34" charset="0"/>
                <a:cs typeface="Arial" panose="020B0604020202020204" pitchFamily="34" charset="0"/>
              </a:rPr>
              <a:t>UC), </a:t>
            </a:r>
          </a:p>
          <a:p>
            <a:r>
              <a:rPr lang="en-US" sz="1600" dirty="0" smtClean="0">
                <a:latin typeface="Arial" panose="020B0604020202020204" pitchFamily="34" charset="0"/>
                <a:cs typeface="Arial" panose="020B0604020202020204" pitchFamily="34" charset="0"/>
              </a:rPr>
              <a:t>Giulia </a:t>
            </a:r>
            <a:r>
              <a:rPr lang="en-US" sz="1600" dirty="0">
                <a:latin typeface="Arial" panose="020B0604020202020204" pitchFamily="34" charset="0"/>
                <a:cs typeface="Arial" panose="020B0604020202020204" pitchFamily="34" charset="0"/>
              </a:rPr>
              <a:t>Galli (UC)</a:t>
            </a:r>
          </a:p>
          <a:p>
            <a:endParaRPr lang="en-US" sz="1227" dirty="0"/>
          </a:p>
        </p:txBody>
      </p:sp>
      <p:grpSp>
        <p:nvGrpSpPr>
          <p:cNvPr id="3" name="Group 2"/>
          <p:cNvGrpSpPr/>
          <p:nvPr/>
        </p:nvGrpSpPr>
        <p:grpSpPr>
          <a:xfrm>
            <a:off x="1143000" y="6019800"/>
            <a:ext cx="6103360" cy="694703"/>
            <a:chOff x="1524000" y="5527543"/>
            <a:chExt cx="6103360" cy="694703"/>
          </a:xfrm>
        </p:grpSpPr>
        <p:pic>
          <p:nvPicPr>
            <p:cNvPr id="28" name="Picture 2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3191" y="5888757"/>
              <a:ext cx="713509" cy="314325"/>
            </a:xfrm>
            <a:prstGeom prst="rect">
              <a:avLst/>
            </a:prstGeom>
            <a:noFill/>
            <a:ln>
              <a:noFill/>
            </a:ln>
            <a:extLst>
              <a:ext uri="{909E8E84-426E-40dd-AFC4-6F175D3DCCD1}">
                <a14:hiddenFill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pic>
        <p:pic>
          <p:nvPicPr>
            <p:cNvPr id="29" name="Picture 28" descr="File:Northwestern University Seal.sv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2818" y="5868177"/>
              <a:ext cx="342900" cy="341168"/>
            </a:xfrm>
            <a:prstGeom prst="rect">
              <a:avLst/>
            </a:prstGeom>
            <a:noFill/>
            <a:ln>
              <a:noFill/>
            </a:ln>
          </p:spPr>
        </p:pic>
        <p:pic>
          <p:nvPicPr>
            <p:cNvPr id="30" name="Picture 29" descr="File:NIST logo.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0079" y="5993010"/>
              <a:ext cx="755939" cy="199159"/>
            </a:xfrm>
            <a:prstGeom prst="rect">
              <a:avLst/>
            </a:prstGeom>
            <a:noFill/>
            <a:ln>
              <a:noFill/>
            </a:ln>
          </p:spPr>
        </p:pic>
        <p:pic>
          <p:nvPicPr>
            <p:cNvPr id="31" name="Picture 30" descr="ChiMaD_Final.png"/>
            <p:cNvPicPr/>
            <p:nvPr/>
          </p:nvPicPr>
          <p:blipFill>
            <a:blip r:embed="rId5" cstate="print">
              <a:extLst>
                <a:ext uri="{28A0092B-C50C-407E-A947-70E740481C1C}">
                  <a14:useLocalDpi xmlns:a14="http://schemas.microsoft.com/office/drawing/2010/main" val="0"/>
                </a:ext>
              </a:extLst>
            </a:blip>
            <a:stretch>
              <a:fillRect/>
            </a:stretch>
          </p:blipFill>
          <p:spPr>
            <a:xfrm>
              <a:off x="6781800" y="5926105"/>
              <a:ext cx="845560" cy="296141"/>
            </a:xfrm>
            <a:prstGeom prst="rect">
              <a:avLst/>
            </a:prstGeom>
          </p:spPr>
        </p:pic>
        <p:sp>
          <p:nvSpPr>
            <p:cNvPr id="32" name="TextBox 31"/>
            <p:cNvSpPr txBox="1"/>
            <p:nvPr/>
          </p:nvSpPr>
          <p:spPr>
            <a:xfrm>
              <a:off x="1524000" y="5527543"/>
              <a:ext cx="2971800" cy="344069"/>
            </a:xfrm>
            <a:prstGeom prst="rect">
              <a:avLst/>
            </a:prstGeom>
            <a:noFill/>
          </p:spPr>
          <p:txBody>
            <a:bodyPr wrap="square" rtlCol="0">
              <a:spAutoFit/>
            </a:bodyPr>
            <a:lstStyle/>
            <a:p>
              <a:r>
                <a:rPr lang="en-US" sz="1636" dirty="0">
                  <a:latin typeface="Miriam" panose="020B0502050101010101" pitchFamily="34" charset="-79"/>
                  <a:cs typeface="Miriam" panose="020B0502050101010101" pitchFamily="34" charset="-79"/>
                </a:rPr>
                <a:t>Sponsoring Organizations:</a:t>
              </a:r>
            </a:p>
          </p:txBody>
        </p:sp>
        <p:pic>
          <p:nvPicPr>
            <p:cNvPr id="1026" name="Picture 2" descr="http://hep.uchicago.edu/~dschmitz/images/UChicago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0758" y="5894030"/>
              <a:ext cx="1194955" cy="291511"/>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p:cNvSpPr txBox="1"/>
          <p:nvPr/>
        </p:nvSpPr>
        <p:spPr>
          <a:xfrm>
            <a:off x="906519" y="3711483"/>
            <a:ext cx="6267883" cy="2004716"/>
          </a:xfrm>
          <a:prstGeom prst="rect">
            <a:avLst/>
          </a:prstGeom>
          <a:noFill/>
        </p:spPr>
        <p:txBody>
          <a:bodyPr wrap="square" rtlCol="0">
            <a:spAutoFit/>
          </a:bodyPr>
          <a:lstStyle/>
          <a:p>
            <a:r>
              <a:rPr lang="en-US" sz="3200" b="1" dirty="0">
                <a:solidFill>
                  <a:srgbClr val="0B13B5"/>
                </a:solidFill>
                <a:latin typeface="Miriam" panose="020B0502050101010101" pitchFamily="34" charset="-79"/>
                <a:cs typeface="Miriam" panose="020B0502050101010101" pitchFamily="34" charset="-79"/>
              </a:rPr>
              <a:t>Open Discussion Sessions:</a:t>
            </a:r>
          </a:p>
          <a:p>
            <a:r>
              <a:rPr lang="en-US" sz="2000" i="1" dirty="0">
                <a:latin typeface="Miriam" panose="020B0502050101010101" pitchFamily="34" charset="-79"/>
                <a:cs typeface="Miriam" panose="020B0502050101010101" pitchFamily="34" charset="-79"/>
              </a:rPr>
              <a:t>8:30-10:00 Materials Design</a:t>
            </a:r>
          </a:p>
          <a:p>
            <a:r>
              <a:rPr lang="en-US" sz="2000" i="1" dirty="0" smtClean="0">
                <a:latin typeface="Miriam" panose="020B0502050101010101" pitchFamily="34" charset="-79"/>
                <a:cs typeface="Miriam" panose="020B0502050101010101" pitchFamily="34" charset="-79"/>
              </a:rPr>
              <a:t>10:15-12:00 </a:t>
            </a:r>
            <a:r>
              <a:rPr lang="en-US" sz="2000" i="1" dirty="0">
                <a:latin typeface="Miriam" panose="020B0502050101010101" pitchFamily="34" charset="-79"/>
                <a:cs typeface="Miriam" panose="020B0502050101010101" pitchFamily="34" charset="-79"/>
              </a:rPr>
              <a:t>Blend Morphology</a:t>
            </a:r>
          </a:p>
          <a:p>
            <a:r>
              <a:rPr lang="en-US" sz="2000" i="1" dirty="0" smtClean="0">
                <a:latin typeface="Miriam" panose="020B0502050101010101" pitchFamily="34" charset="-79"/>
                <a:cs typeface="Miriam" panose="020B0502050101010101" pitchFamily="34" charset="-79"/>
              </a:rPr>
              <a:t>1:15-2:45 </a:t>
            </a:r>
            <a:r>
              <a:rPr lang="en-US" sz="2000" i="1" dirty="0">
                <a:latin typeface="Miriam" panose="020B0502050101010101" pitchFamily="34" charset="-79"/>
                <a:cs typeface="Miriam" panose="020B0502050101010101" pitchFamily="34" charset="-79"/>
              </a:rPr>
              <a:t>Device Fabrication</a:t>
            </a:r>
          </a:p>
          <a:p>
            <a:r>
              <a:rPr lang="en-US" sz="2000" i="1" dirty="0" smtClean="0">
                <a:latin typeface="Miriam" panose="020B0502050101010101" pitchFamily="34" charset="-79"/>
                <a:cs typeface="Miriam" panose="020B0502050101010101" pitchFamily="34" charset="-79"/>
              </a:rPr>
              <a:t>3:00-4:30 </a:t>
            </a:r>
            <a:r>
              <a:rPr lang="en-US" sz="2000" i="1" dirty="0">
                <a:latin typeface="Miriam" panose="020B0502050101010101" pitchFamily="34" charset="-79"/>
                <a:cs typeface="Miriam" panose="020B0502050101010101" pitchFamily="34" charset="-79"/>
              </a:rPr>
              <a:t>Theory and Database</a:t>
            </a:r>
          </a:p>
          <a:p>
            <a:pPr algn="ctr"/>
            <a:endParaRPr lang="en-US" sz="1227" dirty="0">
              <a:latin typeface="Miriam" panose="020B0502050101010101" pitchFamily="34" charset="-79"/>
              <a:cs typeface="Miriam" panose="020B0502050101010101" pitchFamily="34" charset="-79"/>
            </a:endParaRPr>
          </a:p>
        </p:txBody>
      </p:sp>
      <p:sp>
        <p:nvSpPr>
          <p:cNvPr id="6" name="Rectangle 5"/>
          <p:cNvSpPr/>
          <p:nvPr/>
        </p:nvSpPr>
        <p:spPr>
          <a:xfrm>
            <a:off x="115568" y="313391"/>
            <a:ext cx="8915399" cy="954107"/>
          </a:xfrm>
          <a:prstGeom prst="rect">
            <a:avLst/>
          </a:prstGeom>
        </p:spPr>
        <p:txBody>
          <a:bodyPr wrap="square">
            <a:spAutoFit/>
          </a:bodyPr>
          <a:lstStyle/>
          <a:p>
            <a:pPr algn="ctr"/>
            <a:r>
              <a:rPr lang="en-US" sz="2800" b="1" dirty="0">
                <a:solidFill>
                  <a:srgbClr val="0B13B5"/>
                </a:solidFill>
                <a:latin typeface="Miriam" panose="020B0502050101010101" pitchFamily="34" charset="-79"/>
                <a:ea typeface="Tahoma" panose="020B0604030504040204" pitchFamily="34" charset="0"/>
                <a:cs typeface="Miriam" panose="020B0502050101010101" pitchFamily="34" charset="-79"/>
              </a:rPr>
              <a:t>Advances and Challenges in Soft Matter Photovoltaic Research</a:t>
            </a:r>
            <a:endParaRPr lang="en-US" sz="2800" b="1" dirty="0">
              <a:solidFill>
                <a:srgbClr val="0B13B5"/>
              </a:solidFill>
            </a:endParaRPr>
          </a:p>
        </p:txBody>
      </p:sp>
      <p:sp>
        <p:nvSpPr>
          <p:cNvPr id="7" name="Rectangle 6"/>
          <p:cNvSpPr/>
          <p:nvPr/>
        </p:nvSpPr>
        <p:spPr>
          <a:xfrm>
            <a:off x="3194626" y="124743"/>
            <a:ext cx="3377855" cy="281167"/>
          </a:xfrm>
          <a:prstGeom prst="rect">
            <a:avLst/>
          </a:prstGeom>
        </p:spPr>
        <p:txBody>
          <a:bodyPr wrap="square">
            <a:spAutoFit/>
          </a:bodyPr>
          <a:lstStyle/>
          <a:p>
            <a:r>
              <a:rPr lang="en-US" sz="1227" b="1" dirty="0">
                <a:solidFill>
                  <a:srgbClr val="0070C0"/>
                </a:solidFill>
                <a:latin typeface="Miriam" panose="020B0502050101010101" pitchFamily="34" charset="-79"/>
                <a:cs typeface="Miriam" panose="020B0502050101010101" pitchFamily="34" charset="-79"/>
              </a:rPr>
              <a:t>NIST/</a:t>
            </a:r>
            <a:r>
              <a:rPr lang="en-US" sz="1227" b="1" dirty="0" err="1">
                <a:solidFill>
                  <a:srgbClr val="0070C0"/>
                </a:solidFill>
                <a:latin typeface="Miriam" panose="020B0502050101010101" pitchFamily="34" charset="-79"/>
                <a:cs typeface="Miriam" panose="020B0502050101010101" pitchFamily="34" charset="-79"/>
              </a:rPr>
              <a:t>CHiMaD</a:t>
            </a:r>
            <a:r>
              <a:rPr lang="en-US" sz="1227" b="1" dirty="0">
                <a:solidFill>
                  <a:srgbClr val="0070C0"/>
                </a:solidFill>
                <a:latin typeface="Miriam" panose="020B0502050101010101" pitchFamily="34" charset="-79"/>
                <a:cs typeface="Miriam" panose="020B0502050101010101" pitchFamily="34" charset="-79"/>
              </a:rPr>
              <a:t> Joint Symposium: </a:t>
            </a:r>
            <a:endParaRPr lang="en-US" sz="1227" b="1" dirty="0">
              <a:solidFill>
                <a:srgbClr val="0070C0"/>
              </a:solidFill>
            </a:endParaRPr>
          </a:p>
        </p:txBody>
      </p:sp>
      <p:sp>
        <p:nvSpPr>
          <p:cNvPr id="8" name="Rectangle 7"/>
          <p:cNvSpPr/>
          <p:nvPr/>
        </p:nvSpPr>
        <p:spPr>
          <a:xfrm>
            <a:off x="1803857" y="1265410"/>
            <a:ext cx="5538819" cy="307777"/>
          </a:xfrm>
          <a:prstGeom prst="rect">
            <a:avLst/>
          </a:prstGeom>
        </p:spPr>
        <p:txBody>
          <a:bodyPr wrap="square">
            <a:spAutoFit/>
          </a:bodyPr>
          <a:lstStyle/>
          <a:p>
            <a:pPr algn="ctr"/>
            <a:r>
              <a:rPr lang="en-US" sz="1400" dirty="0" err="1">
                <a:solidFill>
                  <a:srgbClr val="0B13B5"/>
                </a:solidFill>
                <a:latin typeface="Arial" panose="020B0604020202020204" pitchFamily="34" charset="0"/>
                <a:cs typeface="Arial" panose="020B0604020202020204" pitchFamily="34" charset="0"/>
              </a:rPr>
              <a:t>Eckhardt</a:t>
            </a:r>
            <a:r>
              <a:rPr lang="en-US" sz="1400" dirty="0">
                <a:solidFill>
                  <a:srgbClr val="0B13B5"/>
                </a:solidFill>
                <a:latin typeface="Arial" panose="020B0604020202020204" pitchFamily="34" charset="0"/>
                <a:cs typeface="Arial" panose="020B0604020202020204" pitchFamily="34" charset="0"/>
              </a:rPr>
              <a:t> Research Center 5640 South Ellis Avenue Chicago, IL</a:t>
            </a:r>
          </a:p>
        </p:txBody>
      </p:sp>
      <p:sp>
        <p:nvSpPr>
          <p:cNvPr id="9" name="Rectangle 8"/>
          <p:cNvSpPr/>
          <p:nvPr/>
        </p:nvSpPr>
        <p:spPr>
          <a:xfrm>
            <a:off x="4032525" y="3244334"/>
            <a:ext cx="1078950" cy="369332"/>
          </a:xfrm>
          <a:prstGeom prst="rect">
            <a:avLst/>
          </a:prstGeom>
        </p:spPr>
        <p:txBody>
          <a:bodyPr wrap="none">
            <a:spAutoFit/>
          </a:bodyPr>
          <a:lstStyle/>
          <a:p>
            <a:r>
              <a:rPr lang="en-US" dirty="0"/>
              <a:t>Speakers:</a:t>
            </a:r>
          </a:p>
        </p:txBody>
      </p:sp>
    </p:spTree>
    <p:extLst>
      <p:ext uri="{BB962C8B-B14F-4D97-AF65-F5344CB8AC3E}">
        <p14:creationId xmlns:p14="http://schemas.microsoft.com/office/powerpoint/2010/main" val="41564061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76200"/>
            <a:ext cx="8690939" cy="6647974"/>
          </a:xfrm>
          <a:prstGeom prst="rect">
            <a:avLst/>
          </a:prstGeom>
          <a:noFill/>
        </p:spPr>
        <p:txBody>
          <a:bodyPr wrap="square" rtlCol="0">
            <a:spAutoFit/>
          </a:bodyPr>
          <a:lstStyle/>
          <a:p>
            <a:r>
              <a:rPr lang="en-US" sz="2800" b="1" u="sng" dirty="0" smtClean="0">
                <a:solidFill>
                  <a:srgbClr val="0000FF"/>
                </a:solidFill>
              </a:rPr>
              <a:t>Significant Achievements at Year 2</a:t>
            </a:r>
          </a:p>
          <a:p>
            <a:endParaRPr lang="en-US" dirty="0"/>
          </a:p>
          <a:p>
            <a:pPr marL="285750" lvl="0" indent="-285750">
              <a:buFont typeface="Arial" panose="020B0604020202020204" pitchFamily="34" charset="0"/>
              <a:buChar char="•"/>
            </a:pPr>
            <a:r>
              <a:rPr lang="en-US" sz="2000" dirty="0" smtClean="0"/>
              <a:t>Developed </a:t>
            </a:r>
            <a:r>
              <a:rPr lang="en-US" sz="2000" dirty="0"/>
              <a:t>efficient ternary blend OSC with a PCE of </a:t>
            </a:r>
            <a:r>
              <a:rPr lang="en-US" sz="2000" dirty="0" smtClean="0"/>
              <a:t>10.5% and showed </a:t>
            </a:r>
            <a:r>
              <a:rPr lang="en-US" sz="2000" dirty="0"/>
              <a:t>that the third component can reduce surface trap densities in the ternary blend</a:t>
            </a:r>
            <a:r>
              <a:rPr lang="en-US" sz="2000" dirty="0" smtClean="0"/>
              <a:t>.</a:t>
            </a:r>
          </a:p>
          <a:p>
            <a:pPr lvl="0"/>
            <a:r>
              <a:rPr lang="en-US" sz="2000" dirty="0" smtClean="0"/>
              <a:t> </a:t>
            </a:r>
          </a:p>
          <a:p>
            <a:pPr marL="285750" lvl="0" indent="-285750">
              <a:buFont typeface="Arial" panose="020B0604020202020204" pitchFamily="34" charset="0"/>
              <a:buChar char="•"/>
            </a:pPr>
            <a:r>
              <a:rPr lang="en-US" sz="2000" dirty="0" smtClean="0"/>
              <a:t>New organic electron acceptors were developed that can rival to fullerene in OPV devices.</a:t>
            </a:r>
          </a:p>
          <a:p>
            <a:pPr marL="285750" lvl="0" indent="-285750">
              <a:buFont typeface="Arial" panose="020B0604020202020204" pitchFamily="34" charset="0"/>
              <a:buChar char="•"/>
            </a:pPr>
            <a:endParaRPr lang="en-US" sz="2000" dirty="0" smtClean="0"/>
          </a:p>
          <a:p>
            <a:pPr marL="285750" lvl="0" indent="-285750">
              <a:buFont typeface="Arial" panose="020B0604020202020204" pitchFamily="34" charset="0"/>
              <a:buChar char="•"/>
            </a:pPr>
            <a:r>
              <a:rPr lang="en-US" sz="2000" dirty="0" smtClean="0"/>
              <a:t>Marks </a:t>
            </a:r>
            <a:r>
              <a:rPr lang="en-US" sz="2000" dirty="0"/>
              <a:t>developed a new building block, </a:t>
            </a:r>
            <a:r>
              <a:rPr lang="en-US" sz="2000" dirty="0" err="1"/>
              <a:t>bithiphenesulfoamide</a:t>
            </a:r>
            <a:r>
              <a:rPr lang="en-US" sz="2000" dirty="0"/>
              <a:t>, as a new photovoltaic materials component.  It was designed and developed to offer a strongly electron-withdrawing and strongly dipolar sulfonamide group. </a:t>
            </a:r>
            <a:endParaRPr lang="en-US" sz="2000" dirty="0" smtClean="0"/>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smtClean="0"/>
              <a:t>Galli </a:t>
            </a:r>
            <a:r>
              <a:rPr lang="en-US" sz="2000" dirty="0"/>
              <a:t>and  </a:t>
            </a:r>
            <a:r>
              <a:rPr lang="en-US" sz="2000" dirty="0" err="1"/>
              <a:t>Goldey</a:t>
            </a:r>
            <a:r>
              <a:rPr lang="en-US" sz="2000" dirty="0"/>
              <a:t> </a:t>
            </a:r>
            <a:r>
              <a:rPr lang="en-US" sz="2000" dirty="0" smtClean="0"/>
              <a:t>examined </a:t>
            </a:r>
            <a:r>
              <a:rPr lang="en-US" sz="2000" dirty="0"/>
              <a:t>the </a:t>
            </a:r>
            <a:r>
              <a:rPr lang="en-US" sz="2000" dirty="0" smtClean="0"/>
              <a:t>electronic structures </a:t>
            </a:r>
            <a:r>
              <a:rPr lang="en-US" sz="2000" dirty="0"/>
              <a:t>and properties of the donor </a:t>
            </a:r>
            <a:r>
              <a:rPr lang="en-US" sz="2000" dirty="0" smtClean="0"/>
              <a:t>(</a:t>
            </a:r>
            <a:r>
              <a:rPr lang="en-US" sz="2000" dirty="0"/>
              <a:t>PTB7) and the acceptor material </a:t>
            </a:r>
            <a:r>
              <a:rPr lang="en-US" sz="2000" dirty="0" smtClean="0"/>
              <a:t>(</a:t>
            </a:r>
            <a:r>
              <a:rPr lang="en-US" sz="2000" dirty="0"/>
              <a:t>PC71BM). Energy levels match experimental cyclic voltammetry data well, with errors of 0.1 eV. </a:t>
            </a:r>
            <a:r>
              <a:rPr lang="en-US" sz="2000" dirty="0" smtClean="0"/>
              <a:t>Hole transfer rate was calculated, which explain the experimental results. </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De Pablo carried out molecular simulation of OPV-relevant materials and investigated the ring stacking behavior of single PTB7 molecules with and without its sidechains, and that of PTB7 in the bulk.  </a:t>
            </a:r>
            <a:r>
              <a:rPr lang="en-US" sz="2000" dirty="0" smtClean="0"/>
              <a:t>The potential energy map between donor and acceptor interaction was  calculated.</a:t>
            </a:r>
            <a:endParaRPr lang="en-US" dirty="0"/>
          </a:p>
        </p:txBody>
      </p:sp>
    </p:spTree>
    <p:extLst>
      <p:ext uri="{BB962C8B-B14F-4D97-AF65-F5344CB8AC3E}">
        <p14:creationId xmlns:p14="http://schemas.microsoft.com/office/powerpoint/2010/main" val="1908845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418" y="1244071"/>
            <a:ext cx="9143999" cy="1023802"/>
            <a:chOff x="305038" y="4904941"/>
            <a:chExt cx="8474718" cy="1023802"/>
          </a:xfrm>
        </p:grpSpPr>
        <p:sp>
          <p:nvSpPr>
            <p:cNvPr id="8" name="Rectangle 7"/>
            <p:cNvSpPr/>
            <p:nvPr/>
          </p:nvSpPr>
          <p:spPr>
            <a:xfrm>
              <a:off x="305038" y="4904941"/>
              <a:ext cx="8474718" cy="102380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BD3C7"/>
                </a:solidFill>
              </a:endParaRPr>
            </a:p>
          </p:txBody>
        </p:sp>
        <p:sp>
          <p:nvSpPr>
            <p:cNvPr id="9" name="TextBox 8"/>
            <p:cNvSpPr txBox="1"/>
            <p:nvPr/>
          </p:nvSpPr>
          <p:spPr>
            <a:xfrm>
              <a:off x="548918" y="4974636"/>
              <a:ext cx="7555202" cy="954107"/>
            </a:xfrm>
            <a:prstGeom prst="rect">
              <a:avLst/>
            </a:prstGeom>
            <a:noFill/>
          </p:spPr>
          <p:txBody>
            <a:bodyPr wrap="square" rtlCol="0">
              <a:spAutoFit/>
            </a:bodyPr>
            <a:lstStyle/>
            <a:p>
              <a:pPr marL="342900" indent="-342900">
                <a:buAutoNum type="arabicPeriod"/>
              </a:pPr>
              <a:r>
                <a:rPr lang="en-US" sz="1400" dirty="0" smtClean="0"/>
                <a:t>Develop </a:t>
              </a:r>
              <a:r>
                <a:rPr lang="en-US" sz="1400" dirty="0"/>
                <a:t>OPV solar cells with high efficiency , low cost and long term stability</a:t>
              </a:r>
              <a:r>
                <a:rPr lang="en-US" sz="1400" dirty="0" smtClean="0"/>
                <a:t>.</a:t>
              </a:r>
              <a:endParaRPr lang="en-US" sz="1400" dirty="0"/>
            </a:p>
            <a:p>
              <a:pPr marL="342900" indent="-342900">
                <a:buAutoNum type="arabicPeriod"/>
              </a:pPr>
              <a:r>
                <a:rPr lang="en-US" sz="1400" dirty="0"/>
                <a:t>Establish structure/property </a:t>
              </a:r>
              <a:r>
                <a:rPr lang="en-US" sz="1400" dirty="0" smtClean="0"/>
                <a:t>relationship via synthesis, physical characterization, theoretical investigation and device engineering  </a:t>
              </a:r>
              <a:r>
                <a:rPr lang="en-US" sz="1400" dirty="0"/>
                <a:t>to guide further explorations of new and more efficient materials</a:t>
              </a:r>
              <a:r>
                <a:rPr lang="en-US" sz="1400" dirty="0" smtClean="0"/>
                <a:t>.</a:t>
              </a:r>
            </a:p>
            <a:p>
              <a:pPr marL="342900" indent="-342900">
                <a:buAutoNum type="arabicPeriod"/>
              </a:pPr>
              <a:r>
                <a:rPr lang="en-US" sz="1400" dirty="0" smtClean="0"/>
                <a:t>Use theory as guidance in development of new materials.</a:t>
              </a:r>
              <a:endParaRPr lang="en-US" sz="1400" dirty="0"/>
            </a:p>
          </p:txBody>
        </p:sp>
      </p:grpSp>
      <p:sp>
        <p:nvSpPr>
          <p:cNvPr id="16" name="TextBox 15"/>
          <p:cNvSpPr txBox="1"/>
          <p:nvPr/>
        </p:nvSpPr>
        <p:spPr>
          <a:xfrm>
            <a:off x="172358" y="1082401"/>
            <a:ext cx="2648320" cy="307777"/>
          </a:xfrm>
          <a:prstGeom prst="rect">
            <a:avLst/>
          </a:prstGeom>
          <a:noFill/>
        </p:spPr>
        <p:txBody>
          <a:bodyPr wrap="square" rtlCol="0">
            <a:spAutoFit/>
          </a:bodyPr>
          <a:lstStyle/>
          <a:p>
            <a:r>
              <a:rPr lang="en-US" sz="1400" b="1" dirty="0" smtClean="0">
                <a:solidFill>
                  <a:schemeClr val="accent1">
                    <a:lumMod val="50000"/>
                  </a:schemeClr>
                </a:solidFill>
              </a:rPr>
              <a:t>DESIGN GOALS</a:t>
            </a:r>
            <a:endParaRPr lang="en-US" sz="1400" b="1" dirty="0">
              <a:solidFill>
                <a:schemeClr val="accent1">
                  <a:lumMod val="50000"/>
                </a:schemeClr>
              </a:solidFill>
            </a:endParaRPr>
          </a:p>
        </p:txBody>
      </p:sp>
      <p:sp>
        <p:nvSpPr>
          <p:cNvPr id="17" name="TextBox 16"/>
          <p:cNvSpPr txBox="1"/>
          <p:nvPr/>
        </p:nvSpPr>
        <p:spPr>
          <a:xfrm>
            <a:off x="5128963" y="2327291"/>
            <a:ext cx="3989557" cy="3570208"/>
          </a:xfrm>
          <a:prstGeom prst="rect">
            <a:avLst/>
          </a:prstGeom>
          <a:solidFill>
            <a:schemeClr val="bg1">
              <a:lumMod val="95000"/>
            </a:schemeClr>
          </a:solidFill>
        </p:spPr>
        <p:txBody>
          <a:bodyPr wrap="square" rtlCol="0">
            <a:spAutoFit/>
          </a:bodyPr>
          <a:lstStyle/>
          <a:p>
            <a:r>
              <a:rPr lang="en-US" dirty="0" smtClean="0"/>
              <a:t>Insert</a:t>
            </a:r>
          </a:p>
          <a:p>
            <a:pPr marL="342900" indent="-342900">
              <a:buAutoNum type="arabicPeriod"/>
            </a:pPr>
            <a:r>
              <a:rPr lang="en-US" sz="1600" dirty="0" smtClean="0"/>
              <a:t>New polymers with varied band gaps were synthesized either as electron donor or acceptors.</a:t>
            </a:r>
          </a:p>
          <a:p>
            <a:pPr marL="342900" indent="-342900">
              <a:buAutoNum type="arabicPeriod"/>
            </a:pPr>
            <a:r>
              <a:rPr lang="en-US" sz="1600" dirty="0" smtClean="0"/>
              <a:t>Ternary OPV solar cells were developed that exhibit high efficiency and large enhancement.</a:t>
            </a:r>
            <a:endParaRPr lang="en-US" sz="1600" dirty="0"/>
          </a:p>
          <a:p>
            <a:pPr marL="342900" indent="-342900">
              <a:buAutoNum type="arabicPeriod"/>
            </a:pPr>
            <a:r>
              <a:rPr lang="en-US" sz="1600" dirty="0" smtClean="0"/>
              <a:t>New methods are being developed to modify the generic molecular dynamics force field method to fully describe the aromatic semiconducting polymers. </a:t>
            </a:r>
          </a:p>
          <a:p>
            <a:pPr marL="342900" indent="-342900">
              <a:buAutoNum type="arabicPeriod"/>
            </a:pPr>
            <a:r>
              <a:rPr lang="en-US" sz="1600" dirty="0" smtClean="0"/>
              <a:t>Electronic properties of these polymers are modelled based on sophisticated quantum mechanical calculation.</a:t>
            </a:r>
          </a:p>
        </p:txBody>
      </p:sp>
      <p:pic>
        <p:nvPicPr>
          <p:cNvPr id="5" name="Picture 4"/>
          <p:cNvPicPr>
            <a:picLocks noChangeAspect="1"/>
          </p:cNvPicPr>
          <p:nvPr/>
        </p:nvPicPr>
        <p:blipFill>
          <a:blip r:embed="rId2"/>
          <a:stretch>
            <a:fillRect/>
          </a:stretch>
        </p:blipFill>
        <p:spPr>
          <a:xfrm>
            <a:off x="172358" y="2832486"/>
            <a:ext cx="4956605" cy="3324190"/>
          </a:xfrm>
          <a:prstGeom prst="rect">
            <a:avLst/>
          </a:prstGeom>
        </p:spPr>
      </p:pic>
      <p:sp>
        <p:nvSpPr>
          <p:cNvPr id="18" name="Rectangle 17"/>
          <p:cNvSpPr/>
          <p:nvPr/>
        </p:nvSpPr>
        <p:spPr>
          <a:xfrm>
            <a:off x="229992" y="2348251"/>
            <a:ext cx="4354847" cy="369332"/>
          </a:xfrm>
          <a:prstGeom prst="rect">
            <a:avLst/>
          </a:prstGeom>
        </p:spPr>
        <p:txBody>
          <a:bodyPr wrap="none">
            <a:spAutoFit/>
          </a:bodyPr>
          <a:lstStyle/>
          <a:p>
            <a:r>
              <a:rPr lang="en-US" dirty="0">
                <a:solidFill>
                  <a:schemeClr val="tx1">
                    <a:lumMod val="60000"/>
                    <a:lumOff val="40000"/>
                  </a:schemeClr>
                </a:solidFill>
              </a:rPr>
              <a:t>PTB7-Th:PID2:PCBM </a:t>
            </a:r>
            <a:r>
              <a:rPr lang="en-US" dirty="0" smtClean="0">
                <a:solidFill>
                  <a:schemeClr val="tx1">
                    <a:lumMod val="60000"/>
                    <a:lumOff val="40000"/>
                  </a:schemeClr>
                </a:solidFill>
              </a:rPr>
              <a:t>Ternary OPV System</a:t>
            </a:r>
            <a:endParaRPr lang="en-US" dirty="0">
              <a:solidFill>
                <a:schemeClr val="tx1">
                  <a:lumMod val="60000"/>
                  <a:lumOff val="40000"/>
                </a:schemeClr>
              </a:solidFill>
            </a:endParaRPr>
          </a:p>
        </p:txBody>
      </p:sp>
      <p:sp>
        <p:nvSpPr>
          <p:cNvPr id="19" name="Rectangle 18"/>
          <p:cNvSpPr/>
          <p:nvPr/>
        </p:nvSpPr>
        <p:spPr>
          <a:xfrm>
            <a:off x="2688544" y="6226370"/>
            <a:ext cx="2717411" cy="261610"/>
          </a:xfrm>
          <a:prstGeom prst="rect">
            <a:avLst/>
          </a:prstGeom>
        </p:spPr>
        <p:txBody>
          <a:bodyPr wrap="none">
            <a:spAutoFit/>
          </a:bodyPr>
          <a:lstStyle/>
          <a:p>
            <a:pPr marR="0" lvl="0">
              <a:spcBef>
                <a:spcPts val="0"/>
              </a:spcBef>
              <a:spcAft>
                <a:spcPts val="0"/>
              </a:spcAft>
            </a:pPr>
            <a:r>
              <a:rPr lang="en-US" sz="1100" dirty="0"/>
              <a:t>L. Lu, et al., </a:t>
            </a:r>
            <a:r>
              <a:rPr lang="en-US" sz="1100" i="1" dirty="0">
                <a:latin typeface="Times New Roman" panose="02020603050405020304" pitchFamily="18" charset="0"/>
                <a:ea typeface="SimSun" panose="02010600030101010101" pitchFamily="2" charset="-122"/>
                <a:cs typeface="Times New Roman" panose="02020603050405020304" pitchFamily="18" charset="0"/>
              </a:rPr>
              <a:t>Nature </a:t>
            </a:r>
            <a:r>
              <a:rPr lang="en-US" sz="1100" i="1" dirty="0" err="1">
                <a:latin typeface="Times New Roman" panose="02020603050405020304" pitchFamily="18" charset="0"/>
                <a:ea typeface="SimSun" panose="02010600030101010101" pitchFamily="2" charset="-122"/>
                <a:cs typeface="Times New Roman" panose="02020603050405020304" pitchFamily="18" charset="0"/>
              </a:rPr>
              <a:t>Commun</a:t>
            </a:r>
            <a:r>
              <a:rPr lang="en-US" sz="1100" i="1" dirty="0">
                <a:latin typeface="Times New Roman" panose="02020603050405020304" pitchFamily="18" charset="0"/>
                <a:ea typeface="SimSun" panose="02010600030101010101" pitchFamily="2" charset="-122"/>
                <a:cs typeface="Times New Roman" panose="02020603050405020304" pitchFamily="18" charset="0"/>
              </a:rPr>
              <a:t>.</a:t>
            </a:r>
            <a:r>
              <a:rPr lang="en-US" sz="1100" dirty="0">
                <a:latin typeface="Times New Roman" panose="02020603050405020304" pitchFamily="18" charset="0"/>
                <a:ea typeface="SimSun" panose="02010600030101010101" pitchFamily="2" charset="-122"/>
                <a:cs typeface="Times New Roman" panose="02020603050405020304" pitchFamily="18" charset="0"/>
              </a:rPr>
              <a:t>, </a:t>
            </a:r>
            <a:r>
              <a:rPr lang="en-US" sz="1100" b="1" dirty="0">
                <a:latin typeface="Times New Roman" panose="02020603050405020304" pitchFamily="18" charset="0"/>
                <a:ea typeface="SimSun" panose="02010600030101010101" pitchFamily="2" charset="-122"/>
                <a:cs typeface="Times New Roman" panose="02020603050405020304" pitchFamily="18" charset="0"/>
              </a:rPr>
              <a:t>2015, </a:t>
            </a:r>
            <a:r>
              <a:rPr lang="en-US" sz="1100" dirty="0">
                <a:latin typeface="Times New Roman" panose="02020603050405020304" pitchFamily="18" charset="0"/>
                <a:ea typeface="SimSun" panose="02010600030101010101" pitchFamily="2" charset="-122"/>
                <a:cs typeface="Times New Roman" panose="02020603050405020304" pitchFamily="18" charset="0"/>
              </a:rPr>
              <a:t>6, 7327.</a:t>
            </a:r>
            <a:endParaRPr lang="en-US" sz="1100" dirty="0">
              <a:latin typeface="Times" panose="02020603050405020304" pitchFamily="18" charset="0"/>
              <a:ea typeface="SimSun" panose="02010600030101010101" pitchFamily="2" charset="-122"/>
              <a:cs typeface="Times New Roman" panose="02020603050405020304" pitchFamily="18" charset="0"/>
            </a:endParaRPr>
          </a:p>
        </p:txBody>
      </p:sp>
      <p:sp>
        <p:nvSpPr>
          <p:cNvPr id="3" name="TextBox 2"/>
          <p:cNvSpPr txBox="1"/>
          <p:nvPr/>
        </p:nvSpPr>
        <p:spPr>
          <a:xfrm>
            <a:off x="456744" y="5183"/>
            <a:ext cx="8256190" cy="1384995"/>
          </a:xfrm>
          <a:prstGeom prst="rect">
            <a:avLst/>
          </a:prstGeom>
          <a:noFill/>
        </p:spPr>
        <p:txBody>
          <a:bodyPr wrap="square" rtlCol="0">
            <a:spAutoFit/>
          </a:bodyPr>
          <a:lstStyle/>
          <a:p>
            <a:pPr algn="ctr"/>
            <a:r>
              <a:rPr lang="en-US" sz="2800" u="sng" dirty="0">
                <a:solidFill>
                  <a:srgbClr val="0B13B5"/>
                </a:solidFill>
              </a:rPr>
              <a:t>Ternary Blend Polymer Solar Cells with High Power Conversion Efficiency (</a:t>
            </a:r>
            <a:r>
              <a:rPr lang="en-US" sz="2000" u="sng" dirty="0">
                <a:solidFill>
                  <a:srgbClr val="0B13B5"/>
                </a:solidFill>
              </a:rPr>
              <a:t>Yu, Lu, </a:t>
            </a:r>
            <a:r>
              <a:rPr lang="en-US" sz="2000" u="sng" dirty="0" err="1">
                <a:solidFill>
                  <a:srgbClr val="0B13B5"/>
                </a:solidFill>
              </a:rPr>
              <a:t>Shaparov</a:t>
            </a:r>
            <a:r>
              <a:rPr lang="en-US" sz="2800" u="sng" dirty="0">
                <a:solidFill>
                  <a:srgbClr val="0B13B5"/>
                </a:solidFill>
              </a:rPr>
              <a:t>)</a:t>
            </a:r>
          </a:p>
          <a:p>
            <a:pPr algn="ctr"/>
            <a:endParaRPr lang="en-US" sz="2800" dirty="0"/>
          </a:p>
        </p:txBody>
      </p:sp>
    </p:spTree>
    <p:extLst>
      <p:ext uri="{BB962C8B-B14F-4D97-AF65-F5344CB8AC3E}">
        <p14:creationId xmlns:p14="http://schemas.microsoft.com/office/powerpoint/2010/main" val="2495477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1414368826"/>
              </p:ext>
            </p:extLst>
          </p:nvPr>
        </p:nvGraphicFramePr>
        <p:xfrm>
          <a:off x="460510" y="990598"/>
          <a:ext cx="8385204" cy="2680604"/>
        </p:xfrm>
        <a:graphic>
          <a:graphicData uri="http://schemas.openxmlformats.org/drawingml/2006/table">
            <a:tbl>
              <a:tblPr firstRow="1" bandRow="1">
                <a:tableStyleId>{2D5ABB26-0587-4C30-8999-92F81FD0307C}</a:tableStyleId>
              </a:tblPr>
              <a:tblGrid>
                <a:gridCol w="3203151"/>
                <a:gridCol w="1105318"/>
                <a:gridCol w="1101083"/>
                <a:gridCol w="1000985"/>
                <a:gridCol w="1000985"/>
                <a:gridCol w="973682"/>
              </a:tblGrid>
              <a:tr h="631556">
                <a:tc>
                  <a:txBody>
                    <a:bodyPr/>
                    <a:lstStyle/>
                    <a:p>
                      <a:pPr algn="ctr"/>
                      <a:r>
                        <a:rPr lang="en-US" sz="1600" b="1" dirty="0" smtClean="0"/>
                        <a:t>Active layer</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V</a:t>
                      </a:r>
                      <a:r>
                        <a:rPr lang="en-US" sz="1600" b="1" baseline="-25000" dirty="0" smtClean="0"/>
                        <a:t>oc</a:t>
                      </a:r>
                      <a:r>
                        <a:rPr lang="en-US" sz="1600" b="1" dirty="0" smtClean="0"/>
                        <a:t>,</a:t>
                      </a:r>
                      <a:r>
                        <a:rPr lang="en-US" sz="1600" b="1" baseline="0" dirty="0" smtClean="0"/>
                        <a:t> (V)</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J</a:t>
                      </a:r>
                      <a:r>
                        <a:rPr lang="en-US" sz="1600" b="1" baseline="-25000" dirty="0" smtClean="0"/>
                        <a:t>sc</a:t>
                      </a:r>
                      <a:r>
                        <a:rPr lang="en-US" sz="1600" b="1" dirty="0" smtClean="0"/>
                        <a:t>, (mA/cm</a:t>
                      </a:r>
                      <a:r>
                        <a:rPr lang="en-US" sz="1600" b="1" baseline="30000" dirty="0" smtClean="0"/>
                        <a:t>2</a:t>
                      </a:r>
                      <a:r>
                        <a:rPr lang="en-US" sz="1600" b="1" baseline="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FF,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PCE,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t>Highest PCE,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2262">
                <a:tc>
                  <a:txBody>
                    <a:bodyPr/>
                    <a:lstStyle/>
                    <a:p>
                      <a:pPr algn="ctr"/>
                      <a:r>
                        <a:rPr lang="en-US" sz="1600" dirty="0" smtClean="0"/>
                        <a:t>PTB7-Th:PC7</a:t>
                      </a:r>
                      <a:r>
                        <a:rPr lang="en-US" sz="1600" baseline="-25000" dirty="0" smtClean="0"/>
                        <a:t>1</a:t>
                      </a:r>
                      <a:r>
                        <a:rPr lang="en-US" sz="1600" dirty="0" smtClean="0"/>
                        <a:t>BM (1:1.5)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0.77±0.01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18.1±0.1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67.9±0.7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9.5±0.1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600" dirty="0" smtClean="0"/>
                        <a:t>9.8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r>
              <a:tr h="512262">
                <a:tc>
                  <a:txBody>
                    <a:bodyPr/>
                    <a:lstStyle/>
                    <a:p>
                      <a:pPr algn="ctr"/>
                      <a:r>
                        <a:rPr lang="en-US" sz="1600" dirty="0" smtClean="0"/>
                        <a:t>PTB7-Th:TPBDT:PC7</a:t>
                      </a:r>
                      <a:r>
                        <a:rPr lang="en-US" sz="1600" baseline="-25000" dirty="0" smtClean="0"/>
                        <a:t>1</a:t>
                      </a:r>
                      <a:r>
                        <a:rPr lang="en-US" sz="1600" dirty="0" smtClean="0"/>
                        <a:t>BM (1:0.05:1.5)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0.77±0.01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18.7±0.2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67.2±0.2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9.8±0.1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10.2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512262">
                <a:tc>
                  <a:txBody>
                    <a:bodyPr/>
                    <a:lstStyle/>
                    <a:p>
                      <a:pPr algn="ctr"/>
                      <a:r>
                        <a:rPr lang="en-US" sz="1600" dirty="0" smtClean="0"/>
                        <a:t>PTB7-Th:TPBDT:PC7</a:t>
                      </a:r>
                      <a:r>
                        <a:rPr lang="en-US" sz="1600" baseline="-25000" dirty="0" smtClean="0"/>
                        <a:t>1</a:t>
                      </a:r>
                      <a:r>
                        <a:rPr lang="en-US" sz="1600" dirty="0" smtClean="0"/>
                        <a:t>BM (1:0.1:1.5)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0.76±0.01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19.4±0.2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68.3±0.8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10.1±0.1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1600" dirty="0" smtClean="0"/>
                        <a:t>10.3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r>
              <a:tr h="512262">
                <a:tc>
                  <a:txBody>
                    <a:bodyPr/>
                    <a:lstStyle/>
                    <a:p>
                      <a:pPr algn="ctr"/>
                      <a:r>
                        <a:rPr lang="en-US" sz="1600" dirty="0" smtClean="0">
                          <a:solidFill>
                            <a:srgbClr val="FF0000"/>
                          </a:solidFill>
                        </a:rPr>
                        <a:t>PTB7-Th:TPBDT:PC7</a:t>
                      </a:r>
                      <a:r>
                        <a:rPr lang="en-US" sz="1600" baseline="-25000" dirty="0" smtClean="0">
                          <a:solidFill>
                            <a:srgbClr val="FF0000"/>
                          </a:solidFill>
                        </a:rPr>
                        <a:t>1</a:t>
                      </a:r>
                      <a:r>
                        <a:rPr lang="en-US" sz="1600" dirty="0" smtClean="0">
                          <a:solidFill>
                            <a:srgbClr val="FF0000"/>
                          </a:solidFill>
                        </a:rPr>
                        <a:t>BM (1:0.2:1.5)</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FF0000"/>
                          </a:solidFill>
                        </a:rPr>
                        <a:t>0.77±0.01</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FF0000"/>
                          </a:solidFill>
                        </a:rPr>
                        <a:t>19.6±0.4</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FF0000"/>
                          </a:solidFill>
                        </a:rPr>
                        <a:t>67.7±0.2</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FF0000"/>
                          </a:solidFill>
                        </a:rPr>
                        <a:t>10.1±0.2</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FF0000"/>
                          </a:solidFill>
                        </a:rPr>
                        <a:t>10.5</a:t>
                      </a:r>
                      <a:endParaRPr lang="en-US" sz="1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Title 6"/>
          <p:cNvSpPr>
            <a:spLocks noGrp="1"/>
          </p:cNvSpPr>
          <p:nvPr>
            <p:ph type="title"/>
          </p:nvPr>
        </p:nvSpPr>
        <p:spPr>
          <a:xfrm>
            <a:off x="957393" y="-46498"/>
            <a:ext cx="7543800" cy="792162"/>
          </a:xfrm>
        </p:spPr>
        <p:txBody>
          <a:bodyPr>
            <a:normAutofit/>
          </a:bodyPr>
          <a:lstStyle/>
          <a:p>
            <a:r>
              <a:rPr lang="en-US" sz="2800" b="1" u="sng" dirty="0" smtClean="0">
                <a:solidFill>
                  <a:srgbClr val="0B13B5"/>
                </a:solidFill>
              </a:rPr>
              <a:t>Ternary OSC with PTB7-Th and Two acceptors</a:t>
            </a:r>
            <a:endParaRPr lang="en-US" sz="2800" b="1" u="sng" dirty="0">
              <a:solidFill>
                <a:srgbClr val="0B13B5"/>
              </a:solidFill>
            </a:endParaRPr>
          </a:p>
        </p:txBody>
      </p:sp>
      <p:sp>
        <p:nvSpPr>
          <p:cNvPr id="26" name="TextBox 25"/>
          <p:cNvSpPr txBox="1"/>
          <p:nvPr/>
        </p:nvSpPr>
        <p:spPr>
          <a:xfrm>
            <a:off x="1674986" y="618329"/>
            <a:ext cx="5700986" cy="307777"/>
          </a:xfrm>
          <a:prstGeom prst="rect">
            <a:avLst/>
          </a:prstGeom>
          <a:noFill/>
        </p:spPr>
        <p:txBody>
          <a:bodyPr wrap="square" rtlCol="0">
            <a:spAutoFit/>
          </a:bodyPr>
          <a:lstStyle/>
          <a:p>
            <a:r>
              <a:rPr lang="en-US" sz="1400" dirty="0" smtClean="0"/>
              <a:t>Inverted device architecture: ITO/</a:t>
            </a:r>
            <a:r>
              <a:rPr lang="en-US" sz="1400" dirty="0" err="1" smtClean="0"/>
              <a:t>ZnO</a:t>
            </a:r>
            <a:r>
              <a:rPr lang="en-US" sz="1400" dirty="0" smtClean="0"/>
              <a:t>/PTB7-Th:TPBDT:PC</a:t>
            </a:r>
            <a:r>
              <a:rPr lang="en-US" sz="1400" baseline="-25000" dirty="0" smtClean="0"/>
              <a:t>71</a:t>
            </a:r>
            <a:r>
              <a:rPr lang="en-US" sz="1400" dirty="0" smtClean="0"/>
              <a:t>BM/MoO</a:t>
            </a:r>
            <a:r>
              <a:rPr lang="en-US" sz="1400" baseline="-25000" dirty="0" smtClean="0"/>
              <a:t>3</a:t>
            </a:r>
            <a:r>
              <a:rPr lang="en-US" sz="1400" dirty="0" smtClean="0"/>
              <a:t>/Ag</a:t>
            </a:r>
            <a:endParaRPr lang="en-US" sz="1400" dirty="0"/>
          </a:p>
        </p:txBody>
      </p:sp>
      <p:grpSp>
        <p:nvGrpSpPr>
          <p:cNvPr id="2" name="Group 1"/>
          <p:cNvGrpSpPr/>
          <p:nvPr/>
        </p:nvGrpSpPr>
        <p:grpSpPr>
          <a:xfrm>
            <a:off x="132326" y="3733800"/>
            <a:ext cx="8786306" cy="2590799"/>
            <a:chOff x="185050" y="3916017"/>
            <a:chExt cx="8786306" cy="2590799"/>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57" y="3916017"/>
              <a:ext cx="3276600" cy="25907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27" name="Group 26"/>
            <p:cNvGrpSpPr/>
            <p:nvPr/>
          </p:nvGrpSpPr>
          <p:grpSpPr>
            <a:xfrm>
              <a:off x="185050" y="4184792"/>
              <a:ext cx="1796150" cy="1917413"/>
              <a:chOff x="3068875" y="1301983"/>
              <a:chExt cx="1796150" cy="1917413"/>
            </a:xfrm>
          </p:grpSpPr>
          <p:cxnSp>
            <p:nvCxnSpPr>
              <p:cNvPr id="11" name="Straight Arrow Connector 10"/>
              <p:cNvCxnSpPr/>
              <p:nvPr/>
            </p:nvCxnSpPr>
            <p:spPr>
              <a:xfrm flipV="1">
                <a:off x="3509163" y="1301983"/>
                <a:ext cx="0" cy="15873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2622429" y="1883719"/>
                <a:ext cx="1262223" cy="369332"/>
              </a:xfrm>
              <a:prstGeom prst="rect">
                <a:avLst/>
              </a:prstGeom>
              <a:noFill/>
            </p:spPr>
            <p:txBody>
              <a:bodyPr wrap="square" rtlCol="0">
                <a:spAutoFit/>
              </a:bodyPr>
              <a:lstStyle/>
              <a:p>
                <a:r>
                  <a:rPr lang="en-US" b="1" dirty="0" smtClean="0"/>
                  <a:t>Energy, eV</a:t>
                </a:r>
                <a:endParaRPr lang="en-US" b="1" dirty="0"/>
              </a:p>
            </p:txBody>
          </p:sp>
          <p:sp>
            <p:nvSpPr>
              <p:cNvPr id="13" name="Rectangle 12"/>
              <p:cNvSpPr/>
              <p:nvPr/>
            </p:nvSpPr>
            <p:spPr>
              <a:xfrm>
                <a:off x="4094871" y="1781462"/>
                <a:ext cx="260450" cy="1042138"/>
              </a:xfrm>
              <a:prstGeom prst="rect">
                <a:avLst/>
              </a:prstGeom>
              <a:solidFill>
                <a:srgbClr val="9714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39081" y="1667898"/>
                <a:ext cx="222511" cy="90412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25649" y="1781463"/>
                <a:ext cx="254322" cy="11832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80613" y="2746694"/>
                <a:ext cx="453970" cy="369332"/>
              </a:xfrm>
              <a:prstGeom prst="rect">
                <a:avLst/>
              </a:prstGeom>
              <a:noFill/>
            </p:spPr>
            <p:txBody>
              <a:bodyPr wrap="none" rtlCol="0">
                <a:spAutoFit/>
              </a:bodyPr>
              <a:lstStyle/>
              <a:p>
                <a:r>
                  <a:rPr lang="en-US" b="1" dirty="0" smtClean="0"/>
                  <a:t>-</a:t>
                </a:r>
                <a:r>
                  <a:rPr lang="en-US" sz="1200" b="1" dirty="0" smtClean="0"/>
                  <a:t>5.7</a:t>
                </a:r>
                <a:endParaRPr lang="en-US" sz="1200" b="1" dirty="0"/>
              </a:p>
            </p:txBody>
          </p:sp>
          <p:sp>
            <p:nvSpPr>
              <p:cNvPr id="17" name="TextBox 16"/>
              <p:cNvSpPr txBox="1"/>
              <p:nvPr/>
            </p:nvSpPr>
            <p:spPr>
              <a:xfrm>
                <a:off x="3980613" y="1511149"/>
                <a:ext cx="437940" cy="307777"/>
              </a:xfrm>
              <a:prstGeom prst="rect">
                <a:avLst/>
              </a:prstGeom>
              <a:noFill/>
            </p:spPr>
            <p:txBody>
              <a:bodyPr wrap="none" rtlCol="0">
                <a:spAutoFit/>
              </a:bodyPr>
              <a:lstStyle/>
              <a:p>
                <a:r>
                  <a:rPr lang="en-US" sz="1400" b="1" dirty="0" smtClean="0"/>
                  <a:t>-</a:t>
                </a:r>
                <a:r>
                  <a:rPr lang="en-US" sz="1200" b="1" dirty="0" smtClean="0"/>
                  <a:t>3.9</a:t>
                </a:r>
                <a:endParaRPr lang="en-US" sz="1200" b="1" dirty="0"/>
              </a:p>
            </p:txBody>
          </p:sp>
          <p:sp>
            <p:nvSpPr>
              <p:cNvPr id="18" name="TextBox 17"/>
              <p:cNvSpPr txBox="1"/>
              <p:nvPr/>
            </p:nvSpPr>
            <p:spPr>
              <a:xfrm>
                <a:off x="3603344" y="2530518"/>
                <a:ext cx="437940" cy="307777"/>
              </a:xfrm>
              <a:prstGeom prst="rect">
                <a:avLst/>
              </a:prstGeom>
              <a:noFill/>
            </p:spPr>
            <p:txBody>
              <a:bodyPr wrap="none" rtlCol="0">
                <a:spAutoFit/>
              </a:bodyPr>
              <a:lstStyle/>
              <a:p>
                <a:r>
                  <a:rPr lang="en-US" sz="1400" b="1" dirty="0" smtClean="0"/>
                  <a:t>-</a:t>
                </a:r>
                <a:r>
                  <a:rPr lang="en-US" sz="1200" b="1" dirty="0" smtClean="0"/>
                  <a:t>5.2</a:t>
                </a:r>
                <a:endParaRPr lang="en-US" sz="1200" b="1" dirty="0"/>
              </a:p>
            </p:txBody>
          </p:sp>
          <p:sp>
            <p:nvSpPr>
              <p:cNvPr id="19" name="TextBox 18"/>
              <p:cNvSpPr txBox="1"/>
              <p:nvPr/>
            </p:nvSpPr>
            <p:spPr>
              <a:xfrm>
                <a:off x="3624121" y="1409967"/>
                <a:ext cx="452429" cy="307777"/>
              </a:xfrm>
              <a:prstGeom prst="rect">
                <a:avLst/>
              </a:prstGeom>
              <a:noFill/>
            </p:spPr>
            <p:txBody>
              <a:bodyPr wrap="square" rtlCol="0">
                <a:spAutoFit/>
              </a:bodyPr>
              <a:lstStyle/>
              <a:p>
                <a:r>
                  <a:rPr lang="en-US" sz="1400" b="1" dirty="0" smtClean="0"/>
                  <a:t>-</a:t>
                </a:r>
                <a:r>
                  <a:rPr lang="en-US" sz="1200" b="1" dirty="0" smtClean="0"/>
                  <a:t>3.6</a:t>
                </a:r>
                <a:endParaRPr lang="en-US" sz="1200" b="1" dirty="0"/>
              </a:p>
            </p:txBody>
          </p:sp>
          <p:sp>
            <p:nvSpPr>
              <p:cNvPr id="20" name="TextBox 19"/>
              <p:cNvSpPr txBox="1"/>
              <p:nvPr/>
            </p:nvSpPr>
            <p:spPr>
              <a:xfrm>
                <a:off x="4427085" y="2911619"/>
                <a:ext cx="437940" cy="307777"/>
              </a:xfrm>
              <a:prstGeom prst="rect">
                <a:avLst/>
              </a:prstGeom>
              <a:noFill/>
            </p:spPr>
            <p:txBody>
              <a:bodyPr wrap="none" rtlCol="0">
                <a:spAutoFit/>
              </a:bodyPr>
              <a:lstStyle/>
              <a:p>
                <a:r>
                  <a:rPr lang="en-US" sz="1400" b="1" dirty="0" smtClean="0"/>
                  <a:t>-</a:t>
                </a:r>
                <a:r>
                  <a:rPr lang="en-US" sz="1200" b="1" dirty="0" smtClean="0"/>
                  <a:t>6.0</a:t>
                </a:r>
                <a:endParaRPr lang="en-US" sz="1200" b="1" dirty="0"/>
              </a:p>
            </p:txBody>
          </p:sp>
          <p:sp>
            <p:nvSpPr>
              <p:cNvPr id="21" name="TextBox 20"/>
              <p:cNvSpPr txBox="1"/>
              <p:nvPr/>
            </p:nvSpPr>
            <p:spPr>
              <a:xfrm>
                <a:off x="4401367" y="1517349"/>
                <a:ext cx="437940" cy="307777"/>
              </a:xfrm>
              <a:prstGeom prst="rect">
                <a:avLst/>
              </a:prstGeom>
              <a:noFill/>
            </p:spPr>
            <p:txBody>
              <a:bodyPr wrap="none" rtlCol="0">
                <a:spAutoFit/>
              </a:bodyPr>
              <a:lstStyle/>
              <a:p>
                <a:r>
                  <a:rPr lang="en-US" sz="1400" b="1" dirty="0" smtClean="0"/>
                  <a:t>-</a:t>
                </a:r>
                <a:r>
                  <a:rPr lang="en-US" sz="1200" b="1" dirty="0" smtClean="0"/>
                  <a:t>3.9</a:t>
                </a:r>
                <a:endParaRPr lang="en-US" sz="1200" b="1" dirty="0"/>
              </a:p>
            </p:txBody>
          </p:sp>
          <p:sp>
            <p:nvSpPr>
              <p:cNvPr id="22" name="TextBox 21"/>
              <p:cNvSpPr txBox="1"/>
              <p:nvPr/>
            </p:nvSpPr>
            <p:spPr>
              <a:xfrm rot="16200000">
                <a:off x="3450483" y="1998126"/>
                <a:ext cx="799706" cy="307777"/>
              </a:xfrm>
              <a:prstGeom prst="rect">
                <a:avLst/>
              </a:prstGeom>
              <a:noFill/>
            </p:spPr>
            <p:txBody>
              <a:bodyPr wrap="none" rtlCol="0">
                <a:spAutoFit/>
              </a:bodyPr>
              <a:lstStyle/>
              <a:p>
                <a:r>
                  <a:rPr lang="en-US" sz="1400" b="1" dirty="0" smtClean="0">
                    <a:solidFill>
                      <a:schemeClr val="bg1"/>
                    </a:solidFill>
                  </a:rPr>
                  <a:t>PTB7-Th</a:t>
                </a:r>
                <a:endParaRPr lang="en-US" sz="1400" b="1" dirty="0">
                  <a:solidFill>
                    <a:schemeClr val="bg1"/>
                  </a:solidFill>
                </a:endParaRPr>
              </a:p>
            </p:txBody>
          </p:sp>
          <p:sp>
            <p:nvSpPr>
              <p:cNvPr id="23" name="TextBox 22"/>
              <p:cNvSpPr txBox="1"/>
              <p:nvPr/>
            </p:nvSpPr>
            <p:spPr>
              <a:xfrm rot="16200000">
                <a:off x="3890389" y="2083426"/>
                <a:ext cx="669414" cy="307777"/>
              </a:xfrm>
              <a:prstGeom prst="rect">
                <a:avLst/>
              </a:prstGeom>
              <a:noFill/>
            </p:spPr>
            <p:txBody>
              <a:bodyPr wrap="none" rtlCol="0">
                <a:spAutoFit/>
              </a:bodyPr>
              <a:lstStyle/>
              <a:p>
                <a:r>
                  <a:rPr lang="en-US" sz="1400" b="1" dirty="0" smtClean="0">
                    <a:solidFill>
                      <a:schemeClr val="bg1"/>
                    </a:solidFill>
                  </a:rPr>
                  <a:t>TPBDT</a:t>
                </a:r>
                <a:endParaRPr lang="en-US" sz="1400" b="1" dirty="0">
                  <a:solidFill>
                    <a:schemeClr val="bg1"/>
                  </a:solidFill>
                </a:endParaRPr>
              </a:p>
            </p:txBody>
          </p:sp>
          <p:sp>
            <p:nvSpPr>
              <p:cNvPr id="24" name="TextBox 23"/>
              <p:cNvSpPr txBox="1"/>
              <p:nvPr/>
            </p:nvSpPr>
            <p:spPr>
              <a:xfrm rot="16200000">
                <a:off x="4275142" y="2249316"/>
                <a:ext cx="755335" cy="307777"/>
              </a:xfrm>
              <a:prstGeom prst="rect">
                <a:avLst/>
              </a:prstGeom>
              <a:noFill/>
            </p:spPr>
            <p:txBody>
              <a:bodyPr wrap="none" rtlCol="0">
                <a:spAutoFit/>
              </a:bodyPr>
              <a:lstStyle/>
              <a:p>
                <a:r>
                  <a:rPr lang="en-US" sz="1400" b="1" dirty="0" smtClean="0">
                    <a:solidFill>
                      <a:schemeClr val="bg1"/>
                    </a:solidFill>
                  </a:rPr>
                  <a:t>PC</a:t>
                </a:r>
                <a:r>
                  <a:rPr lang="en-US" sz="1400" b="1" baseline="-25000" dirty="0" smtClean="0">
                    <a:solidFill>
                      <a:schemeClr val="bg1"/>
                    </a:solidFill>
                  </a:rPr>
                  <a:t>71</a:t>
                </a:r>
                <a:r>
                  <a:rPr lang="en-US" sz="1400" b="1" dirty="0" smtClean="0">
                    <a:solidFill>
                      <a:schemeClr val="bg1"/>
                    </a:solidFill>
                  </a:rPr>
                  <a:t>BM</a:t>
                </a:r>
                <a:endParaRPr lang="en-US" sz="1400" b="1" dirty="0">
                  <a:solidFill>
                    <a:schemeClr val="bg1"/>
                  </a:solidFill>
                </a:endParaRPr>
              </a:p>
            </p:txBody>
          </p:sp>
        </p:grpSp>
        <p:pic>
          <p:nvPicPr>
            <p:cNvPr id="1061"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242" y="3916017"/>
              <a:ext cx="3283114" cy="251459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146653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Shape 127"/>
          <p:cNvSpPr/>
          <p:nvPr/>
        </p:nvSpPr>
        <p:spPr>
          <a:xfrm>
            <a:off x="7003439" y="6456239"/>
            <a:ext cx="2133000" cy="364320"/>
          </a:xfrm>
          <a:prstGeom prst="rect">
            <a:avLst/>
          </a:prstGeom>
          <a:noFill/>
          <a:ln>
            <a:noFill/>
          </a:ln>
        </p:spPr>
        <p:txBody>
          <a:bodyPr lIns="90000" tIns="45000" rIns="90000" bIns="45000" anchor="ctr" anchorCtr="0">
            <a:noAutofit/>
          </a:bodyPr>
          <a:lstStyle/>
          <a:p>
            <a:pPr marL="0" marR="0" lvl="0" indent="0" algn="r" rtl="0">
              <a:lnSpc>
                <a:spcPct val="100000"/>
              </a:lnSpc>
              <a:spcBef>
                <a:spcPts val="0"/>
              </a:spcBef>
              <a:buSzPct val="25000"/>
              <a:buNone/>
            </a:pPr>
            <a:fld id="{00000000-1234-1234-1234-123412341234}" type="slidenum">
              <a:rPr lang="en-US" sz="1400" strike="noStrike">
                <a:solidFill>
                  <a:srgbClr val="690A12"/>
                </a:solidFill>
                <a:latin typeface="Calibri"/>
                <a:ea typeface="Calibri"/>
                <a:cs typeface="Calibri"/>
                <a:sym typeface="Calibri"/>
              </a:rPr>
              <a:t>16</a:t>
            </a:fld>
            <a:endParaRPr lang="en-US" sz="1400" strike="noStrike">
              <a:solidFill>
                <a:srgbClr val="690A12"/>
              </a:solidFill>
              <a:latin typeface="Calibri"/>
              <a:ea typeface="Calibri"/>
              <a:cs typeface="Calibri"/>
              <a:sym typeface="Calibri"/>
            </a:endParaRPr>
          </a:p>
        </p:txBody>
      </p:sp>
      <p:pic>
        <p:nvPicPr>
          <p:cNvPr id="128" name="Shape 128"/>
          <p:cNvPicPr preferRelativeResize="0"/>
          <p:nvPr/>
        </p:nvPicPr>
        <p:blipFill rotWithShape="1">
          <a:blip r:embed="rId3">
            <a:alphaModFix/>
          </a:blip>
          <a:srcRect l="19207"/>
          <a:stretch/>
        </p:blipFill>
        <p:spPr>
          <a:xfrm>
            <a:off x="32553359" y="2223000"/>
            <a:ext cx="2954519" cy="734760"/>
          </a:xfrm>
          <a:prstGeom prst="rect">
            <a:avLst/>
          </a:prstGeom>
          <a:noFill/>
          <a:ln>
            <a:noFill/>
          </a:ln>
        </p:spPr>
      </p:pic>
      <p:cxnSp>
        <p:nvCxnSpPr>
          <p:cNvPr id="129" name="Shape 129"/>
          <p:cNvCxnSpPr/>
          <p:nvPr/>
        </p:nvCxnSpPr>
        <p:spPr>
          <a:xfrm>
            <a:off x="83879" y="6648839"/>
            <a:ext cx="8450999" cy="0"/>
          </a:xfrm>
          <a:prstGeom prst="straightConnector1">
            <a:avLst/>
          </a:prstGeom>
          <a:noFill/>
          <a:ln w="25400" cap="flat" cmpd="sng">
            <a:solidFill>
              <a:srgbClr val="C6BAAE"/>
            </a:solidFill>
            <a:prstDash val="solid"/>
            <a:round/>
            <a:headEnd type="none" w="med" len="med"/>
            <a:tailEnd type="none" w="med" len="med"/>
          </a:ln>
        </p:spPr>
      </p:cxnSp>
      <p:sp>
        <p:nvSpPr>
          <p:cNvPr id="130" name="Shape 130"/>
          <p:cNvSpPr/>
          <p:nvPr/>
        </p:nvSpPr>
        <p:spPr>
          <a:xfrm>
            <a:off x="-91411" y="59157"/>
            <a:ext cx="9144000" cy="831229"/>
          </a:xfrm>
          <a:prstGeom prst="rect">
            <a:avLst/>
          </a:prstGeom>
          <a:noFill/>
          <a:ln>
            <a:noFill/>
          </a:ln>
        </p:spPr>
        <p:txBody>
          <a:bodyPr lIns="90000" tIns="45000" rIns="90000" bIns="45000" anchor="ctr" anchorCtr="0">
            <a:noAutofit/>
          </a:bodyPr>
          <a:lstStyle/>
          <a:p>
            <a:pPr marL="0" marR="0" lvl="0" indent="0" algn="ctr" rtl="0">
              <a:lnSpc>
                <a:spcPct val="100000"/>
              </a:lnSpc>
              <a:spcBef>
                <a:spcPts val="0"/>
              </a:spcBef>
              <a:buSzPct val="25000"/>
              <a:buNone/>
            </a:pPr>
            <a:r>
              <a:rPr lang="en-US" sz="3200" b="1" u="sng" dirty="0" smtClean="0">
                <a:solidFill>
                  <a:srgbClr val="0B13B5"/>
                </a:solidFill>
              </a:rPr>
              <a:t>Theoretical Studies on Ternary System</a:t>
            </a:r>
          </a:p>
          <a:p>
            <a:pPr marL="0" marR="0" lvl="0" indent="0" algn="ctr" rtl="0">
              <a:lnSpc>
                <a:spcPct val="100000"/>
              </a:lnSpc>
              <a:spcBef>
                <a:spcPts val="0"/>
              </a:spcBef>
              <a:buSzPct val="25000"/>
              <a:buNone/>
            </a:pPr>
            <a:r>
              <a:rPr lang="en-US" sz="3200" b="1" u="sng" dirty="0" smtClean="0">
                <a:solidFill>
                  <a:srgbClr val="0B13B5"/>
                </a:solidFill>
              </a:rPr>
              <a:t>(de Pablo, Yu and </a:t>
            </a:r>
            <a:r>
              <a:rPr lang="en-US" sz="3200" b="1" u="sng" dirty="0">
                <a:solidFill>
                  <a:srgbClr val="0B13B5"/>
                </a:solidFill>
              </a:rPr>
              <a:t>G</a:t>
            </a:r>
            <a:r>
              <a:rPr lang="en-US" sz="3200" b="1" u="sng" dirty="0" smtClean="0">
                <a:solidFill>
                  <a:srgbClr val="0B13B5"/>
                </a:solidFill>
              </a:rPr>
              <a:t>alli) </a:t>
            </a:r>
            <a:endParaRPr lang="en-US" sz="3200" b="1" u="sng" dirty="0">
              <a:solidFill>
                <a:srgbClr val="0B13B5"/>
              </a:solidFill>
            </a:endParaRPr>
          </a:p>
        </p:txBody>
      </p:sp>
      <p:pic>
        <p:nvPicPr>
          <p:cNvPr id="151" name="Shape 151"/>
          <p:cNvPicPr preferRelativeResize="0"/>
          <p:nvPr/>
        </p:nvPicPr>
        <p:blipFill rotWithShape="1">
          <a:blip r:embed="rId4">
            <a:alphaModFix/>
          </a:blip>
          <a:srcRect/>
          <a:stretch/>
        </p:blipFill>
        <p:spPr>
          <a:xfrm>
            <a:off x="8613951" y="6512475"/>
            <a:ext cx="219300" cy="278100"/>
          </a:xfrm>
          <a:prstGeom prst="rect">
            <a:avLst/>
          </a:prstGeom>
          <a:noFill/>
          <a:ln>
            <a:noFill/>
          </a:ln>
        </p:spPr>
      </p:pic>
      <p:sp>
        <p:nvSpPr>
          <p:cNvPr id="153" name="Shape 153"/>
          <p:cNvSpPr txBox="1"/>
          <p:nvPr/>
        </p:nvSpPr>
        <p:spPr>
          <a:xfrm>
            <a:off x="304800" y="721494"/>
            <a:ext cx="8593908" cy="5927345"/>
          </a:xfrm>
          <a:prstGeom prst="rect">
            <a:avLst/>
          </a:prstGeom>
          <a:noFill/>
          <a:ln>
            <a:noFill/>
          </a:ln>
        </p:spPr>
        <p:txBody>
          <a:bodyPr lIns="91425" tIns="91425" rIns="91425" bIns="91425" anchor="t" anchorCtr="0">
            <a:noAutofit/>
          </a:bodyPr>
          <a:lstStyle/>
          <a:p>
            <a:pPr lvl="0" rtl="0">
              <a:spcBef>
                <a:spcPts val="0"/>
              </a:spcBef>
              <a:buNone/>
            </a:pPr>
            <a:r>
              <a:rPr lang="en-US" sz="3200" b="1" i="1" dirty="0">
                <a:solidFill>
                  <a:srgbClr val="FF0000"/>
                </a:solidFill>
              </a:rPr>
              <a:t>Question</a:t>
            </a:r>
            <a:r>
              <a:rPr lang="en-US" sz="3200" i="1" dirty="0">
                <a:solidFill>
                  <a:srgbClr val="FF0000"/>
                </a:solidFill>
              </a:rPr>
              <a:t>:</a:t>
            </a:r>
            <a:r>
              <a:rPr lang="en-US" sz="3200" dirty="0">
                <a:solidFill>
                  <a:srgbClr val="FF0000"/>
                </a:solidFill>
              </a:rPr>
              <a:t> </a:t>
            </a:r>
            <a:endParaRPr lang="en-US" sz="3200" dirty="0" smtClean="0">
              <a:solidFill>
                <a:srgbClr val="FF0000"/>
              </a:solidFill>
            </a:endParaRPr>
          </a:p>
          <a:p>
            <a:pPr lvl="0" rtl="0">
              <a:spcBef>
                <a:spcPts val="0"/>
              </a:spcBef>
              <a:buNone/>
            </a:pPr>
            <a:r>
              <a:rPr lang="en-US" sz="3000" dirty="0" smtClean="0">
                <a:solidFill>
                  <a:srgbClr val="0B13B5"/>
                </a:solidFill>
              </a:rPr>
              <a:t>What </a:t>
            </a:r>
            <a:r>
              <a:rPr lang="en-US" sz="3000" dirty="0">
                <a:solidFill>
                  <a:srgbClr val="0B13B5"/>
                </a:solidFill>
              </a:rPr>
              <a:t>causes increased efficiency for ternary system</a:t>
            </a:r>
            <a:r>
              <a:rPr lang="en-US" sz="3000" dirty="0" smtClean="0">
                <a:solidFill>
                  <a:srgbClr val="0B13B5"/>
                </a:solidFill>
              </a:rPr>
              <a:t>?</a:t>
            </a:r>
          </a:p>
          <a:p>
            <a:pPr lvl="0" rtl="0">
              <a:spcBef>
                <a:spcPts val="0"/>
              </a:spcBef>
              <a:buNone/>
            </a:pPr>
            <a:endParaRPr lang="en-US" sz="3200" b="1" i="1" dirty="0" smtClean="0">
              <a:solidFill>
                <a:srgbClr val="FF0000"/>
              </a:solidFill>
            </a:endParaRPr>
          </a:p>
          <a:p>
            <a:pPr lvl="0" rtl="0">
              <a:spcBef>
                <a:spcPts val="0"/>
              </a:spcBef>
              <a:buNone/>
            </a:pPr>
            <a:r>
              <a:rPr lang="en-US" sz="3200" b="1" i="1" dirty="0" smtClean="0">
                <a:solidFill>
                  <a:srgbClr val="FF0000"/>
                </a:solidFill>
              </a:rPr>
              <a:t>Theoretical studies:  </a:t>
            </a:r>
          </a:p>
          <a:p>
            <a:pPr marL="457200" indent="-457200">
              <a:buFont typeface="Arial" panose="020B0604020202020204" pitchFamily="34" charset="0"/>
              <a:buChar char="•"/>
            </a:pPr>
            <a:r>
              <a:rPr lang="en-US" sz="3000" dirty="0">
                <a:solidFill>
                  <a:srgbClr val="0B13B5"/>
                </a:solidFill>
              </a:rPr>
              <a:t>Electronic structures and </a:t>
            </a:r>
            <a:r>
              <a:rPr lang="en-US" sz="3000" dirty="0" err="1">
                <a:solidFill>
                  <a:srgbClr val="0B13B5"/>
                </a:solidFill>
              </a:rPr>
              <a:t>photophysical</a:t>
            </a:r>
            <a:r>
              <a:rPr lang="en-US" sz="3000" dirty="0">
                <a:solidFill>
                  <a:srgbClr val="0B13B5"/>
                </a:solidFill>
              </a:rPr>
              <a:t> processes</a:t>
            </a:r>
          </a:p>
          <a:p>
            <a:pPr marL="457200" lvl="0" indent="-457200" rtl="0">
              <a:spcBef>
                <a:spcPts val="0"/>
              </a:spcBef>
              <a:buFont typeface="Arial" panose="020B0604020202020204" pitchFamily="34" charset="0"/>
              <a:buChar char="•"/>
            </a:pPr>
            <a:r>
              <a:rPr lang="en-US" sz="3000" dirty="0" smtClean="0">
                <a:solidFill>
                  <a:srgbClr val="0B13B5"/>
                </a:solidFill>
              </a:rPr>
              <a:t>Force-field molecular dynamic simulation</a:t>
            </a:r>
          </a:p>
          <a:p>
            <a:pPr lvl="0">
              <a:spcBef>
                <a:spcPts val="0"/>
              </a:spcBef>
              <a:buNone/>
            </a:pPr>
            <a:endParaRPr lang="en-US" sz="3200" b="1" i="1" dirty="0" smtClean="0">
              <a:solidFill>
                <a:srgbClr val="FF0000"/>
              </a:solidFill>
            </a:endParaRPr>
          </a:p>
          <a:p>
            <a:pPr lvl="0">
              <a:spcBef>
                <a:spcPts val="0"/>
              </a:spcBef>
              <a:buNone/>
            </a:pPr>
            <a:r>
              <a:rPr lang="en-US" sz="3200" b="1" i="1" dirty="0" smtClean="0">
                <a:solidFill>
                  <a:srgbClr val="FF0000"/>
                </a:solidFill>
              </a:rPr>
              <a:t>Results</a:t>
            </a:r>
            <a:r>
              <a:rPr lang="en-US" sz="3200" i="1" dirty="0">
                <a:solidFill>
                  <a:srgbClr val="FF0000"/>
                </a:solidFill>
              </a:rPr>
              <a:t>:</a:t>
            </a:r>
            <a:r>
              <a:rPr lang="en-US" sz="3200" dirty="0">
                <a:solidFill>
                  <a:srgbClr val="FF0000"/>
                </a:solidFill>
              </a:rPr>
              <a:t>  </a:t>
            </a:r>
            <a:endParaRPr lang="en-US" sz="3200" dirty="0" smtClean="0">
              <a:solidFill>
                <a:srgbClr val="FF0000"/>
              </a:solidFill>
            </a:endParaRPr>
          </a:p>
          <a:p>
            <a:pPr marL="457200" lvl="0" indent="-457200">
              <a:spcBef>
                <a:spcPts val="0"/>
              </a:spcBef>
              <a:buFont typeface="Arial" panose="020B0604020202020204" pitchFamily="34" charset="0"/>
              <a:buChar char="•"/>
            </a:pPr>
            <a:r>
              <a:rPr lang="en-US" sz="3000" dirty="0" smtClean="0">
                <a:solidFill>
                  <a:srgbClr val="0B13B5"/>
                </a:solidFill>
              </a:rPr>
              <a:t>Our </a:t>
            </a:r>
            <a:r>
              <a:rPr lang="en-US" sz="3000" dirty="0">
                <a:solidFill>
                  <a:srgbClr val="0B13B5"/>
                </a:solidFill>
              </a:rPr>
              <a:t>calculations show hole-transfer kinetics between PID2 and PC71BM are much faster than between PTB7 and </a:t>
            </a:r>
            <a:r>
              <a:rPr lang="en-US" sz="3000" dirty="0" smtClean="0">
                <a:solidFill>
                  <a:srgbClr val="0B13B5"/>
                </a:solidFill>
              </a:rPr>
              <a:t>PC71BM</a:t>
            </a:r>
          </a:p>
          <a:p>
            <a:pPr marL="457200" lvl="0" indent="-457200">
              <a:spcBef>
                <a:spcPts val="0"/>
              </a:spcBef>
              <a:buFont typeface="Arial" panose="020B0604020202020204" pitchFamily="34" charset="0"/>
              <a:buChar char="•"/>
            </a:pPr>
            <a:r>
              <a:rPr lang="en-US" sz="3000" dirty="0" smtClean="0">
                <a:solidFill>
                  <a:srgbClr val="0B13B5"/>
                </a:solidFill>
              </a:rPr>
              <a:t>Properties of solvents control chain conformation.</a:t>
            </a:r>
            <a:endParaRPr lang="en-US" sz="3000" dirty="0">
              <a:solidFill>
                <a:srgbClr val="0B13B5"/>
              </a:solidFill>
            </a:endParaRPr>
          </a:p>
        </p:txBody>
      </p:sp>
    </p:spTree>
    <p:extLst>
      <p:ext uri="{BB962C8B-B14F-4D97-AF65-F5344CB8AC3E}">
        <p14:creationId xmlns:p14="http://schemas.microsoft.com/office/powerpoint/2010/main" val="3989059657"/>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3" name="Shape 113"/>
          <p:cNvSpPr/>
          <p:nvPr/>
        </p:nvSpPr>
        <p:spPr>
          <a:xfrm>
            <a:off x="1981200" y="868482"/>
            <a:ext cx="4525500" cy="66930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buSzPct val="25000"/>
              <a:buNone/>
            </a:pPr>
            <a:r>
              <a:rPr lang="en-US" sz="2000" b="1" i="0" u="none" strike="noStrike" cap="none" dirty="0">
                <a:solidFill>
                  <a:srgbClr val="0B13B5"/>
                </a:solidFill>
                <a:latin typeface="Calibri"/>
                <a:ea typeface="Calibri"/>
                <a:cs typeface="Calibri"/>
                <a:sym typeface="Calibri"/>
              </a:rPr>
              <a:t>Matthew </a:t>
            </a:r>
            <a:r>
              <a:rPr lang="en-US" sz="2000" b="1" i="0" u="none" strike="noStrike" cap="none" dirty="0" err="1">
                <a:solidFill>
                  <a:srgbClr val="0B13B5"/>
                </a:solidFill>
                <a:latin typeface="Calibri"/>
                <a:ea typeface="Calibri"/>
                <a:cs typeface="Calibri"/>
                <a:sym typeface="Calibri"/>
              </a:rPr>
              <a:t>Goldey</a:t>
            </a:r>
            <a:r>
              <a:rPr lang="en-US" sz="2000" b="1" i="0" u="none" strike="noStrike" cap="none" dirty="0">
                <a:solidFill>
                  <a:srgbClr val="0B13B5"/>
                </a:solidFill>
                <a:latin typeface="Calibri"/>
                <a:ea typeface="Calibri"/>
                <a:cs typeface="Calibri"/>
                <a:sym typeface="Calibri"/>
              </a:rPr>
              <a:t> and Giulia Galli</a:t>
            </a:r>
          </a:p>
          <a:p>
            <a:pPr marL="0" marR="0" lvl="0" indent="0" algn="ctr" rtl="0">
              <a:lnSpc>
                <a:spcPct val="100000"/>
              </a:lnSpc>
              <a:spcBef>
                <a:spcPts val="0"/>
              </a:spcBef>
              <a:buNone/>
            </a:pPr>
            <a:endParaRPr sz="1800" b="0" i="0" u="none" strike="noStrike" cap="none" dirty="0">
              <a:solidFill>
                <a:schemeClr val="dk1"/>
              </a:solidFill>
              <a:latin typeface="Arial"/>
              <a:ea typeface="Arial"/>
              <a:cs typeface="Arial"/>
              <a:sym typeface="Arial"/>
            </a:endParaRPr>
          </a:p>
        </p:txBody>
      </p:sp>
      <p:sp>
        <p:nvSpPr>
          <p:cNvPr id="2" name="Rectangle 1"/>
          <p:cNvSpPr/>
          <p:nvPr/>
        </p:nvSpPr>
        <p:spPr>
          <a:xfrm>
            <a:off x="76200" y="1442"/>
            <a:ext cx="8686800" cy="954107"/>
          </a:xfrm>
          <a:prstGeom prst="rect">
            <a:avLst/>
          </a:prstGeom>
        </p:spPr>
        <p:txBody>
          <a:bodyPr wrap="square">
            <a:spAutoFit/>
          </a:bodyPr>
          <a:lstStyle/>
          <a:p>
            <a:pPr lvl="0" algn="ctr">
              <a:buSzPct val="25000"/>
            </a:pPr>
            <a:r>
              <a:rPr lang="en-US" sz="2800" b="1" u="sng" dirty="0">
                <a:solidFill>
                  <a:srgbClr val="0B13B5"/>
                </a:solidFill>
                <a:ea typeface="Calibri"/>
                <a:cs typeface="Calibri"/>
                <a:sym typeface="Calibri"/>
              </a:rPr>
              <a:t>Electronic structure properties as signatures of morphological motifs in organic photovoltaics</a:t>
            </a:r>
          </a:p>
        </p:txBody>
      </p:sp>
      <p:grpSp>
        <p:nvGrpSpPr>
          <p:cNvPr id="6" name="Group 5"/>
          <p:cNvGrpSpPr/>
          <p:nvPr/>
        </p:nvGrpSpPr>
        <p:grpSpPr>
          <a:xfrm>
            <a:off x="2743200" y="1295400"/>
            <a:ext cx="3212400" cy="5358344"/>
            <a:chOff x="2881600" y="956137"/>
            <a:chExt cx="3212400" cy="5358344"/>
          </a:xfrm>
        </p:grpSpPr>
        <p:sp>
          <p:nvSpPr>
            <p:cNvPr id="7" name="Shape 213"/>
            <p:cNvSpPr/>
            <p:nvPr/>
          </p:nvSpPr>
          <p:spPr>
            <a:xfrm>
              <a:off x="2881600" y="956137"/>
              <a:ext cx="3212400" cy="1021500"/>
            </a:xfrm>
            <a:prstGeom prst="roundRect">
              <a:avLst>
                <a:gd name="adj" fmla="val 16667"/>
              </a:avLst>
            </a:prstGeom>
            <a:solidFill>
              <a:srgbClr val="FFF2CC"/>
            </a:solidFill>
            <a:ln w="9525" cap="flat" cmpd="sng">
              <a:solidFill>
                <a:srgbClr val="FFF2CC"/>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2500" dirty="0"/>
                <a:t>Extended chain configurations</a:t>
              </a:r>
            </a:p>
          </p:txBody>
        </p:sp>
        <p:sp>
          <p:nvSpPr>
            <p:cNvPr id="8" name="Shape 214"/>
            <p:cNvSpPr/>
            <p:nvPr/>
          </p:nvSpPr>
          <p:spPr>
            <a:xfrm>
              <a:off x="2881600" y="2401751"/>
              <a:ext cx="3212400" cy="1021500"/>
            </a:xfrm>
            <a:prstGeom prst="roundRect">
              <a:avLst>
                <a:gd name="adj" fmla="val 16667"/>
              </a:avLst>
            </a:prstGeom>
            <a:solidFill>
              <a:srgbClr val="A4C2F4"/>
            </a:solidFill>
            <a:ln w="9525" cap="flat" cmpd="sng">
              <a:solidFill>
                <a:srgbClr val="C9DAF8"/>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500" dirty="0"/>
                <a:t>Ground state</a:t>
              </a:r>
            </a:p>
            <a:p>
              <a:pPr lvl="0" algn="ctr" rtl="0">
                <a:spcBef>
                  <a:spcPts val="0"/>
                </a:spcBef>
                <a:buNone/>
              </a:pPr>
              <a:r>
                <a:rPr lang="en-US" sz="2500" dirty="0"/>
                <a:t>energy levels</a:t>
              </a:r>
            </a:p>
          </p:txBody>
        </p:sp>
        <p:sp>
          <p:nvSpPr>
            <p:cNvPr id="9" name="Shape 215"/>
            <p:cNvSpPr/>
            <p:nvPr/>
          </p:nvSpPr>
          <p:spPr>
            <a:xfrm>
              <a:off x="2881600" y="3847366"/>
              <a:ext cx="3212400" cy="1021500"/>
            </a:xfrm>
            <a:prstGeom prst="roundRect">
              <a:avLst>
                <a:gd name="adj" fmla="val 16667"/>
              </a:avLst>
            </a:prstGeom>
            <a:solidFill>
              <a:srgbClr val="B6D7A8"/>
            </a:solidFill>
            <a:ln w="9525" cap="flat" cmpd="sng">
              <a:solidFill>
                <a:srgbClr val="D9EAD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500"/>
                <a:t>Charge transport </a:t>
              </a:r>
            </a:p>
            <a:p>
              <a:pPr lvl="0" algn="ctr" rtl="0">
                <a:spcBef>
                  <a:spcPts val="0"/>
                </a:spcBef>
                <a:buNone/>
              </a:pPr>
              <a:r>
                <a:rPr lang="en-US" sz="2500"/>
                <a:t>at interfaces</a:t>
              </a:r>
            </a:p>
          </p:txBody>
        </p:sp>
        <p:sp>
          <p:nvSpPr>
            <p:cNvPr id="10" name="Shape 216"/>
            <p:cNvSpPr/>
            <p:nvPr/>
          </p:nvSpPr>
          <p:spPr>
            <a:xfrm>
              <a:off x="2881600" y="5292981"/>
              <a:ext cx="3212400" cy="1021500"/>
            </a:xfrm>
            <a:prstGeom prst="roundRect">
              <a:avLst>
                <a:gd name="adj" fmla="val 16667"/>
              </a:avLst>
            </a:prstGeom>
            <a:solidFill>
              <a:srgbClr val="EA9999"/>
            </a:solidFill>
            <a:ln w="9525" cap="flat" cmpd="sng">
              <a:solidFill>
                <a:srgbClr val="F4CCCC"/>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500"/>
                <a:t>Disorder at finite temperature</a:t>
              </a:r>
            </a:p>
          </p:txBody>
        </p:sp>
        <p:cxnSp>
          <p:nvCxnSpPr>
            <p:cNvPr id="11" name="Shape 217"/>
            <p:cNvCxnSpPr>
              <a:stCxn id="7" idx="2"/>
              <a:endCxn id="8" idx="0"/>
            </p:cNvCxnSpPr>
            <p:nvPr/>
          </p:nvCxnSpPr>
          <p:spPr>
            <a:xfrm>
              <a:off x="4487800" y="1977637"/>
              <a:ext cx="0" cy="424200"/>
            </a:xfrm>
            <a:prstGeom prst="straightConnector1">
              <a:avLst/>
            </a:prstGeom>
            <a:noFill/>
            <a:ln w="38100" cap="flat" cmpd="sng">
              <a:solidFill>
                <a:schemeClr val="dk2"/>
              </a:solidFill>
              <a:prstDash val="solid"/>
              <a:round/>
              <a:headEnd type="none" w="lg" len="lg"/>
              <a:tailEnd type="triangle" w="lg" len="lg"/>
            </a:ln>
          </p:spPr>
        </p:cxnSp>
        <p:cxnSp>
          <p:nvCxnSpPr>
            <p:cNvPr id="12" name="Shape 218"/>
            <p:cNvCxnSpPr>
              <a:stCxn id="8" idx="2"/>
              <a:endCxn id="9" idx="0"/>
            </p:cNvCxnSpPr>
            <p:nvPr/>
          </p:nvCxnSpPr>
          <p:spPr>
            <a:xfrm>
              <a:off x="4487800" y="3423251"/>
              <a:ext cx="0" cy="424200"/>
            </a:xfrm>
            <a:prstGeom prst="straightConnector1">
              <a:avLst/>
            </a:prstGeom>
            <a:noFill/>
            <a:ln w="38100" cap="flat" cmpd="sng">
              <a:solidFill>
                <a:schemeClr val="dk2"/>
              </a:solidFill>
              <a:prstDash val="solid"/>
              <a:round/>
              <a:headEnd type="none" w="lg" len="lg"/>
              <a:tailEnd type="triangle" w="lg" len="lg"/>
            </a:ln>
          </p:spPr>
        </p:cxnSp>
        <p:cxnSp>
          <p:nvCxnSpPr>
            <p:cNvPr id="13" name="Shape 219"/>
            <p:cNvCxnSpPr>
              <a:stCxn id="9" idx="2"/>
              <a:endCxn id="10" idx="0"/>
            </p:cNvCxnSpPr>
            <p:nvPr/>
          </p:nvCxnSpPr>
          <p:spPr>
            <a:xfrm>
              <a:off x="4487800" y="4868866"/>
              <a:ext cx="0" cy="424200"/>
            </a:xfrm>
            <a:prstGeom prst="straightConnector1">
              <a:avLst/>
            </a:prstGeom>
            <a:noFill/>
            <a:ln w="38100"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2750014789"/>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p:nvPr/>
        </p:nvSpPr>
        <p:spPr>
          <a:xfrm>
            <a:off x="8535239" y="6488280"/>
            <a:ext cx="555839" cy="326520"/>
          </a:xfrm>
          <a:prstGeom prst="rect">
            <a:avLst/>
          </a:prstGeom>
          <a:noFill/>
          <a:ln w="28425" cap="flat" cmpd="sng">
            <a:solidFill>
              <a:srgbClr val="C6BAA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6" name="Shape 226"/>
          <p:cNvSpPr/>
          <p:nvPr/>
        </p:nvSpPr>
        <p:spPr>
          <a:xfrm>
            <a:off x="7003439" y="6456239"/>
            <a:ext cx="2133000" cy="364320"/>
          </a:xfrm>
          <a:prstGeom prst="rect">
            <a:avLst/>
          </a:prstGeom>
          <a:noFill/>
          <a:ln>
            <a:noFill/>
          </a:ln>
        </p:spPr>
        <p:txBody>
          <a:bodyPr lIns="90000" tIns="45000" rIns="90000" bIns="45000" anchor="ctr" anchorCtr="0">
            <a:noAutofit/>
          </a:bodyPr>
          <a:lstStyle/>
          <a:p>
            <a:pPr marL="0" marR="0" lvl="0" indent="0" algn="r" rtl="0">
              <a:lnSpc>
                <a:spcPct val="100000"/>
              </a:lnSpc>
              <a:spcBef>
                <a:spcPts val="0"/>
              </a:spcBef>
              <a:buSzPct val="25000"/>
              <a:buNone/>
            </a:pPr>
            <a:fld id="{00000000-1234-1234-1234-123412341234}" type="slidenum">
              <a:rPr lang="en-US" sz="1400" strike="noStrike">
                <a:solidFill>
                  <a:srgbClr val="690A12"/>
                </a:solidFill>
                <a:latin typeface="Calibri"/>
                <a:ea typeface="Calibri"/>
                <a:cs typeface="Calibri"/>
                <a:sym typeface="Calibri"/>
              </a:rPr>
              <a:t>18</a:t>
            </a:fld>
            <a:endParaRPr lang="en-US" sz="1400" strike="noStrike">
              <a:solidFill>
                <a:srgbClr val="690A12"/>
              </a:solidFill>
              <a:latin typeface="Calibri"/>
              <a:ea typeface="Calibri"/>
              <a:cs typeface="Calibri"/>
              <a:sym typeface="Calibri"/>
            </a:endParaRPr>
          </a:p>
        </p:txBody>
      </p:sp>
      <p:pic>
        <p:nvPicPr>
          <p:cNvPr id="227" name="Shape 227"/>
          <p:cNvPicPr preferRelativeResize="0"/>
          <p:nvPr/>
        </p:nvPicPr>
        <p:blipFill rotWithShape="1">
          <a:blip r:embed="rId3">
            <a:alphaModFix/>
          </a:blip>
          <a:srcRect l="19207"/>
          <a:stretch/>
        </p:blipFill>
        <p:spPr>
          <a:xfrm>
            <a:off x="32553359" y="2223000"/>
            <a:ext cx="2954519" cy="734760"/>
          </a:xfrm>
          <a:prstGeom prst="rect">
            <a:avLst/>
          </a:prstGeom>
          <a:noFill/>
          <a:ln>
            <a:noFill/>
          </a:ln>
        </p:spPr>
      </p:pic>
      <p:cxnSp>
        <p:nvCxnSpPr>
          <p:cNvPr id="228" name="Shape 228"/>
          <p:cNvCxnSpPr/>
          <p:nvPr/>
        </p:nvCxnSpPr>
        <p:spPr>
          <a:xfrm>
            <a:off x="83879" y="6648839"/>
            <a:ext cx="8450999" cy="0"/>
          </a:xfrm>
          <a:prstGeom prst="straightConnector1">
            <a:avLst/>
          </a:prstGeom>
          <a:noFill/>
          <a:ln w="25400" cap="flat" cmpd="sng">
            <a:solidFill>
              <a:srgbClr val="C6BAAE"/>
            </a:solidFill>
            <a:prstDash val="solid"/>
            <a:round/>
            <a:headEnd type="none" w="med" len="med"/>
            <a:tailEnd type="none" w="med" len="med"/>
          </a:ln>
        </p:spPr>
      </p:cxnSp>
      <p:sp>
        <p:nvSpPr>
          <p:cNvPr id="229" name="Shape 229"/>
          <p:cNvSpPr/>
          <p:nvPr/>
        </p:nvSpPr>
        <p:spPr>
          <a:xfrm>
            <a:off x="0" y="117000"/>
            <a:ext cx="9144000" cy="493800"/>
          </a:xfrm>
          <a:prstGeom prst="rect">
            <a:avLst/>
          </a:prstGeom>
          <a:noFill/>
          <a:ln>
            <a:noFill/>
          </a:ln>
        </p:spPr>
        <p:txBody>
          <a:bodyPr lIns="90000" tIns="45000" rIns="90000" bIns="45000" anchor="ctr" anchorCtr="0">
            <a:noAutofit/>
          </a:bodyPr>
          <a:lstStyle/>
          <a:p>
            <a:pPr marL="0" marR="0" lvl="0" indent="0" algn="ctr" rtl="0">
              <a:lnSpc>
                <a:spcPct val="100000"/>
              </a:lnSpc>
              <a:spcBef>
                <a:spcPts val="0"/>
              </a:spcBef>
              <a:buSzPct val="25000"/>
              <a:buNone/>
            </a:pPr>
            <a:r>
              <a:rPr lang="en-US" sz="3200" b="1" u="sng" strike="noStrike" dirty="0">
                <a:solidFill>
                  <a:srgbClr val="0B13B5"/>
                </a:solidFill>
                <a:latin typeface="Arial"/>
                <a:ea typeface="Arial"/>
                <a:cs typeface="Arial"/>
                <a:sym typeface="Arial"/>
              </a:rPr>
              <a:t>Methods</a:t>
            </a:r>
          </a:p>
        </p:txBody>
      </p:sp>
      <p:cxnSp>
        <p:nvCxnSpPr>
          <p:cNvPr id="230" name="Shape 230"/>
          <p:cNvCxnSpPr/>
          <p:nvPr/>
        </p:nvCxnSpPr>
        <p:spPr>
          <a:xfrm>
            <a:off x="7980839" y="150119"/>
            <a:ext cx="1088280" cy="0"/>
          </a:xfrm>
          <a:prstGeom prst="straightConnector1">
            <a:avLst/>
          </a:prstGeom>
          <a:noFill/>
          <a:ln w="25400" cap="flat" cmpd="sng">
            <a:solidFill>
              <a:srgbClr val="2C6B84"/>
            </a:solidFill>
            <a:prstDash val="solid"/>
            <a:round/>
            <a:headEnd type="none" w="med" len="med"/>
            <a:tailEnd type="none" w="med" len="med"/>
          </a:ln>
        </p:spPr>
      </p:cxnSp>
      <p:cxnSp>
        <p:nvCxnSpPr>
          <p:cNvPr id="231" name="Shape 231"/>
          <p:cNvCxnSpPr/>
          <p:nvPr/>
        </p:nvCxnSpPr>
        <p:spPr>
          <a:xfrm>
            <a:off x="7822079" y="892440"/>
            <a:ext cx="1248479" cy="0"/>
          </a:xfrm>
          <a:prstGeom prst="straightConnector1">
            <a:avLst/>
          </a:prstGeom>
          <a:noFill/>
          <a:ln w="25400" cap="flat" cmpd="sng">
            <a:solidFill>
              <a:srgbClr val="690A12"/>
            </a:solidFill>
            <a:prstDash val="solid"/>
            <a:round/>
            <a:headEnd type="none" w="med" len="med"/>
            <a:tailEnd type="none" w="med" len="med"/>
          </a:ln>
        </p:spPr>
      </p:cxnSp>
      <p:cxnSp>
        <p:nvCxnSpPr>
          <p:cNvPr id="232" name="Shape 232"/>
          <p:cNvCxnSpPr/>
          <p:nvPr/>
        </p:nvCxnSpPr>
        <p:spPr>
          <a:xfrm>
            <a:off x="74520" y="641160"/>
            <a:ext cx="7611840" cy="0"/>
          </a:xfrm>
          <a:prstGeom prst="straightConnector1">
            <a:avLst/>
          </a:prstGeom>
          <a:noFill/>
          <a:ln w="25400" cap="flat" cmpd="sng">
            <a:solidFill>
              <a:srgbClr val="690A12"/>
            </a:solidFill>
            <a:prstDash val="solid"/>
            <a:round/>
            <a:headEnd type="none" w="med" len="med"/>
            <a:tailEnd type="none" w="med" len="med"/>
          </a:ln>
        </p:spPr>
      </p:cxnSp>
      <p:pic>
        <p:nvPicPr>
          <p:cNvPr id="233" name="Shape 233"/>
          <p:cNvPicPr preferRelativeResize="0"/>
          <p:nvPr/>
        </p:nvPicPr>
        <p:blipFill rotWithShape="1">
          <a:blip r:embed="rId4">
            <a:alphaModFix/>
          </a:blip>
          <a:srcRect/>
          <a:stretch/>
        </p:blipFill>
        <p:spPr>
          <a:xfrm>
            <a:off x="7739639" y="412200"/>
            <a:ext cx="1330919" cy="397439"/>
          </a:xfrm>
          <a:prstGeom prst="rect">
            <a:avLst/>
          </a:prstGeom>
          <a:noFill/>
          <a:ln>
            <a:noFill/>
          </a:ln>
        </p:spPr>
      </p:pic>
      <p:pic>
        <p:nvPicPr>
          <p:cNvPr id="234" name="Shape 234"/>
          <p:cNvPicPr preferRelativeResize="0"/>
          <p:nvPr/>
        </p:nvPicPr>
        <p:blipFill rotWithShape="1">
          <a:blip r:embed="rId5">
            <a:alphaModFix/>
          </a:blip>
          <a:srcRect l="19068"/>
          <a:stretch/>
        </p:blipFill>
        <p:spPr>
          <a:xfrm>
            <a:off x="8142120" y="229680"/>
            <a:ext cx="913680" cy="226439"/>
          </a:xfrm>
          <a:prstGeom prst="rect">
            <a:avLst/>
          </a:prstGeom>
          <a:noFill/>
          <a:ln>
            <a:noFill/>
          </a:ln>
        </p:spPr>
      </p:pic>
      <p:cxnSp>
        <p:nvCxnSpPr>
          <p:cNvPr id="235" name="Shape 235"/>
          <p:cNvCxnSpPr/>
          <p:nvPr/>
        </p:nvCxnSpPr>
        <p:spPr>
          <a:xfrm rot="10800000" flipH="1">
            <a:off x="7686360" y="145439"/>
            <a:ext cx="298800" cy="500400"/>
          </a:xfrm>
          <a:prstGeom prst="straightConnector1">
            <a:avLst/>
          </a:prstGeom>
          <a:noFill/>
          <a:ln w="31675" cap="flat" cmpd="sng">
            <a:solidFill>
              <a:srgbClr val="690A12"/>
            </a:solidFill>
            <a:prstDash val="solid"/>
            <a:round/>
            <a:headEnd type="none" w="med" len="med"/>
            <a:tailEnd type="none" w="med" len="med"/>
          </a:ln>
        </p:spPr>
      </p:cxnSp>
      <p:cxnSp>
        <p:nvCxnSpPr>
          <p:cNvPr id="236" name="Shape 236"/>
          <p:cNvCxnSpPr/>
          <p:nvPr/>
        </p:nvCxnSpPr>
        <p:spPr>
          <a:xfrm>
            <a:off x="7686720" y="641160"/>
            <a:ext cx="143279" cy="252719"/>
          </a:xfrm>
          <a:prstGeom prst="straightConnector1">
            <a:avLst/>
          </a:prstGeom>
          <a:noFill/>
          <a:ln w="31675" cap="flat" cmpd="sng">
            <a:solidFill>
              <a:srgbClr val="690A12"/>
            </a:solidFill>
            <a:prstDash val="solid"/>
            <a:round/>
            <a:headEnd type="none" w="med" len="med"/>
            <a:tailEnd type="none" w="med" len="med"/>
          </a:ln>
        </p:spPr>
      </p:cxnSp>
      <p:sp>
        <p:nvSpPr>
          <p:cNvPr id="237" name="Shape 237"/>
          <p:cNvSpPr txBox="1"/>
          <p:nvPr/>
        </p:nvSpPr>
        <p:spPr>
          <a:xfrm>
            <a:off x="103277" y="861794"/>
            <a:ext cx="8786519" cy="3625571"/>
          </a:xfrm>
          <a:prstGeom prst="rect">
            <a:avLst/>
          </a:prstGeom>
          <a:noFill/>
          <a:ln w="9525" cap="flat" cmpd="sng">
            <a:solidFill>
              <a:srgbClr val="4F81BD"/>
            </a:solidFill>
            <a:prstDash val="solid"/>
            <a:round/>
            <a:headEnd type="none" w="med" len="med"/>
            <a:tailEnd type="none" w="med" len="med"/>
          </a:ln>
        </p:spPr>
        <p:txBody>
          <a:bodyPr lIns="91425" tIns="45700" rIns="91425" bIns="45700" anchor="ctr" anchorCtr="0">
            <a:noAutofit/>
          </a:bodyPr>
          <a:lstStyle/>
          <a:p>
            <a:pPr marL="531720" marR="0" lvl="0" indent="-531720" algn="l" rtl="0">
              <a:lnSpc>
                <a:spcPct val="100000"/>
              </a:lnSpc>
              <a:spcBef>
                <a:spcPts val="0"/>
              </a:spcBef>
              <a:buClr>
                <a:srgbClr val="000000"/>
              </a:buClr>
              <a:buSzPct val="100000"/>
              <a:buFont typeface="Arial"/>
              <a:buChar char="❑"/>
            </a:pPr>
            <a:r>
              <a:rPr lang="en-US" sz="2400" strike="noStrike" dirty="0">
                <a:solidFill>
                  <a:srgbClr val="000000"/>
                </a:solidFill>
              </a:rPr>
              <a:t>Exchange-correlation functional </a:t>
            </a:r>
            <a:r>
              <a:rPr lang="en-US" sz="2400" strike="noStrike" dirty="0" err="1">
                <a:solidFill>
                  <a:srgbClr val="000000"/>
                </a:solidFill>
              </a:rPr>
              <a:t>Perdew</a:t>
            </a:r>
            <a:r>
              <a:rPr lang="en-US" sz="2400" strike="noStrike" dirty="0">
                <a:solidFill>
                  <a:srgbClr val="000000"/>
                </a:solidFill>
              </a:rPr>
              <a:t>-Burke-</a:t>
            </a:r>
            <a:r>
              <a:rPr lang="en-US" sz="2400" strike="noStrike" dirty="0" err="1">
                <a:solidFill>
                  <a:srgbClr val="000000"/>
                </a:solidFill>
              </a:rPr>
              <a:t>Ernzerhof</a:t>
            </a:r>
            <a:r>
              <a:rPr lang="en-US" sz="2400" strike="noStrike" dirty="0">
                <a:solidFill>
                  <a:srgbClr val="000000"/>
                </a:solidFill>
              </a:rPr>
              <a:t> (PBE/PBE0), </a:t>
            </a:r>
            <a:r>
              <a:rPr lang="en-US" sz="2400" strike="noStrike" dirty="0" err="1">
                <a:solidFill>
                  <a:srgbClr val="000000"/>
                </a:solidFill>
              </a:rPr>
              <a:t>Becke</a:t>
            </a:r>
            <a:r>
              <a:rPr lang="en-US" sz="2400" strike="noStrike" dirty="0">
                <a:solidFill>
                  <a:srgbClr val="000000"/>
                </a:solidFill>
              </a:rPr>
              <a:t> 3-parameter Lee-Yang-Parr (B3LYP), and revised </a:t>
            </a:r>
            <a:r>
              <a:rPr lang="en-US" sz="2400" strike="noStrike" dirty="0" err="1">
                <a:solidFill>
                  <a:srgbClr val="000000"/>
                </a:solidFill>
              </a:rPr>
              <a:t>Vydrov</a:t>
            </a:r>
            <a:r>
              <a:rPr lang="en-US" sz="2400" strike="noStrike" dirty="0">
                <a:solidFill>
                  <a:srgbClr val="000000"/>
                </a:solidFill>
              </a:rPr>
              <a:t> and Van </a:t>
            </a:r>
            <a:r>
              <a:rPr lang="en-US" sz="2400" strike="noStrike" dirty="0" err="1">
                <a:solidFill>
                  <a:srgbClr val="000000"/>
                </a:solidFill>
              </a:rPr>
              <a:t>Voorhis</a:t>
            </a:r>
            <a:r>
              <a:rPr lang="en-US" sz="2400" strike="noStrike" dirty="0">
                <a:solidFill>
                  <a:srgbClr val="000000"/>
                </a:solidFill>
              </a:rPr>
              <a:t> </a:t>
            </a:r>
            <a:r>
              <a:rPr lang="en-US" sz="2400" strike="noStrike" dirty="0" err="1">
                <a:solidFill>
                  <a:srgbClr val="000000"/>
                </a:solidFill>
              </a:rPr>
              <a:t>vdW</a:t>
            </a:r>
            <a:r>
              <a:rPr lang="en-US" sz="2400" strike="noStrike" dirty="0">
                <a:solidFill>
                  <a:srgbClr val="000000"/>
                </a:solidFill>
              </a:rPr>
              <a:t>-functional (rVV10)</a:t>
            </a:r>
          </a:p>
          <a:p>
            <a:pPr marL="531720" marR="0" lvl="0" indent="-531720" algn="l" rtl="0">
              <a:lnSpc>
                <a:spcPct val="100000"/>
              </a:lnSpc>
              <a:spcBef>
                <a:spcPts val="0"/>
              </a:spcBef>
              <a:buClr>
                <a:srgbClr val="000000"/>
              </a:buClr>
              <a:buSzPct val="100000"/>
              <a:buFont typeface="Arial"/>
              <a:buChar char="❑"/>
            </a:pPr>
            <a:r>
              <a:rPr lang="en-US" sz="2400" strike="noStrike" dirty="0">
                <a:solidFill>
                  <a:srgbClr val="000000"/>
                </a:solidFill>
              </a:rPr>
              <a:t>Norm-conserving </a:t>
            </a:r>
            <a:r>
              <a:rPr lang="en-US" sz="2400" strike="noStrike" dirty="0" err="1">
                <a:solidFill>
                  <a:srgbClr val="000000"/>
                </a:solidFill>
              </a:rPr>
              <a:t>Troullier</a:t>
            </a:r>
            <a:r>
              <a:rPr lang="en-US" sz="2400" strike="noStrike" dirty="0">
                <a:solidFill>
                  <a:srgbClr val="000000"/>
                </a:solidFill>
              </a:rPr>
              <a:t>-Martins pseudopotentials, with a kinetic energy cutoff of 85 Ry</a:t>
            </a:r>
          </a:p>
          <a:p>
            <a:pPr marL="531719" marR="0" lvl="0" indent="-531719" algn="l" rtl="0">
              <a:lnSpc>
                <a:spcPct val="100000"/>
              </a:lnSpc>
              <a:spcBef>
                <a:spcPts val="0"/>
              </a:spcBef>
              <a:buClr>
                <a:srgbClr val="000000"/>
              </a:buClr>
              <a:buSzPct val="100000"/>
              <a:buFont typeface="Arial"/>
              <a:buChar char="❑"/>
            </a:pPr>
            <a:r>
              <a:rPr lang="en-US" sz="2400" strike="noStrike" dirty="0">
                <a:solidFill>
                  <a:srgbClr val="000000"/>
                </a:solidFill>
              </a:rPr>
              <a:t>Maximally localized </a:t>
            </a:r>
            <a:r>
              <a:rPr lang="en-US" sz="2400" dirty="0" err="1"/>
              <a:t>W</a:t>
            </a:r>
            <a:r>
              <a:rPr lang="en-US" sz="2400" strike="noStrike" dirty="0" err="1">
                <a:solidFill>
                  <a:srgbClr val="000000"/>
                </a:solidFill>
              </a:rPr>
              <a:t>annier</a:t>
            </a:r>
            <a:r>
              <a:rPr lang="en-US" sz="2400" strike="noStrike" dirty="0">
                <a:solidFill>
                  <a:srgbClr val="000000"/>
                </a:solidFill>
              </a:rPr>
              <a:t> functions</a:t>
            </a:r>
          </a:p>
          <a:p>
            <a:pPr marL="531720" marR="0" lvl="0" indent="-531720" algn="l" rtl="0">
              <a:lnSpc>
                <a:spcPct val="100000"/>
              </a:lnSpc>
              <a:spcBef>
                <a:spcPts val="0"/>
              </a:spcBef>
              <a:buClr>
                <a:schemeClr val="dk1"/>
              </a:buClr>
              <a:buSzPct val="100000"/>
              <a:buFont typeface="Arial"/>
              <a:buChar char="❑"/>
            </a:pPr>
            <a:r>
              <a:rPr lang="en-US" sz="2400" dirty="0"/>
              <a:t>First principles molecular dynamics </a:t>
            </a:r>
          </a:p>
        </p:txBody>
      </p:sp>
      <p:sp>
        <p:nvSpPr>
          <p:cNvPr id="238" name="Shape 238"/>
          <p:cNvSpPr txBox="1"/>
          <p:nvPr/>
        </p:nvSpPr>
        <p:spPr>
          <a:xfrm>
            <a:off x="129843" y="5248080"/>
            <a:ext cx="6217800" cy="824700"/>
          </a:xfrm>
          <a:prstGeom prst="rect">
            <a:avLst/>
          </a:prstGeom>
          <a:noFill/>
          <a:ln>
            <a:noFill/>
          </a:ln>
        </p:spPr>
        <p:txBody>
          <a:bodyPr lIns="90000" tIns="45000" rIns="90000" bIns="45000"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sp>
        <p:nvSpPr>
          <p:cNvPr id="239" name="Shape 239"/>
          <p:cNvSpPr txBox="1"/>
          <p:nvPr/>
        </p:nvSpPr>
        <p:spPr>
          <a:xfrm>
            <a:off x="4938757" y="5669280"/>
            <a:ext cx="4277609" cy="858240"/>
          </a:xfrm>
          <a:prstGeom prst="rect">
            <a:avLst/>
          </a:prstGeom>
          <a:noFill/>
          <a:ln>
            <a:noFill/>
          </a:ln>
        </p:spPr>
        <p:txBody>
          <a:bodyPr lIns="90000" tIns="45000" rIns="90000" bIns="45000" anchor="t" anchorCtr="0">
            <a:noAutofit/>
          </a:bodyPr>
          <a:lstStyle/>
          <a:p>
            <a:pPr marL="0" marR="0" lvl="0" indent="0" algn="l" rtl="0">
              <a:spcBef>
                <a:spcPts val="0"/>
              </a:spcBef>
              <a:buNone/>
            </a:pPr>
            <a:endParaRPr sz="1400" i="1">
              <a:solidFill>
                <a:srgbClr val="FF0000"/>
              </a:solidFill>
              <a:latin typeface="Arial"/>
              <a:ea typeface="Arial"/>
              <a:cs typeface="Arial"/>
              <a:sym typeface="Arial"/>
            </a:endParaRPr>
          </a:p>
        </p:txBody>
      </p:sp>
      <p:pic>
        <p:nvPicPr>
          <p:cNvPr id="240" name="Shape 240"/>
          <p:cNvPicPr preferRelativeResize="0"/>
          <p:nvPr/>
        </p:nvPicPr>
        <p:blipFill rotWithShape="1">
          <a:blip r:embed="rId6">
            <a:alphaModFix/>
          </a:blip>
          <a:srcRect/>
          <a:stretch/>
        </p:blipFill>
        <p:spPr>
          <a:xfrm>
            <a:off x="8613951" y="6512475"/>
            <a:ext cx="219300" cy="278100"/>
          </a:xfrm>
          <a:prstGeom prst="rect">
            <a:avLst/>
          </a:prstGeom>
          <a:noFill/>
          <a:ln>
            <a:noFill/>
          </a:ln>
        </p:spPr>
      </p:pic>
      <p:sp>
        <p:nvSpPr>
          <p:cNvPr id="241" name="Shape 241"/>
          <p:cNvSpPr txBox="1"/>
          <p:nvPr/>
        </p:nvSpPr>
        <p:spPr>
          <a:xfrm>
            <a:off x="140475" y="6003975"/>
            <a:ext cx="5728200" cy="452400"/>
          </a:xfrm>
          <a:prstGeom prst="rect">
            <a:avLst/>
          </a:prstGeom>
          <a:noFill/>
          <a:ln>
            <a:noFill/>
          </a:ln>
        </p:spPr>
        <p:txBody>
          <a:bodyPr lIns="91425" tIns="91425" rIns="91425" bIns="91425" anchor="ctr" anchorCtr="0">
            <a:noAutofit/>
          </a:bodyPr>
          <a:lstStyle/>
          <a:p>
            <a:pPr lvl="0" rtl="0">
              <a:spcBef>
                <a:spcPts val="0"/>
              </a:spcBef>
              <a:buNone/>
            </a:pPr>
            <a:endParaRPr i="1">
              <a:solidFill>
                <a:srgbClr val="FF0000"/>
              </a:solidFill>
            </a:endParaRPr>
          </a:p>
        </p:txBody>
      </p:sp>
      <p:sp>
        <p:nvSpPr>
          <p:cNvPr id="242" name="Shape 242"/>
          <p:cNvSpPr txBox="1"/>
          <p:nvPr/>
        </p:nvSpPr>
        <p:spPr>
          <a:xfrm>
            <a:off x="110850" y="5064875"/>
            <a:ext cx="4484700" cy="1437000"/>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US" u="sng">
                <a:solidFill>
                  <a:schemeClr val="hlink"/>
                </a:solidFill>
                <a:hlinkClick r:id="rId7"/>
              </a:rPr>
              <a:t>http://quantum-espresso.org</a:t>
            </a:r>
            <a:r>
              <a:rPr lang="en-US">
                <a:solidFill>
                  <a:srgbClr val="FF0000"/>
                </a:solidFill>
              </a:rPr>
              <a:t>/</a:t>
            </a:r>
          </a:p>
          <a:p>
            <a:pPr lvl="0" rtl="0">
              <a:spcBef>
                <a:spcPts val="0"/>
              </a:spcBef>
              <a:buNone/>
            </a:pPr>
            <a:r>
              <a:rPr lang="en-US" i="1">
                <a:solidFill>
                  <a:srgbClr val="FF0000"/>
                </a:solidFill>
              </a:rPr>
              <a:t>Gianozzi, et al. J. Phys. Condens. Matter 21, 395502 (2009).</a:t>
            </a:r>
          </a:p>
          <a:p>
            <a:pPr lvl="0" rtl="0">
              <a:spcBef>
                <a:spcPts val="0"/>
              </a:spcBef>
              <a:buClr>
                <a:schemeClr val="dk1"/>
              </a:buClr>
              <a:buFont typeface="Arial"/>
              <a:buNone/>
            </a:pPr>
            <a:r>
              <a:rPr lang="en-US" u="sng">
                <a:solidFill>
                  <a:schemeClr val="hlink"/>
                </a:solidFill>
                <a:hlinkClick r:id="rId8"/>
              </a:rPr>
              <a:t>https://orcaforum.cec.mpg.de/</a:t>
            </a:r>
          </a:p>
          <a:p>
            <a:pPr lvl="0" rtl="0">
              <a:spcBef>
                <a:spcPts val="0"/>
              </a:spcBef>
              <a:buNone/>
            </a:pPr>
            <a:r>
              <a:rPr lang="en-US" i="1">
                <a:solidFill>
                  <a:srgbClr val="FF0000"/>
                </a:solidFill>
              </a:rPr>
              <a:t>Neese. WIREs Comput Mol Sci 2, 73–78 (2012).</a:t>
            </a:r>
          </a:p>
          <a:p>
            <a:pPr lvl="0" rtl="0">
              <a:spcBef>
                <a:spcPts val="0"/>
              </a:spcBef>
              <a:buNone/>
            </a:pPr>
            <a:r>
              <a:rPr lang="en-US" u="sng">
                <a:solidFill>
                  <a:schemeClr val="hlink"/>
                </a:solidFill>
                <a:hlinkClick r:id="rId9"/>
              </a:rPr>
              <a:t>http://qboxcode.org/</a:t>
            </a:r>
          </a:p>
          <a:p>
            <a:pPr lvl="0" rtl="0">
              <a:spcBef>
                <a:spcPts val="0"/>
              </a:spcBef>
              <a:buNone/>
            </a:pPr>
            <a:r>
              <a:rPr lang="en-US" i="1">
                <a:solidFill>
                  <a:srgbClr val="FF0000"/>
                </a:solidFill>
              </a:rPr>
              <a:t>Gygi, Phys. Rev. Lett. </a:t>
            </a:r>
            <a:r>
              <a:rPr lang="en-US" b="1" i="1">
                <a:solidFill>
                  <a:srgbClr val="FF0000"/>
                </a:solidFill>
              </a:rPr>
              <a:t>102</a:t>
            </a:r>
            <a:r>
              <a:rPr lang="en-US">
                <a:solidFill>
                  <a:srgbClr val="FF0000"/>
                </a:solidFill>
              </a:rPr>
              <a:t>, 166406 (2009).</a:t>
            </a:r>
          </a:p>
        </p:txBody>
      </p:sp>
      <p:sp>
        <p:nvSpPr>
          <p:cNvPr id="243" name="Shape 243"/>
          <p:cNvSpPr txBox="1"/>
          <p:nvPr/>
        </p:nvSpPr>
        <p:spPr>
          <a:xfrm>
            <a:off x="3637796" y="5466900"/>
            <a:ext cx="5263200" cy="1347900"/>
          </a:xfrm>
          <a:prstGeom prst="rect">
            <a:avLst/>
          </a:prstGeom>
          <a:noFill/>
          <a:ln>
            <a:noFill/>
          </a:ln>
        </p:spPr>
        <p:txBody>
          <a:bodyPr lIns="91425" tIns="91425" rIns="91425" bIns="91425" anchor="ctr" anchorCtr="0">
            <a:noAutofit/>
          </a:bodyPr>
          <a:lstStyle/>
          <a:p>
            <a:pPr lvl="0" algn="r" rtl="0">
              <a:spcBef>
                <a:spcPts val="0"/>
              </a:spcBef>
              <a:buNone/>
            </a:pPr>
            <a:r>
              <a:rPr lang="en-US" sz="1200" i="1" dirty="0" err="1">
                <a:solidFill>
                  <a:srgbClr val="FF0000"/>
                </a:solidFill>
                <a:highlight>
                  <a:srgbClr val="FFFFFF"/>
                </a:highlight>
              </a:rPr>
              <a:t>Perdew</a:t>
            </a:r>
            <a:r>
              <a:rPr lang="en-US" sz="1200" i="1" dirty="0">
                <a:solidFill>
                  <a:srgbClr val="FF0000"/>
                </a:solidFill>
                <a:highlight>
                  <a:srgbClr val="FFFFFF"/>
                </a:highlight>
              </a:rPr>
              <a:t>, Burke, and </a:t>
            </a:r>
            <a:r>
              <a:rPr lang="en-US" sz="1200" i="1" dirty="0" err="1">
                <a:solidFill>
                  <a:srgbClr val="FF0000"/>
                </a:solidFill>
                <a:highlight>
                  <a:srgbClr val="FFFFFF"/>
                </a:highlight>
              </a:rPr>
              <a:t>Ernzerhof</a:t>
            </a:r>
            <a:r>
              <a:rPr lang="en-US" sz="1200" i="1" dirty="0">
                <a:solidFill>
                  <a:srgbClr val="FF0000"/>
                </a:solidFill>
                <a:highlight>
                  <a:srgbClr val="FFFFFF"/>
                </a:highlight>
              </a:rPr>
              <a:t>. </a:t>
            </a:r>
            <a:r>
              <a:rPr lang="en-US" sz="1200" i="1" dirty="0">
                <a:solidFill>
                  <a:srgbClr val="FF0000"/>
                </a:solidFill>
                <a:highlight>
                  <a:srgbClr val="FFFFFF"/>
                </a:highlight>
                <a:hlinkClick r:id="rId10"/>
              </a:rPr>
              <a:t>Phys. Rev. Lett. 77, 3865 (1996)</a:t>
            </a:r>
            <a:r>
              <a:rPr lang="en-US" sz="1200" i="1" dirty="0">
                <a:solidFill>
                  <a:srgbClr val="FF0000"/>
                </a:solidFill>
                <a:highlight>
                  <a:srgbClr val="FFFFFF"/>
                </a:highlight>
              </a:rPr>
              <a:t>.</a:t>
            </a:r>
          </a:p>
          <a:p>
            <a:pPr lvl="0" algn="r" rtl="0">
              <a:spcBef>
                <a:spcPts val="0"/>
              </a:spcBef>
              <a:buNone/>
            </a:pPr>
            <a:r>
              <a:rPr lang="en-US" sz="1200" i="1" dirty="0" err="1">
                <a:solidFill>
                  <a:srgbClr val="FF0000"/>
                </a:solidFill>
              </a:rPr>
              <a:t>Becke</a:t>
            </a:r>
            <a:r>
              <a:rPr lang="en-US" sz="1200" i="1" dirty="0">
                <a:solidFill>
                  <a:srgbClr val="FF0000"/>
                </a:solidFill>
              </a:rPr>
              <a:t>.  J. Chem. Phys. 98 (7), 5648–5652 (1993).</a:t>
            </a:r>
          </a:p>
          <a:p>
            <a:pPr lvl="0" algn="r" rtl="0">
              <a:spcBef>
                <a:spcPts val="0"/>
              </a:spcBef>
              <a:buNone/>
            </a:pPr>
            <a:r>
              <a:rPr lang="en-US" sz="1200" i="1" dirty="0" err="1">
                <a:solidFill>
                  <a:srgbClr val="FF0000"/>
                </a:solidFill>
                <a:highlight>
                  <a:srgbClr val="FFFFFF"/>
                </a:highlight>
              </a:rPr>
              <a:t>Perdew</a:t>
            </a:r>
            <a:r>
              <a:rPr lang="en-US" sz="1200" i="1" dirty="0">
                <a:solidFill>
                  <a:srgbClr val="FF0000"/>
                </a:solidFill>
                <a:highlight>
                  <a:srgbClr val="FFFFFF"/>
                </a:highlight>
              </a:rPr>
              <a:t>, </a:t>
            </a:r>
            <a:r>
              <a:rPr lang="en-US" sz="1200" i="1" dirty="0" err="1">
                <a:solidFill>
                  <a:srgbClr val="FF0000"/>
                </a:solidFill>
                <a:highlight>
                  <a:srgbClr val="FFFFFF"/>
                </a:highlight>
              </a:rPr>
              <a:t>Ernzerhof</a:t>
            </a:r>
            <a:r>
              <a:rPr lang="en-US" sz="1200" i="1" dirty="0">
                <a:solidFill>
                  <a:srgbClr val="FF0000"/>
                </a:solidFill>
                <a:highlight>
                  <a:srgbClr val="FFFFFF"/>
                </a:highlight>
              </a:rPr>
              <a:t>, and Burke. </a:t>
            </a:r>
            <a:r>
              <a:rPr lang="en-US" sz="1200" i="1" dirty="0">
                <a:solidFill>
                  <a:srgbClr val="FF0000"/>
                </a:solidFill>
              </a:rPr>
              <a:t>J. Chem. Phys.</a:t>
            </a:r>
            <a:r>
              <a:rPr lang="en-US" sz="1200" i="1" dirty="0">
                <a:solidFill>
                  <a:srgbClr val="FF0000"/>
                </a:solidFill>
                <a:highlight>
                  <a:srgbClr val="FFFFFF"/>
                </a:highlight>
              </a:rPr>
              <a:t>105, 9982 (1996).</a:t>
            </a:r>
          </a:p>
          <a:p>
            <a:pPr lvl="0" algn="r" rtl="0">
              <a:spcBef>
                <a:spcPts val="0"/>
              </a:spcBef>
              <a:buNone/>
            </a:pPr>
            <a:r>
              <a:rPr lang="en-US" sz="1200" i="1" dirty="0">
                <a:solidFill>
                  <a:srgbClr val="FF0000"/>
                </a:solidFill>
                <a:highlight>
                  <a:srgbClr val="FFFFFF"/>
                </a:highlight>
              </a:rPr>
              <a:t>Sabatini, </a:t>
            </a:r>
            <a:r>
              <a:rPr lang="en-US" sz="1200" i="1" dirty="0" err="1">
                <a:solidFill>
                  <a:srgbClr val="FF0000"/>
                </a:solidFill>
                <a:highlight>
                  <a:srgbClr val="FFFFFF"/>
                </a:highlight>
              </a:rPr>
              <a:t>Gorni</a:t>
            </a:r>
            <a:r>
              <a:rPr lang="en-US" sz="1200" i="1" dirty="0">
                <a:solidFill>
                  <a:srgbClr val="FF0000"/>
                </a:solidFill>
                <a:highlight>
                  <a:srgbClr val="FFFFFF"/>
                </a:highlight>
              </a:rPr>
              <a:t>, and de </a:t>
            </a:r>
            <a:r>
              <a:rPr lang="en-US" sz="1200" i="1" dirty="0" err="1">
                <a:solidFill>
                  <a:srgbClr val="FF0000"/>
                </a:solidFill>
                <a:highlight>
                  <a:srgbClr val="FFFFFF"/>
                </a:highlight>
              </a:rPr>
              <a:t>Gironcoli</a:t>
            </a:r>
            <a:r>
              <a:rPr lang="en-US" sz="1200" i="1" dirty="0">
                <a:solidFill>
                  <a:srgbClr val="FF0000"/>
                </a:solidFill>
                <a:highlight>
                  <a:srgbClr val="FFFFFF"/>
                </a:highlight>
              </a:rPr>
              <a:t>. Phys. Rev. B 87, 041108 (2013).</a:t>
            </a:r>
          </a:p>
        </p:txBody>
      </p:sp>
    </p:spTree>
    <p:extLst>
      <p:ext uri="{BB962C8B-B14F-4D97-AF65-F5344CB8AC3E}">
        <p14:creationId xmlns:p14="http://schemas.microsoft.com/office/powerpoint/2010/main" val="91949491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45650" y="3907875"/>
            <a:ext cx="9144000" cy="2714625"/>
          </a:xfrm>
          <a:prstGeom prst="rect">
            <a:avLst/>
          </a:prstGeom>
          <a:noFill/>
          <a:ln>
            <a:noFill/>
          </a:ln>
        </p:spPr>
      </p:pic>
      <p:pic>
        <p:nvPicPr>
          <p:cNvPr id="108" name="Shape 108"/>
          <p:cNvPicPr preferRelativeResize="0"/>
          <p:nvPr/>
        </p:nvPicPr>
        <p:blipFill>
          <a:blip r:embed="rId4">
            <a:alphaModFix/>
          </a:blip>
          <a:stretch>
            <a:fillRect/>
          </a:stretch>
        </p:blipFill>
        <p:spPr>
          <a:xfrm>
            <a:off x="0" y="1295400"/>
            <a:ext cx="9144000" cy="2714625"/>
          </a:xfrm>
          <a:prstGeom prst="rect">
            <a:avLst/>
          </a:prstGeom>
          <a:noFill/>
          <a:ln>
            <a:noFill/>
          </a:ln>
        </p:spPr>
      </p:pic>
      <p:sp>
        <p:nvSpPr>
          <p:cNvPr id="109" name="Shape 109"/>
          <p:cNvSpPr/>
          <p:nvPr/>
        </p:nvSpPr>
        <p:spPr>
          <a:xfrm>
            <a:off x="8535239" y="6488280"/>
            <a:ext cx="555900" cy="326400"/>
          </a:xfrm>
          <a:prstGeom prst="rect">
            <a:avLst/>
          </a:prstGeom>
          <a:noFill/>
          <a:ln w="28425" cap="flat" cmpd="sng">
            <a:solidFill>
              <a:srgbClr val="C6BAA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110"/>
          <p:cNvSpPr/>
          <p:nvPr/>
        </p:nvSpPr>
        <p:spPr>
          <a:xfrm>
            <a:off x="7003439" y="6456239"/>
            <a:ext cx="2133000" cy="364200"/>
          </a:xfrm>
          <a:prstGeom prst="rect">
            <a:avLst/>
          </a:prstGeom>
          <a:noFill/>
          <a:ln>
            <a:noFill/>
          </a:ln>
        </p:spPr>
        <p:txBody>
          <a:bodyPr lIns="90000" tIns="45000" rIns="90000" bIns="45000" anchor="ctr" anchorCtr="0">
            <a:noAutofit/>
          </a:bodyPr>
          <a:lstStyle/>
          <a:p>
            <a:pPr marL="0" marR="0" lvl="0" indent="0" algn="r" rtl="0">
              <a:lnSpc>
                <a:spcPct val="100000"/>
              </a:lnSpc>
              <a:spcBef>
                <a:spcPts val="0"/>
              </a:spcBef>
              <a:buSzPct val="25000"/>
              <a:buNone/>
            </a:pPr>
            <a:fld id="{00000000-1234-1234-1234-123412341234}" type="slidenum">
              <a:rPr lang="en" sz="1400" strike="noStrike">
                <a:solidFill>
                  <a:srgbClr val="690A12"/>
                </a:solidFill>
                <a:latin typeface="Calibri"/>
                <a:ea typeface="Calibri"/>
                <a:cs typeface="Calibri"/>
                <a:sym typeface="Calibri"/>
              </a:rPr>
              <a:t>19</a:t>
            </a:fld>
            <a:endParaRPr lang="en" sz="1400" strike="noStrike">
              <a:solidFill>
                <a:srgbClr val="690A12"/>
              </a:solidFill>
              <a:latin typeface="Calibri"/>
              <a:ea typeface="Calibri"/>
              <a:cs typeface="Calibri"/>
              <a:sym typeface="Calibri"/>
            </a:endParaRPr>
          </a:p>
        </p:txBody>
      </p:sp>
      <p:pic>
        <p:nvPicPr>
          <p:cNvPr id="111" name="Shape 111"/>
          <p:cNvPicPr preferRelativeResize="0"/>
          <p:nvPr/>
        </p:nvPicPr>
        <p:blipFill rotWithShape="1">
          <a:blip r:embed="rId5">
            <a:alphaModFix/>
          </a:blip>
          <a:srcRect l="19204"/>
          <a:stretch/>
        </p:blipFill>
        <p:spPr>
          <a:xfrm>
            <a:off x="32553359" y="2223000"/>
            <a:ext cx="2954400" cy="734700"/>
          </a:xfrm>
          <a:prstGeom prst="rect">
            <a:avLst/>
          </a:prstGeom>
          <a:noFill/>
          <a:ln>
            <a:noFill/>
          </a:ln>
        </p:spPr>
      </p:pic>
      <p:cxnSp>
        <p:nvCxnSpPr>
          <p:cNvPr id="112" name="Shape 112"/>
          <p:cNvCxnSpPr/>
          <p:nvPr/>
        </p:nvCxnSpPr>
        <p:spPr>
          <a:xfrm>
            <a:off x="83880" y="6648839"/>
            <a:ext cx="8451000" cy="0"/>
          </a:xfrm>
          <a:prstGeom prst="straightConnector1">
            <a:avLst/>
          </a:prstGeom>
          <a:noFill/>
          <a:ln w="25400" cap="flat" cmpd="sng">
            <a:solidFill>
              <a:srgbClr val="C6BAAE"/>
            </a:solidFill>
            <a:prstDash val="solid"/>
            <a:round/>
            <a:headEnd type="none" w="med" len="med"/>
            <a:tailEnd type="none" w="med" len="med"/>
          </a:ln>
        </p:spPr>
      </p:cxnSp>
      <p:sp>
        <p:nvSpPr>
          <p:cNvPr id="113" name="Shape 113"/>
          <p:cNvSpPr/>
          <p:nvPr/>
        </p:nvSpPr>
        <p:spPr>
          <a:xfrm>
            <a:off x="0" y="117000"/>
            <a:ext cx="9144000" cy="493800"/>
          </a:xfrm>
          <a:prstGeom prst="rect">
            <a:avLst/>
          </a:prstGeom>
          <a:noFill/>
          <a:ln>
            <a:noFill/>
          </a:ln>
        </p:spPr>
        <p:txBody>
          <a:bodyPr lIns="90000" tIns="45000" rIns="90000" bIns="45000" anchor="ctr" anchorCtr="0">
            <a:noAutofit/>
          </a:bodyPr>
          <a:lstStyle/>
          <a:p>
            <a:pPr lvl="0" algn="ctr" rtl="0">
              <a:spcBef>
                <a:spcPts val="0"/>
              </a:spcBef>
              <a:buSzPct val="25000"/>
              <a:buNone/>
            </a:pPr>
            <a:r>
              <a:rPr lang="en" sz="3200" dirty="0">
                <a:solidFill>
                  <a:srgbClr val="0B13B5"/>
                </a:solidFill>
              </a:rPr>
              <a:t>Extended polymer configurations</a:t>
            </a:r>
          </a:p>
        </p:txBody>
      </p:sp>
      <p:cxnSp>
        <p:nvCxnSpPr>
          <p:cNvPr id="114" name="Shape 114"/>
          <p:cNvCxnSpPr/>
          <p:nvPr/>
        </p:nvCxnSpPr>
        <p:spPr>
          <a:xfrm>
            <a:off x="7980839" y="150119"/>
            <a:ext cx="1088400" cy="0"/>
          </a:xfrm>
          <a:prstGeom prst="straightConnector1">
            <a:avLst/>
          </a:prstGeom>
          <a:noFill/>
          <a:ln w="25400" cap="flat" cmpd="sng">
            <a:solidFill>
              <a:srgbClr val="2C6B84"/>
            </a:solidFill>
            <a:prstDash val="solid"/>
            <a:round/>
            <a:headEnd type="none" w="med" len="med"/>
            <a:tailEnd type="none" w="med" len="med"/>
          </a:ln>
        </p:spPr>
      </p:cxnSp>
      <p:cxnSp>
        <p:nvCxnSpPr>
          <p:cNvPr id="115" name="Shape 115"/>
          <p:cNvCxnSpPr/>
          <p:nvPr/>
        </p:nvCxnSpPr>
        <p:spPr>
          <a:xfrm>
            <a:off x="7822079" y="892440"/>
            <a:ext cx="1248600" cy="0"/>
          </a:xfrm>
          <a:prstGeom prst="straightConnector1">
            <a:avLst/>
          </a:prstGeom>
          <a:noFill/>
          <a:ln w="25400" cap="flat" cmpd="sng">
            <a:solidFill>
              <a:srgbClr val="690A12"/>
            </a:solidFill>
            <a:prstDash val="solid"/>
            <a:round/>
            <a:headEnd type="none" w="med" len="med"/>
            <a:tailEnd type="none" w="med" len="med"/>
          </a:ln>
        </p:spPr>
      </p:cxnSp>
      <p:cxnSp>
        <p:nvCxnSpPr>
          <p:cNvPr id="116" name="Shape 116"/>
          <p:cNvCxnSpPr/>
          <p:nvPr/>
        </p:nvCxnSpPr>
        <p:spPr>
          <a:xfrm>
            <a:off x="74519" y="641160"/>
            <a:ext cx="7611900" cy="0"/>
          </a:xfrm>
          <a:prstGeom prst="straightConnector1">
            <a:avLst/>
          </a:prstGeom>
          <a:noFill/>
          <a:ln w="25400" cap="flat" cmpd="sng">
            <a:solidFill>
              <a:srgbClr val="690A12"/>
            </a:solidFill>
            <a:prstDash val="solid"/>
            <a:round/>
            <a:headEnd type="none" w="med" len="med"/>
            <a:tailEnd type="none" w="med" len="med"/>
          </a:ln>
        </p:spPr>
      </p:cxnSp>
      <p:pic>
        <p:nvPicPr>
          <p:cNvPr id="117" name="Shape 117"/>
          <p:cNvPicPr preferRelativeResize="0"/>
          <p:nvPr/>
        </p:nvPicPr>
        <p:blipFill rotWithShape="1">
          <a:blip r:embed="rId6">
            <a:alphaModFix/>
          </a:blip>
          <a:srcRect/>
          <a:stretch/>
        </p:blipFill>
        <p:spPr>
          <a:xfrm>
            <a:off x="7739639" y="412200"/>
            <a:ext cx="1330800" cy="397500"/>
          </a:xfrm>
          <a:prstGeom prst="rect">
            <a:avLst/>
          </a:prstGeom>
          <a:noFill/>
          <a:ln>
            <a:noFill/>
          </a:ln>
        </p:spPr>
      </p:pic>
      <p:pic>
        <p:nvPicPr>
          <p:cNvPr id="118" name="Shape 118"/>
          <p:cNvPicPr preferRelativeResize="0"/>
          <p:nvPr/>
        </p:nvPicPr>
        <p:blipFill rotWithShape="1">
          <a:blip r:embed="rId7">
            <a:alphaModFix/>
          </a:blip>
          <a:srcRect l="19067"/>
          <a:stretch/>
        </p:blipFill>
        <p:spPr>
          <a:xfrm>
            <a:off x="8142120" y="229680"/>
            <a:ext cx="913800" cy="226500"/>
          </a:xfrm>
          <a:prstGeom prst="rect">
            <a:avLst/>
          </a:prstGeom>
          <a:noFill/>
          <a:ln>
            <a:noFill/>
          </a:ln>
        </p:spPr>
      </p:pic>
      <p:cxnSp>
        <p:nvCxnSpPr>
          <p:cNvPr id="119" name="Shape 119"/>
          <p:cNvCxnSpPr/>
          <p:nvPr/>
        </p:nvCxnSpPr>
        <p:spPr>
          <a:xfrm rot="10800000" flipH="1">
            <a:off x="7686360" y="145439"/>
            <a:ext cx="298800" cy="500400"/>
          </a:xfrm>
          <a:prstGeom prst="straightConnector1">
            <a:avLst/>
          </a:prstGeom>
          <a:noFill/>
          <a:ln w="31675" cap="flat" cmpd="sng">
            <a:solidFill>
              <a:srgbClr val="690A12"/>
            </a:solidFill>
            <a:prstDash val="solid"/>
            <a:round/>
            <a:headEnd type="none" w="med" len="med"/>
            <a:tailEnd type="none" w="med" len="med"/>
          </a:ln>
        </p:spPr>
      </p:cxnSp>
      <p:cxnSp>
        <p:nvCxnSpPr>
          <p:cNvPr id="120" name="Shape 120"/>
          <p:cNvCxnSpPr/>
          <p:nvPr/>
        </p:nvCxnSpPr>
        <p:spPr>
          <a:xfrm>
            <a:off x="7686720" y="641160"/>
            <a:ext cx="143400" cy="252600"/>
          </a:xfrm>
          <a:prstGeom prst="straightConnector1">
            <a:avLst/>
          </a:prstGeom>
          <a:noFill/>
          <a:ln w="31675" cap="flat" cmpd="sng">
            <a:solidFill>
              <a:srgbClr val="690A12"/>
            </a:solidFill>
            <a:prstDash val="solid"/>
            <a:round/>
            <a:headEnd type="none" w="med" len="med"/>
            <a:tailEnd type="none" w="med" len="med"/>
          </a:ln>
        </p:spPr>
      </p:cxnSp>
      <p:sp>
        <p:nvSpPr>
          <p:cNvPr id="121" name="Shape 121"/>
          <p:cNvSpPr txBox="1"/>
          <p:nvPr/>
        </p:nvSpPr>
        <p:spPr>
          <a:xfrm>
            <a:off x="4527360" y="3328200"/>
            <a:ext cx="180600" cy="2325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2" name="Shape 122"/>
          <p:cNvSpPr txBox="1"/>
          <p:nvPr/>
        </p:nvSpPr>
        <p:spPr>
          <a:xfrm>
            <a:off x="-7625" y="587650"/>
            <a:ext cx="7570800" cy="668700"/>
          </a:xfrm>
          <a:prstGeom prst="rect">
            <a:avLst/>
          </a:prstGeom>
          <a:noFill/>
          <a:ln>
            <a:noFill/>
          </a:ln>
        </p:spPr>
        <p:txBody>
          <a:bodyPr lIns="90000" tIns="45000" rIns="90000" bIns="45000" anchor="t" anchorCtr="0">
            <a:noAutofit/>
          </a:bodyPr>
          <a:lstStyle/>
          <a:p>
            <a:pPr marL="0" marR="0" lvl="0" indent="0" algn="l" rtl="0">
              <a:spcBef>
                <a:spcPts val="0"/>
              </a:spcBef>
              <a:buSzPct val="25000"/>
              <a:buNone/>
            </a:pPr>
            <a:r>
              <a:rPr lang="en" sz="2500" b="1">
                <a:solidFill>
                  <a:srgbClr val="1155CC"/>
                </a:solidFill>
              </a:rPr>
              <a:t>The band gap of extended polymers depends heavily on twisting of dihedrals</a:t>
            </a:r>
          </a:p>
        </p:txBody>
      </p:sp>
      <p:pic>
        <p:nvPicPr>
          <p:cNvPr id="123" name="Shape 123"/>
          <p:cNvPicPr preferRelativeResize="0"/>
          <p:nvPr/>
        </p:nvPicPr>
        <p:blipFill rotWithShape="1">
          <a:blip r:embed="rId8">
            <a:alphaModFix/>
          </a:blip>
          <a:srcRect/>
          <a:stretch/>
        </p:blipFill>
        <p:spPr>
          <a:xfrm>
            <a:off x="8613951" y="6512475"/>
            <a:ext cx="219300" cy="278100"/>
          </a:xfrm>
          <a:prstGeom prst="rect">
            <a:avLst/>
          </a:prstGeom>
          <a:noFill/>
          <a:ln>
            <a:noFill/>
          </a:ln>
        </p:spPr>
      </p:pic>
    </p:spTree>
    <p:extLst>
      <p:ext uri="{BB962C8B-B14F-4D97-AF65-F5344CB8AC3E}">
        <p14:creationId xmlns:p14="http://schemas.microsoft.com/office/powerpoint/2010/main" val="2616481115"/>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22" y="247329"/>
            <a:ext cx="8610600" cy="2739211"/>
          </a:xfrm>
          <a:prstGeom prst="rect">
            <a:avLst/>
          </a:prstGeom>
        </p:spPr>
        <p:txBody>
          <a:bodyPr wrap="square">
            <a:spAutoFit/>
          </a:bodyPr>
          <a:lstStyle/>
          <a:p>
            <a:pPr marR="0" lvl="0" algn="just">
              <a:spcBef>
                <a:spcPts val="0"/>
              </a:spcBef>
              <a:spcAft>
                <a:spcPts val="0"/>
              </a:spcAft>
            </a:pPr>
            <a:r>
              <a:rPr lang="en-US" sz="2400" b="1" u="sng" dirty="0">
                <a:solidFill>
                  <a:srgbClr val="0B13B5"/>
                </a:solidFill>
                <a:latin typeface="Arial Black" panose="020B0A04020102020204" pitchFamily="34" charset="0"/>
              </a:rPr>
              <a:t>Design </a:t>
            </a:r>
            <a:r>
              <a:rPr lang="en-US" sz="2400" b="1" u="sng" dirty="0" smtClean="0">
                <a:solidFill>
                  <a:srgbClr val="0B13B5"/>
                </a:solidFill>
                <a:latin typeface="Arial Black" panose="020B0A04020102020204" pitchFamily="34" charset="0"/>
              </a:rPr>
              <a:t>Goals of Use Group </a:t>
            </a:r>
          </a:p>
          <a:p>
            <a:pPr marL="342900" marR="0" lvl="0" indent="-342900" algn="just">
              <a:spcBef>
                <a:spcPts val="0"/>
              </a:spcBef>
              <a:spcAft>
                <a:spcPts val="0"/>
              </a:spcAft>
              <a:buFont typeface="Arial" panose="020B0604020202020204" pitchFamily="34" charset="0"/>
              <a:buChar char="•"/>
            </a:pPr>
            <a:r>
              <a:rPr lang="en-US" sz="2000" dirty="0" smtClean="0"/>
              <a:t>Develop innovative OPV materials and processes for improved performance and stability at a reduced cost.</a:t>
            </a:r>
          </a:p>
          <a:p>
            <a:pPr marL="342900" marR="0" lvl="0" indent="-342900" algn="just">
              <a:spcBef>
                <a:spcPts val="0"/>
              </a:spcBef>
              <a:spcAft>
                <a:spcPts val="0"/>
              </a:spcAft>
              <a:buFont typeface="Arial" panose="020B0604020202020204" pitchFamily="34" charset="0"/>
              <a:buChar char="•"/>
            </a:pPr>
            <a:r>
              <a:rPr lang="en-US" sz="2000" dirty="0" smtClean="0"/>
              <a:t>Transition from conventional platforms </a:t>
            </a:r>
            <a:r>
              <a:rPr lang="en-US" sz="2000" dirty="0"/>
              <a:t>based </a:t>
            </a:r>
            <a:r>
              <a:rPr lang="en-US" sz="2000" dirty="0" smtClean="0"/>
              <a:t>on fullerene </a:t>
            </a:r>
            <a:r>
              <a:rPr lang="en-US" sz="2000" dirty="0"/>
              <a:t>acceptor </a:t>
            </a:r>
            <a:r>
              <a:rPr lang="en-US" sz="2000" dirty="0" smtClean="0"/>
              <a:t>to all organic acceptors</a:t>
            </a:r>
          </a:p>
          <a:p>
            <a:pPr marL="342900" marR="0" lvl="0" indent="-342900" algn="just">
              <a:spcBef>
                <a:spcPts val="0"/>
              </a:spcBef>
              <a:spcAft>
                <a:spcPts val="0"/>
              </a:spcAft>
              <a:buFont typeface="Arial" panose="020B0604020202020204" pitchFamily="34" charset="0"/>
              <a:buChar char="•"/>
            </a:pPr>
            <a:r>
              <a:rPr lang="en-US" sz="2000" dirty="0" smtClean="0"/>
              <a:t>Apply </a:t>
            </a:r>
            <a:r>
              <a:rPr lang="en-US" sz="2000" dirty="0"/>
              <a:t>MGI principles to critical issues in structure/function and processing/structure </a:t>
            </a:r>
            <a:r>
              <a:rPr lang="en-US" sz="2000" dirty="0" smtClean="0"/>
              <a:t>relationships </a:t>
            </a:r>
            <a:r>
              <a:rPr lang="en-US" sz="2000" dirty="0"/>
              <a:t>to accelerate OSC device </a:t>
            </a:r>
            <a:r>
              <a:rPr lang="en-US" sz="2000" dirty="0" smtClean="0"/>
              <a:t>development</a:t>
            </a:r>
            <a:r>
              <a:rPr lang="en-US" sz="2400" dirty="0" smtClean="0"/>
              <a:t>.</a:t>
            </a:r>
            <a:endParaRPr lang="en-US" sz="2400" dirty="0" smtClean="0">
              <a:latin typeface="Calibri Light" panose="020F0302020204030204" pitchFamily="34" charset="0"/>
              <a:ea typeface="SimSun" panose="02010600030101010101" pitchFamily="2" charset="-122"/>
              <a:cs typeface="Helvetica Neue"/>
            </a:endParaRPr>
          </a:p>
          <a:p>
            <a:pPr marR="0" lvl="0" algn="just">
              <a:spcBef>
                <a:spcPts val="0"/>
              </a:spcBef>
              <a:spcAft>
                <a:spcPts val="0"/>
              </a:spcAft>
            </a:pPr>
            <a:endParaRPr lang="en-US" sz="2400" b="1" u="sng" dirty="0" smtClean="0">
              <a:solidFill>
                <a:srgbClr val="0B13B5"/>
              </a:solidFill>
              <a:latin typeface="Arial Black" panose="020B0A04020102020204" pitchFamily="34" charset="0"/>
              <a:ea typeface="SimSun" panose="02010600030101010101" pitchFamily="2" charset="-122"/>
              <a:cs typeface="Helvetica Neue"/>
            </a:endParaRPr>
          </a:p>
        </p:txBody>
      </p:sp>
      <p:sp>
        <p:nvSpPr>
          <p:cNvPr id="5" name="Rectangle 3"/>
          <p:cNvSpPr>
            <a:spLocks noChangeArrowheads="1"/>
          </p:cNvSpPr>
          <p:nvPr/>
        </p:nvSpPr>
        <p:spPr bwMode="auto">
          <a:xfrm>
            <a:off x="135835" y="2590800"/>
            <a:ext cx="86106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400" b="1" u="sng" dirty="0">
                <a:solidFill>
                  <a:srgbClr val="0B13B5"/>
                </a:solidFill>
                <a:latin typeface="Arial Black" panose="020B0A04020102020204" pitchFamily="34" charset="0"/>
                <a:ea typeface="SimSun" panose="02010600030101010101" pitchFamily="2" charset="-122"/>
                <a:cs typeface="Helvetica Neue"/>
              </a:rPr>
              <a:t>Approaches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i="1" dirty="0" smtClean="0">
                <a:solidFill>
                  <a:srgbClr val="0B13B5"/>
                </a:solidFill>
              </a:rPr>
              <a:t>Molecular Structure/Function</a:t>
            </a:r>
            <a:endParaRPr lang="en-US" altLang="en-US" sz="2400" i="1" dirty="0">
              <a:solidFill>
                <a:srgbClr val="0B13B5"/>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Synthesis of new structures to test structure/function relationships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Development of new theoretical methods for electronic processes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Computer aided identification of new synthetic motifs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smtClean="0"/>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i="1" dirty="0" smtClean="0">
                <a:solidFill>
                  <a:srgbClr val="0B13B5"/>
                </a:solidFill>
              </a:rPr>
              <a:t>Process/Device Structure</a:t>
            </a:r>
            <a:endParaRPr lang="en-US" altLang="en-US" sz="2000" i="1" dirty="0">
              <a:solidFill>
                <a:srgbClr val="0B13B5"/>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Exploration of novel process/structure paradigms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t>Development of new large-scale modeling approaches to simulate aggregation, crystallization, </a:t>
            </a:r>
            <a:r>
              <a:rPr lang="en-US" altLang="en-US" sz="2000" dirty="0" smtClean="0"/>
              <a:t>phase de-mixing, additive effects,  and charge transport Quantitative </a:t>
            </a:r>
            <a:r>
              <a:rPr lang="en-US" altLang="en-US" sz="2000" dirty="0"/>
              <a:t>models for morphology evolution during solution casting</a:t>
            </a:r>
          </a:p>
        </p:txBody>
      </p:sp>
    </p:spTree>
    <p:extLst>
      <p:ext uri="{BB962C8B-B14F-4D97-AF65-F5344CB8AC3E}">
        <p14:creationId xmlns:p14="http://schemas.microsoft.com/office/powerpoint/2010/main" val="9793410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p:nvPr/>
        </p:nvSpPr>
        <p:spPr>
          <a:xfrm>
            <a:off x="8535239" y="6488280"/>
            <a:ext cx="555900" cy="326400"/>
          </a:xfrm>
          <a:prstGeom prst="rect">
            <a:avLst/>
          </a:prstGeom>
          <a:noFill/>
          <a:ln w="28425" cap="flat" cmpd="sng">
            <a:solidFill>
              <a:srgbClr val="C6BAA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0" name="Shape 130"/>
          <p:cNvSpPr/>
          <p:nvPr/>
        </p:nvSpPr>
        <p:spPr>
          <a:xfrm>
            <a:off x="7003439" y="6456239"/>
            <a:ext cx="2133000" cy="364200"/>
          </a:xfrm>
          <a:prstGeom prst="rect">
            <a:avLst/>
          </a:prstGeom>
          <a:noFill/>
          <a:ln>
            <a:noFill/>
          </a:ln>
        </p:spPr>
        <p:txBody>
          <a:bodyPr lIns="90000" tIns="45000" rIns="90000" bIns="45000" anchor="ctr" anchorCtr="0">
            <a:noAutofit/>
          </a:bodyPr>
          <a:lstStyle/>
          <a:p>
            <a:pPr marL="0" marR="0" lvl="0" indent="0" algn="r" rtl="0">
              <a:lnSpc>
                <a:spcPct val="100000"/>
              </a:lnSpc>
              <a:spcBef>
                <a:spcPts val="0"/>
              </a:spcBef>
              <a:buSzPct val="25000"/>
              <a:buNone/>
            </a:pPr>
            <a:fld id="{00000000-1234-1234-1234-123412341234}" type="slidenum">
              <a:rPr lang="en" sz="1400" strike="noStrike">
                <a:solidFill>
                  <a:srgbClr val="690A12"/>
                </a:solidFill>
                <a:latin typeface="Calibri"/>
                <a:ea typeface="Calibri"/>
                <a:cs typeface="Calibri"/>
                <a:sym typeface="Calibri"/>
              </a:rPr>
              <a:t>20</a:t>
            </a:fld>
            <a:endParaRPr lang="en" sz="1400" strike="noStrike">
              <a:solidFill>
                <a:srgbClr val="690A12"/>
              </a:solidFill>
              <a:latin typeface="Calibri"/>
              <a:ea typeface="Calibri"/>
              <a:cs typeface="Calibri"/>
              <a:sym typeface="Calibri"/>
            </a:endParaRPr>
          </a:p>
        </p:txBody>
      </p:sp>
      <p:pic>
        <p:nvPicPr>
          <p:cNvPr id="131" name="Shape 131"/>
          <p:cNvPicPr preferRelativeResize="0"/>
          <p:nvPr/>
        </p:nvPicPr>
        <p:blipFill rotWithShape="1">
          <a:blip r:embed="rId3">
            <a:alphaModFix/>
          </a:blip>
          <a:srcRect l="19204"/>
          <a:stretch/>
        </p:blipFill>
        <p:spPr>
          <a:xfrm>
            <a:off x="32553359" y="2223000"/>
            <a:ext cx="2954400" cy="734700"/>
          </a:xfrm>
          <a:prstGeom prst="rect">
            <a:avLst/>
          </a:prstGeom>
          <a:noFill/>
          <a:ln>
            <a:noFill/>
          </a:ln>
        </p:spPr>
      </p:pic>
      <p:cxnSp>
        <p:nvCxnSpPr>
          <p:cNvPr id="132" name="Shape 132"/>
          <p:cNvCxnSpPr/>
          <p:nvPr/>
        </p:nvCxnSpPr>
        <p:spPr>
          <a:xfrm>
            <a:off x="83880" y="6648839"/>
            <a:ext cx="8451000" cy="0"/>
          </a:xfrm>
          <a:prstGeom prst="straightConnector1">
            <a:avLst/>
          </a:prstGeom>
          <a:noFill/>
          <a:ln w="25400" cap="flat" cmpd="sng">
            <a:solidFill>
              <a:srgbClr val="C6BAAE"/>
            </a:solidFill>
            <a:prstDash val="solid"/>
            <a:round/>
            <a:headEnd type="none" w="med" len="med"/>
            <a:tailEnd type="none" w="med" len="med"/>
          </a:ln>
        </p:spPr>
      </p:cxnSp>
      <p:sp>
        <p:nvSpPr>
          <p:cNvPr id="133" name="Shape 133"/>
          <p:cNvSpPr/>
          <p:nvPr/>
        </p:nvSpPr>
        <p:spPr>
          <a:xfrm>
            <a:off x="0" y="117000"/>
            <a:ext cx="9144000" cy="493800"/>
          </a:xfrm>
          <a:prstGeom prst="rect">
            <a:avLst/>
          </a:prstGeom>
          <a:noFill/>
          <a:ln>
            <a:noFill/>
          </a:ln>
        </p:spPr>
        <p:txBody>
          <a:bodyPr lIns="90000" tIns="45000" rIns="90000" bIns="45000" anchor="ctr" anchorCtr="0">
            <a:noAutofit/>
          </a:bodyPr>
          <a:lstStyle/>
          <a:p>
            <a:pPr marL="0" marR="0" lvl="0" indent="0" algn="ctr" rtl="0">
              <a:lnSpc>
                <a:spcPct val="100000"/>
              </a:lnSpc>
              <a:spcBef>
                <a:spcPts val="0"/>
              </a:spcBef>
              <a:buSzPct val="25000"/>
              <a:buNone/>
            </a:pPr>
            <a:r>
              <a:rPr lang="en" sz="3200" b="1" u="sng" strike="noStrike" dirty="0">
                <a:solidFill>
                  <a:srgbClr val="0B13B5"/>
                </a:solidFill>
                <a:latin typeface="Arial"/>
                <a:ea typeface="Arial"/>
                <a:cs typeface="Arial"/>
                <a:sym typeface="Arial"/>
              </a:rPr>
              <a:t>Alignment of electronic bands</a:t>
            </a:r>
          </a:p>
        </p:txBody>
      </p:sp>
      <p:cxnSp>
        <p:nvCxnSpPr>
          <p:cNvPr id="134" name="Shape 134"/>
          <p:cNvCxnSpPr/>
          <p:nvPr/>
        </p:nvCxnSpPr>
        <p:spPr>
          <a:xfrm>
            <a:off x="7980839" y="150119"/>
            <a:ext cx="1088400" cy="0"/>
          </a:xfrm>
          <a:prstGeom prst="straightConnector1">
            <a:avLst/>
          </a:prstGeom>
          <a:noFill/>
          <a:ln w="25400" cap="flat" cmpd="sng">
            <a:solidFill>
              <a:srgbClr val="2C6B84"/>
            </a:solidFill>
            <a:prstDash val="solid"/>
            <a:round/>
            <a:headEnd type="none" w="med" len="med"/>
            <a:tailEnd type="none" w="med" len="med"/>
          </a:ln>
        </p:spPr>
      </p:cxnSp>
      <p:cxnSp>
        <p:nvCxnSpPr>
          <p:cNvPr id="135" name="Shape 135"/>
          <p:cNvCxnSpPr/>
          <p:nvPr/>
        </p:nvCxnSpPr>
        <p:spPr>
          <a:xfrm>
            <a:off x="7822079" y="892440"/>
            <a:ext cx="1248600" cy="0"/>
          </a:xfrm>
          <a:prstGeom prst="straightConnector1">
            <a:avLst/>
          </a:prstGeom>
          <a:noFill/>
          <a:ln w="25400" cap="flat" cmpd="sng">
            <a:solidFill>
              <a:srgbClr val="690A12"/>
            </a:solidFill>
            <a:prstDash val="solid"/>
            <a:round/>
            <a:headEnd type="none" w="med" len="med"/>
            <a:tailEnd type="none" w="med" len="med"/>
          </a:ln>
        </p:spPr>
      </p:cxnSp>
      <p:cxnSp>
        <p:nvCxnSpPr>
          <p:cNvPr id="136" name="Shape 136"/>
          <p:cNvCxnSpPr/>
          <p:nvPr/>
        </p:nvCxnSpPr>
        <p:spPr>
          <a:xfrm>
            <a:off x="74519" y="641160"/>
            <a:ext cx="7611900" cy="0"/>
          </a:xfrm>
          <a:prstGeom prst="straightConnector1">
            <a:avLst/>
          </a:prstGeom>
          <a:noFill/>
          <a:ln w="25400" cap="flat" cmpd="sng">
            <a:solidFill>
              <a:srgbClr val="690A12"/>
            </a:solidFill>
            <a:prstDash val="solid"/>
            <a:round/>
            <a:headEnd type="none" w="med" len="med"/>
            <a:tailEnd type="none" w="med" len="med"/>
          </a:ln>
        </p:spPr>
      </p:cxnSp>
      <p:pic>
        <p:nvPicPr>
          <p:cNvPr id="137" name="Shape 137"/>
          <p:cNvPicPr preferRelativeResize="0"/>
          <p:nvPr/>
        </p:nvPicPr>
        <p:blipFill rotWithShape="1">
          <a:blip r:embed="rId4">
            <a:alphaModFix/>
          </a:blip>
          <a:srcRect/>
          <a:stretch/>
        </p:blipFill>
        <p:spPr>
          <a:xfrm>
            <a:off x="7739639" y="412200"/>
            <a:ext cx="1330800" cy="397500"/>
          </a:xfrm>
          <a:prstGeom prst="rect">
            <a:avLst/>
          </a:prstGeom>
          <a:noFill/>
          <a:ln>
            <a:noFill/>
          </a:ln>
        </p:spPr>
      </p:pic>
      <p:pic>
        <p:nvPicPr>
          <p:cNvPr id="138" name="Shape 138"/>
          <p:cNvPicPr preferRelativeResize="0"/>
          <p:nvPr/>
        </p:nvPicPr>
        <p:blipFill rotWithShape="1">
          <a:blip r:embed="rId5">
            <a:alphaModFix/>
          </a:blip>
          <a:srcRect l="19067"/>
          <a:stretch/>
        </p:blipFill>
        <p:spPr>
          <a:xfrm>
            <a:off x="8142120" y="229680"/>
            <a:ext cx="913800" cy="226500"/>
          </a:xfrm>
          <a:prstGeom prst="rect">
            <a:avLst/>
          </a:prstGeom>
          <a:noFill/>
          <a:ln>
            <a:noFill/>
          </a:ln>
        </p:spPr>
      </p:pic>
      <p:cxnSp>
        <p:nvCxnSpPr>
          <p:cNvPr id="139" name="Shape 139"/>
          <p:cNvCxnSpPr/>
          <p:nvPr/>
        </p:nvCxnSpPr>
        <p:spPr>
          <a:xfrm rot="10800000" flipH="1">
            <a:off x="7686360" y="145439"/>
            <a:ext cx="298800" cy="500400"/>
          </a:xfrm>
          <a:prstGeom prst="straightConnector1">
            <a:avLst/>
          </a:prstGeom>
          <a:noFill/>
          <a:ln w="31675" cap="flat" cmpd="sng">
            <a:solidFill>
              <a:srgbClr val="690A12"/>
            </a:solidFill>
            <a:prstDash val="solid"/>
            <a:round/>
            <a:headEnd type="none" w="med" len="med"/>
            <a:tailEnd type="none" w="med" len="med"/>
          </a:ln>
        </p:spPr>
      </p:cxnSp>
      <p:cxnSp>
        <p:nvCxnSpPr>
          <p:cNvPr id="140" name="Shape 140"/>
          <p:cNvCxnSpPr/>
          <p:nvPr/>
        </p:nvCxnSpPr>
        <p:spPr>
          <a:xfrm>
            <a:off x="7686720" y="641160"/>
            <a:ext cx="143400" cy="252600"/>
          </a:xfrm>
          <a:prstGeom prst="straightConnector1">
            <a:avLst/>
          </a:prstGeom>
          <a:noFill/>
          <a:ln w="31675" cap="flat" cmpd="sng">
            <a:solidFill>
              <a:srgbClr val="690A12"/>
            </a:solidFill>
            <a:prstDash val="solid"/>
            <a:round/>
            <a:headEnd type="none" w="med" len="med"/>
            <a:tailEnd type="none" w="med" len="med"/>
          </a:ln>
        </p:spPr>
      </p:cxnSp>
      <p:pic>
        <p:nvPicPr>
          <p:cNvPr id="141" name="Shape 141"/>
          <p:cNvPicPr preferRelativeResize="0"/>
          <p:nvPr/>
        </p:nvPicPr>
        <p:blipFill rotWithShape="1">
          <a:blip r:embed="rId6">
            <a:alphaModFix/>
          </a:blip>
          <a:srcRect/>
          <a:stretch/>
        </p:blipFill>
        <p:spPr>
          <a:xfrm>
            <a:off x="362519" y="2096279"/>
            <a:ext cx="8795100" cy="4116000"/>
          </a:xfrm>
          <a:prstGeom prst="rect">
            <a:avLst/>
          </a:prstGeom>
          <a:noFill/>
          <a:ln>
            <a:noFill/>
          </a:ln>
        </p:spPr>
      </p:pic>
      <p:sp>
        <p:nvSpPr>
          <p:cNvPr id="142" name="Shape 142"/>
          <p:cNvSpPr txBox="1"/>
          <p:nvPr/>
        </p:nvSpPr>
        <p:spPr>
          <a:xfrm>
            <a:off x="91440" y="880319"/>
            <a:ext cx="8229600" cy="1138800"/>
          </a:xfrm>
          <a:prstGeom prst="rect">
            <a:avLst/>
          </a:prstGeom>
          <a:noFill/>
          <a:ln>
            <a:noFill/>
          </a:ln>
        </p:spPr>
        <p:txBody>
          <a:bodyPr lIns="90000" tIns="45000" rIns="90000" bIns="45000" anchor="t" anchorCtr="0">
            <a:noAutofit/>
          </a:bodyPr>
          <a:lstStyle/>
          <a:p>
            <a:pPr marL="0" marR="0" lvl="0" indent="0" algn="l" rtl="0">
              <a:spcBef>
                <a:spcPts val="0"/>
              </a:spcBef>
              <a:buSzPct val="25000"/>
              <a:buNone/>
            </a:pPr>
            <a:r>
              <a:rPr lang="en" sz="2400">
                <a:solidFill>
                  <a:schemeClr val="dk1"/>
                </a:solidFill>
                <a:latin typeface="Arial"/>
                <a:ea typeface="Arial"/>
                <a:cs typeface="Arial"/>
                <a:sym typeface="Arial"/>
              </a:rPr>
              <a:t>Agreement within 0.1 eV of experimental values using B3LYP on isolated systems</a:t>
            </a:r>
          </a:p>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143" name="Shape 143"/>
          <p:cNvPicPr preferRelativeResize="0"/>
          <p:nvPr/>
        </p:nvPicPr>
        <p:blipFill rotWithShape="1">
          <a:blip r:embed="rId7">
            <a:alphaModFix/>
          </a:blip>
          <a:srcRect/>
          <a:stretch/>
        </p:blipFill>
        <p:spPr>
          <a:xfrm>
            <a:off x="8613951" y="6512475"/>
            <a:ext cx="219300" cy="278100"/>
          </a:xfrm>
          <a:prstGeom prst="rect">
            <a:avLst/>
          </a:prstGeom>
          <a:noFill/>
          <a:ln>
            <a:noFill/>
          </a:ln>
        </p:spPr>
      </p:pic>
      <p:sp>
        <p:nvSpPr>
          <p:cNvPr id="144" name="Shape 144"/>
          <p:cNvSpPr/>
          <p:nvPr/>
        </p:nvSpPr>
        <p:spPr>
          <a:xfrm>
            <a:off x="4575600" y="6220800"/>
            <a:ext cx="3865800" cy="278100"/>
          </a:xfrm>
          <a:prstGeom prst="rect">
            <a:avLst/>
          </a:prstGeom>
          <a:noFill/>
          <a:ln>
            <a:noFill/>
          </a:ln>
        </p:spPr>
        <p:txBody>
          <a:bodyPr lIns="90000" tIns="45000" rIns="90000" bIns="45000" anchor="t" anchorCtr="0">
            <a:noAutofit/>
          </a:bodyPr>
          <a:lstStyle/>
          <a:p>
            <a:pPr marL="0" marR="0" lvl="0" indent="0" algn="r" rtl="0">
              <a:spcBef>
                <a:spcPts val="0"/>
              </a:spcBef>
              <a:buNone/>
            </a:pPr>
            <a:r>
              <a:rPr lang="en" strike="noStrike">
                <a:solidFill>
                  <a:schemeClr val="dk1"/>
                </a:solidFill>
              </a:rPr>
              <a:t>Lu, et. al. Nat. Photon., 8(9), 716 (2014).</a:t>
            </a:r>
          </a:p>
        </p:txBody>
      </p:sp>
      <p:sp>
        <p:nvSpPr>
          <p:cNvPr id="145" name="Shape 145"/>
          <p:cNvSpPr txBox="1"/>
          <p:nvPr/>
        </p:nvSpPr>
        <p:spPr>
          <a:xfrm>
            <a:off x="0" y="6185875"/>
            <a:ext cx="4723200" cy="326400"/>
          </a:xfrm>
          <a:prstGeom prst="rect">
            <a:avLst/>
          </a:prstGeom>
          <a:noFill/>
          <a:ln>
            <a:noFill/>
          </a:ln>
        </p:spPr>
        <p:txBody>
          <a:bodyPr lIns="91425" tIns="91425" rIns="91425" bIns="91425" anchor="ctr" anchorCtr="0">
            <a:noAutofit/>
          </a:bodyPr>
          <a:lstStyle/>
          <a:p>
            <a:pPr lvl="0" rtl="0">
              <a:spcBef>
                <a:spcPts val="0"/>
              </a:spcBef>
              <a:buNone/>
            </a:pPr>
            <a:r>
              <a:rPr lang="en" sz="1300">
                <a:solidFill>
                  <a:schemeClr val="dk1"/>
                </a:solidFill>
              </a:rPr>
              <a:t>Polymer calculations use 5x1x1 k point mesh</a:t>
            </a:r>
          </a:p>
        </p:txBody>
      </p:sp>
    </p:spTree>
    <p:extLst>
      <p:ext uri="{BB962C8B-B14F-4D97-AF65-F5344CB8AC3E}">
        <p14:creationId xmlns:p14="http://schemas.microsoft.com/office/powerpoint/2010/main" val="3932483392"/>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4572000"/>
            <a:ext cx="3461545" cy="1885065"/>
          </a:xfrm>
          <a:prstGeom prst="rect">
            <a:avLst/>
          </a:prstGeom>
        </p:spPr>
      </p:pic>
      <p:sp>
        <p:nvSpPr>
          <p:cNvPr id="11" name="Content Placeholder 2"/>
          <p:cNvSpPr txBox="1">
            <a:spLocks/>
          </p:cNvSpPr>
          <p:nvPr/>
        </p:nvSpPr>
        <p:spPr>
          <a:xfrm>
            <a:off x="3962400" y="1221731"/>
            <a:ext cx="5181600" cy="195342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Mapping free energy of PCBM-71 association with PTB7</a:t>
            </a:r>
          </a:p>
          <a:p>
            <a:r>
              <a:rPr lang="en-US" sz="2400" dirty="0" smtClean="0"/>
              <a:t>System solvated in chlorobenzene</a:t>
            </a:r>
          </a:p>
          <a:p>
            <a:r>
              <a:rPr lang="en-US" sz="2400" dirty="0" smtClean="0"/>
              <a:t>Modeled using infinite polymer chain</a:t>
            </a:r>
          </a:p>
          <a:p>
            <a:r>
              <a:rPr lang="en-US" sz="2400" dirty="0" smtClean="0"/>
              <a:t>Initiated NMR experiments with Yu and NIST groups to validate the theory.</a:t>
            </a:r>
          </a:p>
          <a:p>
            <a:endParaRPr lang="en-US" dirty="0" smtClean="0"/>
          </a:p>
          <a:p>
            <a:endParaRPr lang="en-US" dirty="0" smtClean="0"/>
          </a:p>
          <a:p>
            <a:endParaRPr lang="en-US" dirty="0" smtClean="0"/>
          </a:p>
        </p:txBody>
      </p:sp>
      <p:pic>
        <p:nvPicPr>
          <p:cNvPr id="3" name="Picture 2"/>
          <p:cNvPicPr>
            <a:picLocks noChangeAspect="1"/>
          </p:cNvPicPr>
          <p:nvPr/>
        </p:nvPicPr>
        <p:blipFill>
          <a:blip r:embed="rId3"/>
          <a:stretch>
            <a:fillRect/>
          </a:stretch>
        </p:blipFill>
        <p:spPr>
          <a:xfrm>
            <a:off x="76200" y="3828222"/>
            <a:ext cx="5068395" cy="3009900"/>
          </a:xfrm>
          <a:prstGeom prst="rect">
            <a:avLst/>
          </a:prstGeom>
        </p:spPr>
      </p:pic>
      <p:pic>
        <p:nvPicPr>
          <p:cNvPr id="14" name="Picture 13"/>
          <p:cNvPicPr>
            <a:picLocks noChangeAspect="1"/>
          </p:cNvPicPr>
          <p:nvPr/>
        </p:nvPicPr>
        <p:blipFill>
          <a:blip r:embed="rId4"/>
          <a:stretch>
            <a:fillRect/>
          </a:stretch>
        </p:blipFill>
        <p:spPr>
          <a:xfrm>
            <a:off x="76200" y="741121"/>
            <a:ext cx="2876550" cy="2914650"/>
          </a:xfrm>
          <a:prstGeom prst="rect">
            <a:avLst/>
          </a:prstGeom>
        </p:spPr>
      </p:pic>
      <p:sp>
        <p:nvSpPr>
          <p:cNvPr id="15" name="Rectangle 14"/>
          <p:cNvSpPr/>
          <p:nvPr/>
        </p:nvSpPr>
        <p:spPr>
          <a:xfrm>
            <a:off x="1752600" y="-6638"/>
            <a:ext cx="6096000" cy="1569660"/>
          </a:xfrm>
          <a:prstGeom prst="rect">
            <a:avLst/>
          </a:prstGeom>
        </p:spPr>
        <p:txBody>
          <a:bodyPr wrap="square">
            <a:spAutoFit/>
          </a:bodyPr>
          <a:lstStyle/>
          <a:p>
            <a:pPr lvl="0"/>
            <a:r>
              <a:rPr lang="en-US" sz="3200" b="1" u="sng" dirty="0">
                <a:solidFill>
                  <a:srgbClr val="0B13B5"/>
                </a:solidFill>
              </a:rPr>
              <a:t>PCBM-71 Association with </a:t>
            </a:r>
            <a:r>
              <a:rPr lang="en-US" sz="3200" b="1" u="sng" dirty="0" smtClean="0">
                <a:solidFill>
                  <a:srgbClr val="0B13B5"/>
                </a:solidFill>
              </a:rPr>
              <a:t>PTB7 </a:t>
            </a:r>
            <a:r>
              <a:rPr lang="en-US" sz="3200" b="1" u="sng" dirty="0">
                <a:solidFill>
                  <a:srgbClr val="0B13B5"/>
                </a:solidFill>
              </a:rPr>
              <a:t>(Daniel Reid, Yu, de Pablo)</a:t>
            </a:r>
          </a:p>
          <a:p>
            <a:endParaRPr lang="en-US" sz="3200" dirty="0"/>
          </a:p>
        </p:txBody>
      </p:sp>
      <p:cxnSp>
        <p:nvCxnSpPr>
          <p:cNvPr id="17" name="Straight Connector 16"/>
          <p:cNvCxnSpPr/>
          <p:nvPr/>
        </p:nvCxnSpPr>
        <p:spPr>
          <a:xfrm flipV="1">
            <a:off x="76200" y="2743200"/>
            <a:ext cx="838200" cy="1085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2362200" y="2695621"/>
            <a:ext cx="1905000" cy="11326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279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a:blip r:embed="rId3">
            <a:alphaModFix/>
          </a:blip>
          <a:stretch>
            <a:fillRect/>
          </a:stretch>
        </p:blipFill>
        <p:spPr>
          <a:xfrm>
            <a:off x="6309999" y="2871900"/>
            <a:ext cx="2743400" cy="2743400"/>
          </a:xfrm>
          <a:prstGeom prst="rect">
            <a:avLst/>
          </a:prstGeom>
          <a:noFill/>
          <a:ln>
            <a:noFill/>
          </a:ln>
        </p:spPr>
      </p:pic>
      <p:sp>
        <p:nvSpPr>
          <p:cNvPr id="152" name="Shape 152"/>
          <p:cNvSpPr/>
          <p:nvPr/>
        </p:nvSpPr>
        <p:spPr>
          <a:xfrm>
            <a:off x="8535239" y="6488280"/>
            <a:ext cx="555900" cy="326400"/>
          </a:xfrm>
          <a:prstGeom prst="rect">
            <a:avLst/>
          </a:prstGeom>
          <a:noFill/>
          <a:ln w="28425" cap="flat" cmpd="sng">
            <a:solidFill>
              <a:srgbClr val="C6BAA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7003439" y="6456239"/>
            <a:ext cx="2133000" cy="364200"/>
          </a:xfrm>
          <a:prstGeom prst="rect">
            <a:avLst/>
          </a:prstGeom>
          <a:noFill/>
          <a:ln>
            <a:noFill/>
          </a:ln>
        </p:spPr>
        <p:txBody>
          <a:bodyPr lIns="90000" tIns="45000" rIns="90000" bIns="45000" anchor="ctr" anchorCtr="0">
            <a:noAutofit/>
          </a:bodyPr>
          <a:lstStyle/>
          <a:p>
            <a:pPr marL="0" marR="0" lvl="0" indent="0" algn="r" rtl="0">
              <a:lnSpc>
                <a:spcPct val="100000"/>
              </a:lnSpc>
              <a:spcBef>
                <a:spcPts val="0"/>
              </a:spcBef>
              <a:buSzPct val="25000"/>
              <a:buNone/>
            </a:pPr>
            <a:fld id="{00000000-1234-1234-1234-123412341234}" type="slidenum">
              <a:rPr lang="en" sz="1400" strike="noStrike">
                <a:solidFill>
                  <a:srgbClr val="690A12"/>
                </a:solidFill>
                <a:latin typeface="Calibri"/>
                <a:ea typeface="Calibri"/>
                <a:cs typeface="Calibri"/>
                <a:sym typeface="Calibri"/>
              </a:rPr>
              <a:t>22</a:t>
            </a:fld>
            <a:endParaRPr lang="en" sz="1400" strike="noStrike">
              <a:solidFill>
                <a:srgbClr val="690A12"/>
              </a:solidFill>
              <a:latin typeface="Calibri"/>
              <a:ea typeface="Calibri"/>
              <a:cs typeface="Calibri"/>
              <a:sym typeface="Calibri"/>
            </a:endParaRPr>
          </a:p>
        </p:txBody>
      </p:sp>
      <p:pic>
        <p:nvPicPr>
          <p:cNvPr id="154" name="Shape 154"/>
          <p:cNvPicPr preferRelativeResize="0"/>
          <p:nvPr/>
        </p:nvPicPr>
        <p:blipFill rotWithShape="1">
          <a:blip r:embed="rId4">
            <a:alphaModFix/>
          </a:blip>
          <a:srcRect l="19204"/>
          <a:stretch/>
        </p:blipFill>
        <p:spPr>
          <a:xfrm>
            <a:off x="32553359" y="2223000"/>
            <a:ext cx="2954400" cy="734700"/>
          </a:xfrm>
          <a:prstGeom prst="rect">
            <a:avLst/>
          </a:prstGeom>
          <a:noFill/>
          <a:ln>
            <a:noFill/>
          </a:ln>
        </p:spPr>
      </p:pic>
      <p:cxnSp>
        <p:nvCxnSpPr>
          <p:cNvPr id="155" name="Shape 155"/>
          <p:cNvCxnSpPr/>
          <p:nvPr/>
        </p:nvCxnSpPr>
        <p:spPr>
          <a:xfrm>
            <a:off x="83880" y="6648839"/>
            <a:ext cx="8451000" cy="0"/>
          </a:xfrm>
          <a:prstGeom prst="straightConnector1">
            <a:avLst/>
          </a:prstGeom>
          <a:noFill/>
          <a:ln w="25400" cap="flat" cmpd="sng">
            <a:solidFill>
              <a:srgbClr val="C6BAAE"/>
            </a:solidFill>
            <a:prstDash val="solid"/>
            <a:round/>
            <a:headEnd type="none" w="med" len="med"/>
            <a:tailEnd type="none" w="med" len="med"/>
          </a:ln>
        </p:spPr>
      </p:cxnSp>
      <p:sp>
        <p:nvSpPr>
          <p:cNvPr id="156" name="Shape 156"/>
          <p:cNvSpPr/>
          <p:nvPr/>
        </p:nvSpPr>
        <p:spPr>
          <a:xfrm>
            <a:off x="-52849" y="96012"/>
            <a:ext cx="9144000" cy="493800"/>
          </a:xfrm>
          <a:prstGeom prst="rect">
            <a:avLst/>
          </a:prstGeom>
          <a:noFill/>
          <a:ln>
            <a:noFill/>
          </a:ln>
        </p:spPr>
        <p:txBody>
          <a:bodyPr lIns="90000" tIns="45000" rIns="90000" bIns="45000" anchor="ctr" anchorCtr="0">
            <a:noAutofit/>
          </a:bodyPr>
          <a:lstStyle/>
          <a:p>
            <a:pPr marL="0" marR="0" lvl="0" indent="0" algn="ctr" rtl="0">
              <a:lnSpc>
                <a:spcPct val="100000"/>
              </a:lnSpc>
              <a:spcBef>
                <a:spcPts val="0"/>
              </a:spcBef>
              <a:buSzPct val="25000"/>
              <a:buNone/>
            </a:pPr>
            <a:r>
              <a:rPr lang="en" sz="3200" b="1" u="sng" dirty="0">
                <a:solidFill>
                  <a:srgbClr val="0B13B5"/>
                </a:solidFill>
              </a:rPr>
              <a:t>Charge transport at interfaces</a:t>
            </a:r>
          </a:p>
        </p:txBody>
      </p:sp>
      <p:cxnSp>
        <p:nvCxnSpPr>
          <p:cNvPr id="157" name="Shape 157"/>
          <p:cNvCxnSpPr/>
          <p:nvPr/>
        </p:nvCxnSpPr>
        <p:spPr>
          <a:xfrm>
            <a:off x="7980839" y="150119"/>
            <a:ext cx="1088400" cy="0"/>
          </a:xfrm>
          <a:prstGeom prst="straightConnector1">
            <a:avLst/>
          </a:prstGeom>
          <a:noFill/>
          <a:ln w="25400" cap="flat" cmpd="sng">
            <a:solidFill>
              <a:srgbClr val="2C6B84"/>
            </a:solidFill>
            <a:prstDash val="solid"/>
            <a:round/>
            <a:headEnd type="none" w="med" len="med"/>
            <a:tailEnd type="none" w="med" len="med"/>
          </a:ln>
        </p:spPr>
      </p:cxnSp>
      <p:cxnSp>
        <p:nvCxnSpPr>
          <p:cNvPr id="158" name="Shape 158"/>
          <p:cNvCxnSpPr/>
          <p:nvPr/>
        </p:nvCxnSpPr>
        <p:spPr>
          <a:xfrm>
            <a:off x="7822079" y="892440"/>
            <a:ext cx="1248600" cy="0"/>
          </a:xfrm>
          <a:prstGeom prst="straightConnector1">
            <a:avLst/>
          </a:prstGeom>
          <a:noFill/>
          <a:ln w="25400" cap="flat" cmpd="sng">
            <a:solidFill>
              <a:srgbClr val="690A12"/>
            </a:solidFill>
            <a:prstDash val="solid"/>
            <a:round/>
            <a:headEnd type="none" w="med" len="med"/>
            <a:tailEnd type="none" w="med" len="med"/>
          </a:ln>
        </p:spPr>
      </p:cxnSp>
      <p:cxnSp>
        <p:nvCxnSpPr>
          <p:cNvPr id="159" name="Shape 159"/>
          <p:cNvCxnSpPr/>
          <p:nvPr/>
        </p:nvCxnSpPr>
        <p:spPr>
          <a:xfrm>
            <a:off x="74519" y="641160"/>
            <a:ext cx="7611900" cy="0"/>
          </a:xfrm>
          <a:prstGeom prst="straightConnector1">
            <a:avLst/>
          </a:prstGeom>
          <a:noFill/>
          <a:ln w="25400" cap="flat" cmpd="sng">
            <a:solidFill>
              <a:srgbClr val="690A12"/>
            </a:solidFill>
            <a:prstDash val="solid"/>
            <a:round/>
            <a:headEnd type="none" w="med" len="med"/>
            <a:tailEnd type="none" w="med" len="med"/>
          </a:ln>
        </p:spPr>
      </p:cxnSp>
      <p:pic>
        <p:nvPicPr>
          <p:cNvPr id="160" name="Shape 160"/>
          <p:cNvPicPr preferRelativeResize="0"/>
          <p:nvPr/>
        </p:nvPicPr>
        <p:blipFill rotWithShape="1">
          <a:blip r:embed="rId5">
            <a:alphaModFix/>
          </a:blip>
          <a:srcRect/>
          <a:stretch/>
        </p:blipFill>
        <p:spPr>
          <a:xfrm>
            <a:off x="7739639" y="412200"/>
            <a:ext cx="1330800" cy="397500"/>
          </a:xfrm>
          <a:prstGeom prst="rect">
            <a:avLst/>
          </a:prstGeom>
          <a:noFill/>
          <a:ln>
            <a:noFill/>
          </a:ln>
        </p:spPr>
      </p:pic>
      <p:pic>
        <p:nvPicPr>
          <p:cNvPr id="161" name="Shape 161"/>
          <p:cNvPicPr preferRelativeResize="0"/>
          <p:nvPr/>
        </p:nvPicPr>
        <p:blipFill rotWithShape="1">
          <a:blip r:embed="rId6">
            <a:alphaModFix/>
          </a:blip>
          <a:srcRect l="19067"/>
          <a:stretch/>
        </p:blipFill>
        <p:spPr>
          <a:xfrm>
            <a:off x="8142120" y="229680"/>
            <a:ext cx="913800" cy="226500"/>
          </a:xfrm>
          <a:prstGeom prst="rect">
            <a:avLst/>
          </a:prstGeom>
          <a:noFill/>
          <a:ln>
            <a:noFill/>
          </a:ln>
        </p:spPr>
      </p:pic>
      <p:cxnSp>
        <p:nvCxnSpPr>
          <p:cNvPr id="162" name="Shape 162"/>
          <p:cNvCxnSpPr/>
          <p:nvPr/>
        </p:nvCxnSpPr>
        <p:spPr>
          <a:xfrm rot="10800000" flipH="1">
            <a:off x="7686360" y="145439"/>
            <a:ext cx="298800" cy="500400"/>
          </a:xfrm>
          <a:prstGeom prst="straightConnector1">
            <a:avLst/>
          </a:prstGeom>
          <a:noFill/>
          <a:ln w="31675" cap="flat" cmpd="sng">
            <a:solidFill>
              <a:srgbClr val="690A12"/>
            </a:solidFill>
            <a:prstDash val="solid"/>
            <a:round/>
            <a:headEnd type="none" w="med" len="med"/>
            <a:tailEnd type="none" w="med" len="med"/>
          </a:ln>
        </p:spPr>
      </p:cxnSp>
      <p:cxnSp>
        <p:nvCxnSpPr>
          <p:cNvPr id="163" name="Shape 163"/>
          <p:cNvCxnSpPr/>
          <p:nvPr/>
        </p:nvCxnSpPr>
        <p:spPr>
          <a:xfrm>
            <a:off x="7686720" y="641160"/>
            <a:ext cx="143400" cy="252600"/>
          </a:xfrm>
          <a:prstGeom prst="straightConnector1">
            <a:avLst/>
          </a:prstGeom>
          <a:noFill/>
          <a:ln w="31675" cap="flat" cmpd="sng">
            <a:solidFill>
              <a:srgbClr val="690A12"/>
            </a:solidFill>
            <a:prstDash val="solid"/>
            <a:round/>
            <a:headEnd type="none" w="med" len="med"/>
            <a:tailEnd type="none" w="med" len="med"/>
          </a:ln>
        </p:spPr>
      </p:cxnSp>
      <p:pic>
        <p:nvPicPr>
          <p:cNvPr id="164" name="Shape 164"/>
          <p:cNvPicPr preferRelativeResize="0"/>
          <p:nvPr/>
        </p:nvPicPr>
        <p:blipFill rotWithShape="1">
          <a:blip r:embed="rId7">
            <a:alphaModFix/>
          </a:blip>
          <a:srcRect/>
          <a:stretch/>
        </p:blipFill>
        <p:spPr>
          <a:xfrm>
            <a:off x="8613951" y="6512475"/>
            <a:ext cx="219300" cy="278100"/>
          </a:xfrm>
          <a:prstGeom prst="rect">
            <a:avLst/>
          </a:prstGeom>
          <a:noFill/>
          <a:ln>
            <a:noFill/>
          </a:ln>
        </p:spPr>
      </p:pic>
      <p:sp>
        <p:nvSpPr>
          <p:cNvPr id="165" name="Shape 165"/>
          <p:cNvSpPr txBox="1"/>
          <p:nvPr/>
        </p:nvSpPr>
        <p:spPr>
          <a:xfrm>
            <a:off x="91440" y="5528519"/>
            <a:ext cx="8229600" cy="1138799"/>
          </a:xfrm>
          <a:prstGeom prst="rect">
            <a:avLst/>
          </a:prstGeom>
          <a:noFill/>
          <a:ln>
            <a:noFill/>
          </a:ln>
        </p:spPr>
        <p:txBody>
          <a:bodyPr lIns="90000" tIns="45000" rIns="90000" bIns="45000" anchor="t" anchorCtr="0">
            <a:noAutofit/>
          </a:bodyPr>
          <a:lstStyle/>
          <a:p>
            <a:pPr marL="0" marR="0" lvl="0" indent="0" algn="l" rtl="0">
              <a:spcBef>
                <a:spcPts val="0"/>
              </a:spcBef>
              <a:buSzPct val="25000"/>
              <a:buNone/>
            </a:pPr>
            <a:r>
              <a:rPr lang="en" sz="1800">
                <a:solidFill>
                  <a:schemeClr val="dk1"/>
                </a:solidFill>
              </a:rPr>
              <a:t>PTB7:PC71BM 𝚫G</a:t>
            </a:r>
            <a:r>
              <a:rPr lang="en" sz="1800" baseline="-25000">
                <a:solidFill>
                  <a:schemeClr val="dk1"/>
                </a:solidFill>
              </a:rPr>
              <a:t>0</a:t>
            </a:r>
            <a:r>
              <a:rPr lang="en" sz="1800">
                <a:solidFill>
                  <a:schemeClr val="dk1"/>
                </a:solidFill>
              </a:rPr>
              <a:t>= -0.9 eV |H</a:t>
            </a:r>
            <a:r>
              <a:rPr lang="en" sz="1800" baseline="-25000">
                <a:solidFill>
                  <a:schemeClr val="dk1"/>
                </a:solidFill>
              </a:rPr>
              <a:t>AB</a:t>
            </a:r>
            <a:r>
              <a:rPr lang="en" sz="1800">
                <a:solidFill>
                  <a:schemeClr val="dk1"/>
                </a:solidFill>
              </a:rPr>
              <a:t>|=50 meV</a:t>
            </a:r>
          </a:p>
          <a:p>
            <a:pPr marL="0" marR="0" lvl="0" indent="0" algn="l" rtl="0">
              <a:spcBef>
                <a:spcPts val="0"/>
              </a:spcBef>
              <a:buNone/>
            </a:pPr>
            <a:endParaRPr sz="1800">
              <a:solidFill>
                <a:schemeClr val="dk1"/>
              </a:solidFill>
            </a:endParaRPr>
          </a:p>
          <a:p>
            <a:pPr marL="0" marR="0" lvl="0" indent="0" algn="l" rtl="0">
              <a:spcBef>
                <a:spcPts val="0"/>
              </a:spcBef>
              <a:buSzPct val="25000"/>
              <a:buNone/>
            </a:pPr>
            <a:r>
              <a:rPr lang="en" sz="1800">
                <a:solidFill>
                  <a:schemeClr val="dk1"/>
                </a:solidFill>
              </a:rPr>
              <a:t>PID2:PC71BM  𝚫G</a:t>
            </a:r>
            <a:r>
              <a:rPr lang="en" sz="1800" baseline="-25000">
                <a:solidFill>
                  <a:schemeClr val="dk1"/>
                </a:solidFill>
              </a:rPr>
              <a:t>0</a:t>
            </a:r>
            <a:r>
              <a:rPr lang="en" sz="1800">
                <a:solidFill>
                  <a:schemeClr val="dk1"/>
                </a:solidFill>
              </a:rPr>
              <a:t>~ -0.6 eV</a:t>
            </a:r>
          </a:p>
        </p:txBody>
      </p:sp>
      <p:sp>
        <p:nvSpPr>
          <p:cNvPr id="166" name="Shape 166"/>
          <p:cNvSpPr txBox="1"/>
          <p:nvPr/>
        </p:nvSpPr>
        <p:spPr>
          <a:xfrm>
            <a:off x="5867400" y="5320500"/>
            <a:ext cx="4483800" cy="734700"/>
          </a:xfrm>
          <a:prstGeom prst="rect">
            <a:avLst/>
          </a:prstGeom>
          <a:noFill/>
          <a:ln>
            <a:noFill/>
          </a:ln>
        </p:spPr>
        <p:txBody>
          <a:bodyPr lIns="91425" tIns="91425" rIns="91425" bIns="91425" anchor="ctr" anchorCtr="0">
            <a:noAutofit/>
          </a:bodyPr>
          <a:lstStyle/>
          <a:p>
            <a:pPr lvl="0" rtl="0">
              <a:spcBef>
                <a:spcPts val="0"/>
              </a:spcBef>
              <a:buClr>
                <a:schemeClr val="dk1"/>
              </a:buClr>
              <a:buSzPct val="25000"/>
              <a:buFont typeface="Arial"/>
              <a:buNone/>
            </a:pPr>
            <a:r>
              <a:rPr lang="en" sz="1800" i="1">
                <a:solidFill>
                  <a:srgbClr val="CC0000"/>
                </a:solidFill>
              </a:rPr>
              <a:t>deep in inverted Marcus region</a:t>
            </a:r>
          </a:p>
        </p:txBody>
      </p:sp>
      <p:sp>
        <p:nvSpPr>
          <p:cNvPr id="167" name="Shape 167"/>
          <p:cNvSpPr txBox="1"/>
          <p:nvPr/>
        </p:nvSpPr>
        <p:spPr>
          <a:xfrm>
            <a:off x="3505200" y="5930100"/>
            <a:ext cx="4483800" cy="734700"/>
          </a:xfrm>
          <a:prstGeom prst="rect">
            <a:avLst/>
          </a:prstGeom>
          <a:noFill/>
          <a:ln>
            <a:noFill/>
          </a:ln>
        </p:spPr>
        <p:txBody>
          <a:bodyPr lIns="91425" tIns="91425" rIns="91425" bIns="91425" anchor="ctr" anchorCtr="0">
            <a:noAutofit/>
          </a:bodyPr>
          <a:lstStyle/>
          <a:p>
            <a:pPr lvl="0" rtl="0">
              <a:spcBef>
                <a:spcPts val="0"/>
              </a:spcBef>
              <a:buNone/>
            </a:pPr>
            <a:r>
              <a:rPr lang="en" sz="1800" i="1">
                <a:solidFill>
                  <a:srgbClr val="38761D"/>
                </a:solidFill>
              </a:rPr>
              <a:t>Smaller </a:t>
            </a:r>
            <a:r>
              <a:rPr lang="en" sz="1800">
                <a:solidFill>
                  <a:srgbClr val="38761D"/>
                </a:solidFill>
              </a:rPr>
              <a:t>|𝚫G</a:t>
            </a:r>
            <a:r>
              <a:rPr lang="en" sz="1800" baseline="-25000">
                <a:solidFill>
                  <a:srgbClr val="38761D"/>
                </a:solidFill>
              </a:rPr>
              <a:t>0</a:t>
            </a:r>
            <a:r>
              <a:rPr lang="en" sz="1800">
                <a:solidFill>
                  <a:srgbClr val="38761D"/>
                </a:solidFill>
              </a:rPr>
              <a:t>|</a:t>
            </a:r>
            <a:r>
              <a:rPr lang="en" sz="1800" i="1" baseline="-25000">
                <a:solidFill>
                  <a:srgbClr val="38761D"/>
                </a:solidFill>
              </a:rPr>
              <a:t> </a:t>
            </a:r>
            <a:r>
              <a:rPr lang="en" sz="1800" i="1">
                <a:solidFill>
                  <a:srgbClr val="38761D"/>
                </a:solidFill>
              </a:rPr>
              <a:t>increases rate of transfer by orders of magnitude</a:t>
            </a:r>
          </a:p>
        </p:txBody>
      </p:sp>
      <p:pic>
        <p:nvPicPr>
          <p:cNvPr id="168" name="Shape 168"/>
          <p:cNvPicPr preferRelativeResize="0"/>
          <p:nvPr/>
        </p:nvPicPr>
        <p:blipFill>
          <a:blip r:embed="rId8">
            <a:alphaModFix/>
          </a:blip>
          <a:stretch>
            <a:fillRect/>
          </a:stretch>
        </p:blipFill>
        <p:spPr>
          <a:xfrm>
            <a:off x="5806299" y="1246300"/>
            <a:ext cx="3198033" cy="1798899"/>
          </a:xfrm>
          <a:prstGeom prst="rect">
            <a:avLst/>
          </a:prstGeom>
          <a:noFill/>
          <a:ln>
            <a:noFill/>
          </a:ln>
        </p:spPr>
      </p:pic>
      <p:cxnSp>
        <p:nvCxnSpPr>
          <p:cNvPr id="169" name="Shape 169"/>
          <p:cNvCxnSpPr/>
          <p:nvPr/>
        </p:nvCxnSpPr>
        <p:spPr>
          <a:xfrm rot="10800000" flipH="1">
            <a:off x="4659700" y="5151925"/>
            <a:ext cx="2189700" cy="517800"/>
          </a:xfrm>
          <a:prstGeom prst="straightConnector1">
            <a:avLst/>
          </a:prstGeom>
          <a:noFill/>
          <a:ln w="28575" cap="flat" cmpd="sng">
            <a:solidFill>
              <a:srgbClr val="FF0000"/>
            </a:solidFill>
            <a:prstDash val="solid"/>
            <a:round/>
            <a:headEnd type="none" w="lg" len="lg"/>
            <a:tailEnd type="none" w="lg" len="lg"/>
          </a:ln>
        </p:spPr>
      </p:cxnSp>
      <p:cxnSp>
        <p:nvCxnSpPr>
          <p:cNvPr id="170" name="Shape 170"/>
          <p:cNvCxnSpPr/>
          <p:nvPr/>
        </p:nvCxnSpPr>
        <p:spPr>
          <a:xfrm rot="10800000" flipH="1">
            <a:off x="4710625" y="3683700"/>
            <a:ext cx="2843400" cy="2373300"/>
          </a:xfrm>
          <a:prstGeom prst="straightConnector1">
            <a:avLst/>
          </a:prstGeom>
          <a:noFill/>
          <a:ln w="28575" cap="flat" cmpd="sng">
            <a:solidFill>
              <a:srgbClr val="38761D"/>
            </a:solidFill>
            <a:prstDash val="solid"/>
            <a:round/>
            <a:headEnd type="none" w="lg" len="lg"/>
            <a:tailEnd type="none" w="lg" len="lg"/>
          </a:ln>
        </p:spPr>
      </p:cxnSp>
      <p:sp>
        <p:nvSpPr>
          <p:cNvPr id="171" name="Shape 171"/>
          <p:cNvSpPr txBox="1"/>
          <p:nvPr/>
        </p:nvSpPr>
        <p:spPr>
          <a:xfrm>
            <a:off x="-50525" y="857625"/>
            <a:ext cx="8066700" cy="500400"/>
          </a:xfrm>
          <a:prstGeom prst="rect">
            <a:avLst/>
          </a:prstGeom>
          <a:noFill/>
          <a:ln>
            <a:noFill/>
          </a:ln>
        </p:spPr>
        <p:txBody>
          <a:bodyPr lIns="91425" tIns="91425" rIns="91425" bIns="91425" anchor="t" anchorCtr="0">
            <a:noAutofit/>
          </a:bodyPr>
          <a:lstStyle/>
          <a:p>
            <a:pPr lvl="0" algn="ctr" rtl="0">
              <a:spcBef>
                <a:spcPts val="0"/>
              </a:spcBef>
              <a:buNone/>
            </a:pPr>
            <a:r>
              <a:rPr lang="en" sz="2500" b="1"/>
              <a:t>Marcus theory calculation of charge transport rates</a:t>
            </a:r>
          </a:p>
        </p:txBody>
      </p:sp>
      <p:pic>
        <p:nvPicPr>
          <p:cNvPr id="172" name="Shape 172"/>
          <p:cNvPicPr preferRelativeResize="0"/>
          <p:nvPr/>
        </p:nvPicPr>
        <p:blipFill>
          <a:blip r:embed="rId9">
            <a:alphaModFix/>
          </a:blip>
          <a:stretch>
            <a:fillRect/>
          </a:stretch>
        </p:blipFill>
        <p:spPr>
          <a:xfrm>
            <a:off x="254275" y="1510424"/>
            <a:ext cx="3454255" cy="3542287"/>
          </a:xfrm>
          <a:prstGeom prst="rect">
            <a:avLst/>
          </a:prstGeom>
          <a:noFill/>
          <a:ln>
            <a:noFill/>
          </a:ln>
        </p:spPr>
      </p:pic>
      <p:cxnSp>
        <p:nvCxnSpPr>
          <p:cNvPr id="173" name="Shape 173"/>
          <p:cNvCxnSpPr>
            <a:endCxn id="174" idx="1"/>
          </p:cNvCxnSpPr>
          <p:nvPr/>
        </p:nvCxnSpPr>
        <p:spPr>
          <a:xfrm rot="10800000" flipH="1">
            <a:off x="2707600" y="1780450"/>
            <a:ext cx="1137300" cy="1371000"/>
          </a:xfrm>
          <a:prstGeom prst="straightConnector1">
            <a:avLst/>
          </a:prstGeom>
          <a:noFill/>
          <a:ln w="9525" cap="flat" cmpd="sng">
            <a:solidFill>
              <a:schemeClr val="dk2"/>
            </a:solidFill>
            <a:prstDash val="solid"/>
            <a:round/>
            <a:headEnd type="none" w="lg" len="lg"/>
            <a:tailEnd type="none" w="lg" len="lg"/>
          </a:ln>
        </p:spPr>
      </p:cxnSp>
      <p:sp>
        <p:nvSpPr>
          <p:cNvPr id="174" name="Shape 174"/>
          <p:cNvSpPr txBox="1"/>
          <p:nvPr/>
        </p:nvSpPr>
        <p:spPr>
          <a:xfrm>
            <a:off x="3844900" y="1598350"/>
            <a:ext cx="2487000" cy="364200"/>
          </a:xfrm>
          <a:prstGeom prst="rect">
            <a:avLst/>
          </a:prstGeom>
          <a:noFill/>
          <a:ln>
            <a:noFill/>
          </a:ln>
        </p:spPr>
        <p:txBody>
          <a:bodyPr lIns="91425" tIns="91425" rIns="91425" bIns="91425" anchor="ctr" anchorCtr="0">
            <a:noAutofit/>
          </a:bodyPr>
          <a:lstStyle/>
          <a:p>
            <a:pPr lvl="0" rtl="0">
              <a:spcBef>
                <a:spcPts val="0"/>
              </a:spcBef>
              <a:buNone/>
            </a:pPr>
            <a:r>
              <a:rPr lang="en" sz="1800"/>
              <a:t>Reorganization energy</a:t>
            </a:r>
          </a:p>
        </p:txBody>
      </p:sp>
      <p:cxnSp>
        <p:nvCxnSpPr>
          <p:cNvPr id="175" name="Shape 175"/>
          <p:cNvCxnSpPr>
            <a:endCxn id="176" idx="1"/>
          </p:cNvCxnSpPr>
          <p:nvPr/>
        </p:nvCxnSpPr>
        <p:spPr>
          <a:xfrm rot="10800000" flipH="1">
            <a:off x="3479800" y="3946325"/>
            <a:ext cx="431700" cy="357000"/>
          </a:xfrm>
          <a:prstGeom prst="straightConnector1">
            <a:avLst/>
          </a:prstGeom>
          <a:noFill/>
          <a:ln w="9525" cap="flat" cmpd="sng">
            <a:solidFill>
              <a:schemeClr val="dk2"/>
            </a:solidFill>
            <a:prstDash val="solid"/>
            <a:round/>
            <a:headEnd type="none" w="lg" len="lg"/>
            <a:tailEnd type="none" w="lg" len="lg"/>
          </a:ln>
        </p:spPr>
      </p:cxnSp>
      <p:sp>
        <p:nvSpPr>
          <p:cNvPr id="176" name="Shape 176"/>
          <p:cNvSpPr txBox="1"/>
          <p:nvPr/>
        </p:nvSpPr>
        <p:spPr>
          <a:xfrm>
            <a:off x="3911500" y="3696125"/>
            <a:ext cx="1875900" cy="500400"/>
          </a:xfrm>
          <a:prstGeom prst="rect">
            <a:avLst/>
          </a:prstGeom>
          <a:noFill/>
          <a:ln>
            <a:noFill/>
          </a:ln>
        </p:spPr>
        <p:txBody>
          <a:bodyPr lIns="91425" tIns="91425" rIns="91425" bIns="91425" anchor="ctr" anchorCtr="0">
            <a:noAutofit/>
          </a:bodyPr>
          <a:lstStyle/>
          <a:p>
            <a:pPr lvl="0" rtl="0">
              <a:spcBef>
                <a:spcPts val="0"/>
              </a:spcBef>
              <a:buNone/>
            </a:pPr>
            <a:r>
              <a:rPr lang="en" sz="1800"/>
              <a:t>Driving force</a:t>
            </a:r>
          </a:p>
        </p:txBody>
      </p:sp>
      <p:cxnSp>
        <p:nvCxnSpPr>
          <p:cNvPr id="177" name="Shape 177"/>
          <p:cNvCxnSpPr>
            <a:endCxn id="178" idx="1"/>
          </p:cNvCxnSpPr>
          <p:nvPr/>
        </p:nvCxnSpPr>
        <p:spPr>
          <a:xfrm rot="10800000" flipH="1">
            <a:off x="2385100" y="2980812"/>
            <a:ext cx="1526400" cy="745200"/>
          </a:xfrm>
          <a:prstGeom prst="straightConnector1">
            <a:avLst/>
          </a:prstGeom>
          <a:noFill/>
          <a:ln w="9525" cap="flat" cmpd="sng">
            <a:solidFill>
              <a:schemeClr val="dk2"/>
            </a:solidFill>
            <a:prstDash val="solid"/>
            <a:round/>
            <a:headEnd type="none" w="lg" len="lg"/>
            <a:tailEnd type="none" w="lg" len="lg"/>
          </a:ln>
        </p:spPr>
      </p:cxnSp>
      <p:sp>
        <p:nvSpPr>
          <p:cNvPr id="178" name="Shape 178"/>
          <p:cNvSpPr txBox="1"/>
          <p:nvPr/>
        </p:nvSpPr>
        <p:spPr>
          <a:xfrm>
            <a:off x="3911500" y="2782062"/>
            <a:ext cx="2133000" cy="397500"/>
          </a:xfrm>
          <a:prstGeom prst="rect">
            <a:avLst/>
          </a:prstGeom>
          <a:noFill/>
          <a:ln>
            <a:noFill/>
          </a:ln>
        </p:spPr>
        <p:txBody>
          <a:bodyPr lIns="91425" tIns="91425" rIns="91425" bIns="91425" anchor="ctr" anchorCtr="0">
            <a:noAutofit/>
          </a:bodyPr>
          <a:lstStyle/>
          <a:p>
            <a:pPr lvl="0" rtl="0">
              <a:spcBef>
                <a:spcPts val="0"/>
              </a:spcBef>
              <a:buNone/>
            </a:pPr>
            <a:r>
              <a:rPr lang="en" sz="1800"/>
              <a:t>Diabatic coupling</a:t>
            </a:r>
          </a:p>
        </p:txBody>
      </p:sp>
      <p:sp>
        <p:nvSpPr>
          <p:cNvPr id="30" name="Shape 113"/>
          <p:cNvSpPr/>
          <p:nvPr/>
        </p:nvSpPr>
        <p:spPr>
          <a:xfrm>
            <a:off x="1852589" y="614250"/>
            <a:ext cx="4525500" cy="669300"/>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buSzPct val="25000"/>
              <a:buNone/>
            </a:pPr>
            <a:r>
              <a:rPr lang="en-US" sz="2000" b="1" i="0" u="none" strike="noStrike" cap="none" dirty="0">
                <a:solidFill>
                  <a:srgbClr val="0B13B5"/>
                </a:solidFill>
                <a:latin typeface="Calibri"/>
                <a:ea typeface="Calibri"/>
                <a:cs typeface="Calibri"/>
                <a:sym typeface="Calibri"/>
              </a:rPr>
              <a:t>Matthew </a:t>
            </a:r>
            <a:r>
              <a:rPr lang="en-US" sz="2000" b="1" i="0" u="none" strike="noStrike" cap="none" dirty="0" err="1">
                <a:solidFill>
                  <a:srgbClr val="0B13B5"/>
                </a:solidFill>
                <a:latin typeface="Calibri"/>
                <a:ea typeface="Calibri"/>
                <a:cs typeface="Calibri"/>
                <a:sym typeface="Calibri"/>
              </a:rPr>
              <a:t>Goldey</a:t>
            </a:r>
            <a:r>
              <a:rPr lang="en-US" sz="2000" b="1" i="0" u="none" strike="noStrike" cap="none" dirty="0">
                <a:solidFill>
                  <a:srgbClr val="0B13B5"/>
                </a:solidFill>
                <a:latin typeface="Calibri"/>
                <a:ea typeface="Calibri"/>
                <a:cs typeface="Calibri"/>
                <a:sym typeface="Calibri"/>
              </a:rPr>
              <a:t> and Giulia Galli</a:t>
            </a:r>
          </a:p>
          <a:p>
            <a:pPr marL="0" marR="0" lvl="0" indent="0" algn="ctr" rtl="0">
              <a:lnSpc>
                <a:spcPct val="100000"/>
              </a:lnSpc>
              <a:spcBef>
                <a:spcPts val="0"/>
              </a:spcBef>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1171165"/>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8535239" y="6488280"/>
            <a:ext cx="555839" cy="326520"/>
          </a:xfrm>
          <a:prstGeom prst="rect">
            <a:avLst/>
          </a:prstGeom>
          <a:noFill/>
          <a:ln w="28425" cap="flat" cmpd="sng">
            <a:solidFill>
              <a:srgbClr val="C6BAA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8" name="Shape 448"/>
          <p:cNvSpPr/>
          <p:nvPr/>
        </p:nvSpPr>
        <p:spPr>
          <a:xfrm>
            <a:off x="7003439" y="6456239"/>
            <a:ext cx="2133000" cy="364320"/>
          </a:xfrm>
          <a:prstGeom prst="rect">
            <a:avLst/>
          </a:prstGeom>
          <a:noFill/>
          <a:ln>
            <a:noFill/>
          </a:ln>
        </p:spPr>
        <p:txBody>
          <a:bodyPr lIns="90000" tIns="45000" rIns="90000" bIns="45000" anchor="ctr" anchorCtr="0">
            <a:noAutofit/>
          </a:bodyPr>
          <a:lstStyle/>
          <a:p>
            <a:pPr marL="0" marR="0" lvl="0" indent="0" algn="r" rtl="0">
              <a:lnSpc>
                <a:spcPct val="100000"/>
              </a:lnSpc>
              <a:spcBef>
                <a:spcPts val="0"/>
              </a:spcBef>
              <a:buSzPct val="25000"/>
              <a:buNone/>
            </a:pPr>
            <a:fld id="{00000000-1234-1234-1234-123412341234}" type="slidenum">
              <a:rPr lang="en-US" sz="1400" strike="noStrike">
                <a:solidFill>
                  <a:srgbClr val="690A12"/>
                </a:solidFill>
                <a:latin typeface="Calibri"/>
                <a:ea typeface="Calibri"/>
                <a:cs typeface="Calibri"/>
                <a:sym typeface="Calibri"/>
              </a:rPr>
              <a:t>23</a:t>
            </a:fld>
            <a:endParaRPr lang="en-US" sz="1400" strike="noStrike">
              <a:solidFill>
                <a:srgbClr val="690A12"/>
              </a:solidFill>
              <a:latin typeface="Calibri"/>
              <a:ea typeface="Calibri"/>
              <a:cs typeface="Calibri"/>
              <a:sym typeface="Calibri"/>
            </a:endParaRPr>
          </a:p>
        </p:txBody>
      </p:sp>
      <p:pic>
        <p:nvPicPr>
          <p:cNvPr id="449" name="Shape 449"/>
          <p:cNvPicPr preferRelativeResize="0"/>
          <p:nvPr/>
        </p:nvPicPr>
        <p:blipFill rotWithShape="1">
          <a:blip r:embed="rId3">
            <a:alphaModFix/>
          </a:blip>
          <a:srcRect l="19207"/>
          <a:stretch/>
        </p:blipFill>
        <p:spPr>
          <a:xfrm>
            <a:off x="32553359" y="2223000"/>
            <a:ext cx="2954519" cy="734760"/>
          </a:xfrm>
          <a:prstGeom prst="rect">
            <a:avLst/>
          </a:prstGeom>
          <a:noFill/>
          <a:ln>
            <a:noFill/>
          </a:ln>
        </p:spPr>
      </p:pic>
      <p:cxnSp>
        <p:nvCxnSpPr>
          <p:cNvPr id="450" name="Shape 450"/>
          <p:cNvCxnSpPr/>
          <p:nvPr/>
        </p:nvCxnSpPr>
        <p:spPr>
          <a:xfrm>
            <a:off x="83879" y="6648839"/>
            <a:ext cx="8450999" cy="0"/>
          </a:xfrm>
          <a:prstGeom prst="straightConnector1">
            <a:avLst/>
          </a:prstGeom>
          <a:noFill/>
          <a:ln w="25400" cap="flat" cmpd="sng">
            <a:solidFill>
              <a:srgbClr val="C6BAAE"/>
            </a:solidFill>
            <a:prstDash val="solid"/>
            <a:round/>
            <a:headEnd type="none" w="med" len="med"/>
            <a:tailEnd type="none" w="med" len="med"/>
          </a:ln>
        </p:spPr>
      </p:cxnSp>
      <p:sp>
        <p:nvSpPr>
          <p:cNvPr id="451" name="Shape 451"/>
          <p:cNvSpPr/>
          <p:nvPr/>
        </p:nvSpPr>
        <p:spPr>
          <a:xfrm>
            <a:off x="839159" y="117000"/>
            <a:ext cx="7465320" cy="493919"/>
          </a:xfrm>
          <a:prstGeom prst="rect">
            <a:avLst/>
          </a:prstGeom>
          <a:noFill/>
          <a:ln>
            <a:noFill/>
          </a:ln>
        </p:spPr>
        <p:txBody>
          <a:bodyPr lIns="90000" tIns="45000" rIns="90000" bIns="45000" anchor="ctr" anchorCtr="0">
            <a:noAutofit/>
          </a:bodyPr>
          <a:lstStyle/>
          <a:p>
            <a:pPr marL="0" marR="0" lvl="0" indent="0" algn="ctr" rtl="0">
              <a:lnSpc>
                <a:spcPct val="100000"/>
              </a:lnSpc>
              <a:spcBef>
                <a:spcPts val="0"/>
              </a:spcBef>
              <a:buSzPct val="25000"/>
              <a:buNone/>
            </a:pPr>
            <a:r>
              <a:rPr lang="en-US" sz="3200" b="1" u="sng" strike="noStrike" dirty="0" smtClean="0">
                <a:solidFill>
                  <a:srgbClr val="0B13B5"/>
                </a:solidFill>
                <a:latin typeface="Arial"/>
                <a:ea typeface="Arial"/>
                <a:cs typeface="Arial"/>
                <a:sym typeface="Arial"/>
              </a:rPr>
              <a:t>Results from Calculations</a:t>
            </a:r>
            <a:endParaRPr lang="en-US" sz="3200" b="1" u="sng" strike="noStrike" dirty="0">
              <a:solidFill>
                <a:srgbClr val="0B13B5"/>
              </a:solidFill>
              <a:latin typeface="Arial"/>
              <a:ea typeface="Arial"/>
              <a:cs typeface="Arial"/>
              <a:sym typeface="Arial"/>
            </a:endParaRPr>
          </a:p>
        </p:txBody>
      </p:sp>
      <p:cxnSp>
        <p:nvCxnSpPr>
          <p:cNvPr id="452" name="Shape 452"/>
          <p:cNvCxnSpPr/>
          <p:nvPr/>
        </p:nvCxnSpPr>
        <p:spPr>
          <a:xfrm>
            <a:off x="7980839" y="150119"/>
            <a:ext cx="1088280" cy="0"/>
          </a:xfrm>
          <a:prstGeom prst="straightConnector1">
            <a:avLst/>
          </a:prstGeom>
          <a:noFill/>
          <a:ln w="25400" cap="flat" cmpd="sng">
            <a:solidFill>
              <a:srgbClr val="2C6B84"/>
            </a:solidFill>
            <a:prstDash val="solid"/>
            <a:round/>
            <a:headEnd type="none" w="med" len="med"/>
            <a:tailEnd type="none" w="med" len="med"/>
          </a:ln>
        </p:spPr>
      </p:cxnSp>
      <p:cxnSp>
        <p:nvCxnSpPr>
          <p:cNvPr id="453" name="Shape 453"/>
          <p:cNvCxnSpPr/>
          <p:nvPr/>
        </p:nvCxnSpPr>
        <p:spPr>
          <a:xfrm>
            <a:off x="7822079" y="892440"/>
            <a:ext cx="1248479" cy="0"/>
          </a:xfrm>
          <a:prstGeom prst="straightConnector1">
            <a:avLst/>
          </a:prstGeom>
          <a:noFill/>
          <a:ln w="25400" cap="flat" cmpd="sng">
            <a:solidFill>
              <a:srgbClr val="690A12"/>
            </a:solidFill>
            <a:prstDash val="solid"/>
            <a:round/>
            <a:headEnd type="none" w="med" len="med"/>
            <a:tailEnd type="none" w="med" len="med"/>
          </a:ln>
        </p:spPr>
      </p:cxnSp>
      <p:cxnSp>
        <p:nvCxnSpPr>
          <p:cNvPr id="454" name="Shape 454"/>
          <p:cNvCxnSpPr/>
          <p:nvPr/>
        </p:nvCxnSpPr>
        <p:spPr>
          <a:xfrm>
            <a:off x="74520" y="641160"/>
            <a:ext cx="7611840" cy="0"/>
          </a:xfrm>
          <a:prstGeom prst="straightConnector1">
            <a:avLst/>
          </a:prstGeom>
          <a:noFill/>
          <a:ln w="25400" cap="flat" cmpd="sng">
            <a:solidFill>
              <a:srgbClr val="690A12"/>
            </a:solidFill>
            <a:prstDash val="solid"/>
            <a:round/>
            <a:headEnd type="none" w="med" len="med"/>
            <a:tailEnd type="none" w="med" len="med"/>
          </a:ln>
        </p:spPr>
      </p:cxnSp>
      <p:pic>
        <p:nvPicPr>
          <p:cNvPr id="455" name="Shape 455"/>
          <p:cNvPicPr preferRelativeResize="0"/>
          <p:nvPr/>
        </p:nvPicPr>
        <p:blipFill rotWithShape="1">
          <a:blip r:embed="rId4">
            <a:alphaModFix/>
          </a:blip>
          <a:srcRect/>
          <a:stretch/>
        </p:blipFill>
        <p:spPr>
          <a:xfrm>
            <a:off x="7739639" y="412200"/>
            <a:ext cx="1330919" cy="397439"/>
          </a:xfrm>
          <a:prstGeom prst="rect">
            <a:avLst/>
          </a:prstGeom>
          <a:noFill/>
          <a:ln>
            <a:noFill/>
          </a:ln>
        </p:spPr>
      </p:pic>
      <p:pic>
        <p:nvPicPr>
          <p:cNvPr id="456" name="Shape 456"/>
          <p:cNvPicPr preferRelativeResize="0"/>
          <p:nvPr/>
        </p:nvPicPr>
        <p:blipFill rotWithShape="1">
          <a:blip r:embed="rId5">
            <a:alphaModFix/>
          </a:blip>
          <a:srcRect l="19068"/>
          <a:stretch/>
        </p:blipFill>
        <p:spPr>
          <a:xfrm>
            <a:off x="8142120" y="229680"/>
            <a:ext cx="913680" cy="226439"/>
          </a:xfrm>
          <a:prstGeom prst="rect">
            <a:avLst/>
          </a:prstGeom>
          <a:noFill/>
          <a:ln>
            <a:noFill/>
          </a:ln>
        </p:spPr>
      </p:pic>
      <p:cxnSp>
        <p:nvCxnSpPr>
          <p:cNvPr id="457" name="Shape 457"/>
          <p:cNvCxnSpPr/>
          <p:nvPr/>
        </p:nvCxnSpPr>
        <p:spPr>
          <a:xfrm rot="10800000" flipH="1">
            <a:off x="7686360" y="145439"/>
            <a:ext cx="298800" cy="500400"/>
          </a:xfrm>
          <a:prstGeom prst="straightConnector1">
            <a:avLst/>
          </a:prstGeom>
          <a:noFill/>
          <a:ln w="31675" cap="flat" cmpd="sng">
            <a:solidFill>
              <a:srgbClr val="690A12"/>
            </a:solidFill>
            <a:prstDash val="solid"/>
            <a:round/>
            <a:headEnd type="none" w="med" len="med"/>
            <a:tailEnd type="none" w="med" len="med"/>
          </a:ln>
        </p:spPr>
      </p:cxnSp>
      <p:cxnSp>
        <p:nvCxnSpPr>
          <p:cNvPr id="458" name="Shape 458"/>
          <p:cNvCxnSpPr/>
          <p:nvPr/>
        </p:nvCxnSpPr>
        <p:spPr>
          <a:xfrm>
            <a:off x="7686720" y="641160"/>
            <a:ext cx="143279" cy="252719"/>
          </a:xfrm>
          <a:prstGeom prst="straightConnector1">
            <a:avLst/>
          </a:prstGeom>
          <a:noFill/>
          <a:ln w="31675" cap="flat" cmpd="sng">
            <a:solidFill>
              <a:srgbClr val="690A12"/>
            </a:solidFill>
            <a:prstDash val="solid"/>
            <a:round/>
            <a:headEnd type="none" w="med" len="med"/>
            <a:tailEnd type="none" w="med" len="med"/>
          </a:ln>
        </p:spPr>
      </p:cxnSp>
      <p:sp>
        <p:nvSpPr>
          <p:cNvPr id="459" name="Shape 459"/>
          <p:cNvSpPr txBox="1"/>
          <p:nvPr/>
        </p:nvSpPr>
        <p:spPr>
          <a:xfrm>
            <a:off x="366888" y="1317037"/>
            <a:ext cx="8777112" cy="4550363"/>
          </a:xfrm>
          <a:prstGeom prst="rect">
            <a:avLst/>
          </a:prstGeom>
          <a:noFill/>
          <a:ln>
            <a:noFill/>
          </a:ln>
        </p:spPr>
        <p:txBody>
          <a:bodyPr lIns="91425" tIns="45700" rIns="91425" bIns="45700" anchor="ctr" anchorCtr="0">
            <a:noAutofit/>
          </a:bodyPr>
          <a:lstStyle/>
          <a:p>
            <a:pPr marR="0" lvl="0" algn="l" rtl="0">
              <a:spcBef>
                <a:spcPts val="0"/>
              </a:spcBef>
              <a:buNone/>
            </a:pPr>
            <a:r>
              <a:rPr lang="en-US" sz="3200" dirty="0">
                <a:solidFill>
                  <a:schemeClr val="dk1"/>
                </a:solidFill>
              </a:rPr>
              <a:t>Electronic energy levels</a:t>
            </a:r>
          </a:p>
          <a:p>
            <a:pPr marL="285750" marR="0" lvl="0" indent="-285750" algn="l" rtl="0">
              <a:spcBef>
                <a:spcPts val="0"/>
              </a:spcBef>
              <a:buClr>
                <a:schemeClr val="dk1"/>
              </a:buClr>
              <a:buSzPct val="100000"/>
              <a:buFont typeface="Noto Sans Symbols"/>
              <a:buChar char="❑"/>
            </a:pPr>
            <a:r>
              <a:rPr lang="en-US" sz="3200" dirty="0">
                <a:solidFill>
                  <a:schemeClr val="dk1"/>
                </a:solidFill>
              </a:rPr>
              <a:t>Calculations within 0.1 eV of experimental bands</a:t>
            </a:r>
          </a:p>
          <a:p>
            <a:pPr marL="285750" marR="0" lvl="0" indent="-285750" algn="l" rtl="0">
              <a:spcBef>
                <a:spcPts val="0"/>
              </a:spcBef>
              <a:buClr>
                <a:schemeClr val="dk1"/>
              </a:buClr>
              <a:buSzPct val="100000"/>
              <a:buFont typeface="Noto Sans Symbols"/>
              <a:buChar char="❑"/>
            </a:pPr>
            <a:r>
              <a:rPr lang="en-US" sz="3200" dirty="0">
                <a:solidFill>
                  <a:schemeClr val="dk1"/>
                </a:solidFill>
              </a:rPr>
              <a:t>Thermal broadening of 0.2 eV for PTB7 bands</a:t>
            </a:r>
          </a:p>
          <a:p>
            <a:pPr marL="285750" marR="0" lvl="0" indent="-285750" algn="l" rtl="0">
              <a:spcBef>
                <a:spcPts val="0"/>
              </a:spcBef>
              <a:buClr>
                <a:schemeClr val="dk1"/>
              </a:buClr>
              <a:buSzPct val="100000"/>
              <a:buFont typeface="Noto Sans Symbols"/>
              <a:buChar char="❑"/>
            </a:pPr>
            <a:r>
              <a:rPr lang="en-US" sz="3200" dirty="0">
                <a:solidFill>
                  <a:schemeClr val="dk1"/>
                </a:solidFill>
              </a:rPr>
              <a:t>PTB7 bands </a:t>
            </a:r>
            <a:r>
              <a:rPr lang="en-US" sz="3200" dirty="0" smtClean="0">
                <a:solidFill>
                  <a:schemeClr val="dk1"/>
                </a:solidFill>
              </a:rPr>
              <a:t>blue-shift </a:t>
            </a:r>
            <a:r>
              <a:rPr lang="en-US" sz="3200" dirty="0">
                <a:solidFill>
                  <a:schemeClr val="dk1"/>
                </a:solidFill>
              </a:rPr>
              <a:t>0.2 eV upon 𝜋-stacking </a:t>
            </a:r>
          </a:p>
          <a:p>
            <a:pPr marR="0" lvl="0" algn="l" rtl="0">
              <a:spcBef>
                <a:spcPts val="0"/>
              </a:spcBef>
              <a:buNone/>
            </a:pPr>
            <a:endParaRPr sz="2000" dirty="0">
              <a:solidFill>
                <a:schemeClr val="dk1"/>
              </a:solidFill>
            </a:endParaRPr>
          </a:p>
          <a:p>
            <a:pPr marR="0" lvl="0" algn="l" rtl="0">
              <a:spcBef>
                <a:spcPts val="0"/>
              </a:spcBef>
              <a:buNone/>
            </a:pPr>
            <a:r>
              <a:rPr lang="en-US" sz="3200" dirty="0">
                <a:solidFill>
                  <a:schemeClr val="dk1"/>
                </a:solidFill>
              </a:rPr>
              <a:t>Kinetics</a:t>
            </a:r>
          </a:p>
          <a:p>
            <a:pPr marL="285750" lvl="0" indent="-285750" rtl="0">
              <a:spcBef>
                <a:spcPts val="0"/>
              </a:spcBef>
              <a:buClr>
                <a:schemeClr val="dk1"/>
              </a:buClr>
              <a:buSzPct val="100000"/>
              <a:buFont typeface="Noto Sans Symbols"/>
              <a:buChar char="❑"/>
            </a:pPr>
            <a:r>
              <a:rPr lang="en-US" sz="3200" dirty="0">
                <a:solidFill>
                  <a:schemeClr val="dk1"/>
                </a:solidFill>
              </a:rPr>
              <a:t>PC71BM to PTB7 hole transfers much slower than PC71BM to PID2 hole transfers</a:t>
            </a:r>
          </a:p>
          <a:p>
            <a:pPr marL="285750" marR="0" lvl="0" indent="-285750" algn="l" rtl="0">
              <a:lnSpc>
                <a:spcPct val="100000"/>
              </a:lnSpc>
              <a:spcBef>
                <a:spcPts val="0"/>
              </a:spcBef>
              <a:spcAft>
                <a:spcPts val="0"/>
              </a:spcAft>
              <a:buClr>
                <a:schemeClr val="dk1"/>
              </a:buClr>
              <a:buSzPct val="100000"/>
              <a:buFont typeface="Noto Sans Symbols"/>
              <a:buChar char="❑"/>
            </a:pPr>
            <a:r>
              <a:rPr lang="en-US" sz="3200" dirty="0">
                <a:solidFill>
                  <a:schemeClr val="dk1"/>
                </a:solidFill>
              </a:rPr>
              <a:t>PTB7:PID2 hole transfer rates larger than the HOMO energy difference</a:t>
            </a:r>
          </a:p>
          <a:p>
            <a:pPr marL="285750" lvl="0" indent="-285750" rtl="0">
              <a:spcBef>
                <a:spcPts val="0"/>
              </a:spcBef>
              <a:buClr>
                <a:schemeClr val="dk1"/>
              </a:buClr>
              <a:buSzPct val="100000"/>
              <a:buFont typeface="Noto Sans Symbols"/>
              <a:buChar char="❑"/>
            </a:pPr>
            <a:r>
              <a:rPr lang="en-US" sz="3200" dirty="0">
                <a:solidFill>
                  <a:schemeClr val="dk1"/>
                </a:solidFill>
              </a:rPr>
              <a:t>25% decrease in along-chain couplings for stacked chains</a:t>
            </a:r>
          </a:p>
        </p:txBody>
      </p:sp>
      <p:pic>
        <p:nvPicPr>
          <p:cNvPr id="460" name="Shape 460"/>
          <p:cNvPicPr preferRelativeResize="0"/>
          <p:nvPr/>
        </p:nvPicPr>
        <p:blipFill rotWithShape="1">
          <a:blip r:embed="rId6">
            <a:alphaModFix/>
          </a:blip>
          <a:srcRect/>
          <a:stretch/>
        </p:blipFill>
        <p:spPr>
          <a:xfrm>
            <a:off x="8613951" y="6512475"/>
            <a:ext cx="219300" cy="278100"/>
          </a:xfrm>
          <a:prstGeom prst="rect">
            <a:avLst/>
          </a:prstGeom>
          <a:noFill/>
          <a:ln>
            <a:noFill/>
          </a:ln>
        </p:spPr>
      </p:pic>
    </p:spTree>
    <p:extLst>
      <p:ext uri="{BB962C8B-B14F-4D97-AF65-F5344CB8AC3E}">
        <p14:creationId xmlns:p14="http://schemas.microsoft.com/office/powerpoint/2010/main" val="30102443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9">
                                            <p:txEl>
                                              <p:pRg st="0" end="0"/>
                                            </p:txEl>
                                          </p:spTgt>
                                        </p:tgtEl>
                                        <p:attrNameLst>
                                          <p:attrName>style.visibility</p:attrName>
                                        </p:attrNameLst>
                                      </p:cBhvr>
                                      <p:to>
                                        <p:strVal val="visible"/>
                                      </p:to>
                                    </p:set>
                                    <p:anim calcmode="lin" valueType="num">
                                      <p:cBhvr additive="base">
                                        <p:cTn id="7" dur="1000"/>
                                        <p:tgtEl>
                                          <p:spTgt spid="45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59">
                                            <p:txEl>
                                              <p:pRg st="1" end="1"/>
                                            </p:txEl>
                                          </p:spTgt>
                                        </p:tgtEl>
                                        <p:attrNameLst>
                                          <p:attrName>style.visibility</p:attrName>
                                        </p:attrNameLst>
                                      </p:cBhvr>
                                      <p:to>
                                        <p:strVal val="visible"/>
                                      </p:to>
                                    </p:set>
                                    <p:anim calcmode="lin" valueType="num">
                                      <p:cBhvr additive="base">
                                        <p:cTn id="12" dur="1000"/>
                                        <p:tgtEl>
                                          <p:spTgt spid="45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9">
                                            <p:txEl>
                                              <p:pRg st="2" end="2"/>
                                            </p:txEl>
                                          </p:spTgt>
                                        </p:tgtEl>
                                        <p:attrNameLst>
                                          <p:attrName>style.visibility</p:attrName>
                                        </p:attrNameLst>
                                      </p:cBhvr>
                                      <p:to>
                                        <p:strVal val="visible"/>
                                      </p:to>
                                    </p:set>
                                    <p:anim calcmode="lin" valueType="num">
                                      <p:cBhvr additive="base">
                                        <p:cTn id="17" dur="1000"/>
                                        <p:tgtEl>
                                          <p:spTgt spid="45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59">
                                            <p:txEl>
                                              <p:pRg st="3" end="3"/>
                                            </p:txEl>
                                          </p:spTgt>
                                        </p:tgtEl>
                                        <p:attrNameLst>
                                          <p:attrName>style.visibility</p:attrName>
                                        </p:attrNameLst>
                                      </p:cBhvr>
                                      <p:to>
                                        <p:strVal val="visible"/>
                                      </p:to>
                                    </p:set>
                                    <p:anim calcmode="lin" valueType="num">
                                      <p:cBhvr additive="base">
                                        <p:cTn id="22" dur="1000"/>
                                        <p:tgtEl>
                                          <p:spTgt spid="459">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59">
                                            <p:txEl>
                                              <p:pRg st="5" end="5"/>
                                            </p:txEl>
                                          </p:spTgt>
                                        </p:tgtEl>
                                        <p:attrNameLst>
                                          <p:attrName>style.visibility</p:attrName>
                                        </p:attrNameLst>
                                      </p:cBhvr>
                                      <p:to>
                                        <p:strVal val="visible"/>
                                      </p:to>
                                    </p:set>
                                    <p:anim calcmode="lin" valueType="num">
                                      <p:cBhvr additive="base">
                                        <p:cTn id="27" dur="1000"/>
                                        <p:tgtEl>
                                          <p:spTgt spid="459">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59">
                                            <p:txEl>
                                              <p:pRg st="6" end="6"/>
                                            </p:txEl>
                                          </p:spTgt>
                                        </p:tgtEl>
                                        <p:attrNameLst>
                                          <p:attrName>style.visibility</p:attrName>
                                        </p:attrNameLst>
                                      </p:cBhvr>
                                      <p:to>
                                        <p:strVal val="visible"/>
                                      </p:to>
                                    </p:set>
                                    <p:anim calcmode="lin" valueType="num">
                                      <p:cBhvr additive="base">
                                        <p:cTn id="32" dur="1000"/>
                                        <p:tgtEl>
                                          <p:spTgt spid="459">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59">
                                            <p:txEl>
                                              <p:pRg st="7" end="7"/>
                                            </p:txEl>
                                          </p:spTgt>
                                        </p:tgtEl>
                                        <p:attrNameLst>
                                          <p:attrName>style.visibility</p:attrName>
                                        </p:attrNameLst>
                                      </p:cBhvr>
                                      <p:to>
                                        <p:strVal val="visible"/>
                                      </p:to>
                                    </p:set>
                                    <p:anim calcmode="lin" valueType="num">
                                      <p:cBhvr additive="base">
                                        <p:cTn id="37" dur="1000"/>
                                        <p:tgtEl>
                                          <p:spTgt spid="459">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59">
                                            <p:txEl>
                                              <p:pRg st="8" end="8"/>
                                            </p:txEl>
                                          </p:spTgt>
                                        </p:tgtEl>
                                        <p:attrNameLst>
                                          <p:attrName>style.visibility</p:attrName>
                                        </p:attrNameLst>
                                      </p:cBhvr>
                                      <p:to>
                                        <p:strVal val="visible"/>
                                      </p:to>
                                    </p:set>
                                    <p:anim calcmode="lin" valueType="num">
                                      <p:cBhvr additive="base">
                                        <p:cTn id="42" dur="1000"/>
                                        <p:tgtEl>
                                          <p:spTgt spid="459">
                                            <p:txEl>
                                              <p:pRg st="8" end="8"/>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21302"/>
            <a:ext cx="8229600" cy="4525963"/>
          </a:xfrm>
        </p:spPr>
        <p:txBody>
          <a:bodyPr>
            <a:normAutofit/>
          </a:bodyPr>
          <a:lstStyle/>
          <a:p>
            <a:r>
              <a:rPr lang="en-US" sz="2400" dirty="0" smtClean="0"/>
              <a:t>Force field developed using </a:t>
            </a:r>
          </a:p>
          <a:p>
            <a:pPr lvl="1"/>
            <a:r>
              <a:rPr lang="en-US" sz="2400" dirty="0" smtClean="0"/>
              <a:t>OPLS Lennard-Jones parameters</a:t>
            </a:r>
          </a:p>
          <a:p>
            <a:pPr lvl="1"/>
            <a:r>
              <a:rPr lang="en-US" sz="2400" dirty="0" smtClean="0"/>
              <a:t>Dihedral potentials from electronic structure </a:t>
            </a:r>
          </a:p>
          <a:p>
            <a:pPr lvl="1"/>
            <a:r>
              <a:rPr lang="en-US" sz="2400" dirty="0" smtClean="0"/>
              <a:t>Atomic charges from electrostatic potential fitting</a:t>
            </a:r>
          </a:p>
          <a:p>
            <a:r>
              <a:rPr lang="en-US" sz="2400" dirty="0" smtClean="0"/>
              <a:t>Model reproduces experimental densities, glass transition</a:t>
            </a:r>
            <a:endParaRPr lang="en-US" sz="2400" dirty="0"/>
          </a:p>
        </p:txBody>
      </p:sp>
      <p:grpSp>
        <p:nvGrpSpPr>
          <p:cNvPr id="13" name="Group 12"/>
          <p:cNvGrpSpPr/>
          <p:nvPr/>
        </p:nvGrpSpPr>
        <p:grpSpPr>
          <a:xfrm>
            <a:off x="381000" y="3300683"/>
            <a:ext cx="3659550" cy="3303684"/>
            <a:chOff x="152400" y="3466103"/>
            <a:chExt cx="3659550" cy="3303684"/>
          </a:xfrm>
        </p:grpSpPr>
        <p:pic>
          <p:nvPicPr>
            <p:cNvPr id="4" name="Picture 2" descr="http://www.sigmaaldrich.com/content/dam/sigma-aldrich/structure5/121/a_____772410.eps/_jcr_content/renditions/a_____772410-medi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486181"/>
              <a:ext cx="1863747" cy="1169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www.adsdyes.com/images/structures/structure-ADS71BF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05" y="5284857"/>
              <a:ext cx="1161545" cy="1484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618" t="21390" r="8234" b="16943"/>
            <a:stretch/>
          </p:blipFill>
          <p:spPr>
            <a:xfrm>
              <a:off x="264954" y="3466103"/>
              <a:ext cx="1820809" cy="166345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3163" t="18472" r="19353" b="21041"/>
            <a:stretch/>
          </p:blipFill>
          <p:spPr>
            <a:xfrm>
              <a:off x="2514601" y="3466103"/>
              <a:ext cx="1268122" cy="1663455"/>
            </a:xfrm>
            <a:prstGeom prst="rect">
              <a:avLst/>
            </a:prstGeom>
          </p:spPr>
        </p:pic>
      </p:gr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5499" y="3065970"/>
            <a:ext cx="3276600" cy="3796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52400" y="-3313"/>
            <a:ext cx="8991600" cy="1015663"/>
          </a:xfrm>
          <a:prstGeom prst="rect">
            <a:avLst/>
          </a:prstGeom>
        </p:spPr>
        <p:txBody>
          <a:bodyPr wrap="square">
            <a:spAutoFit/>
          </a:bodyPr>
          <a:lstStyle/>
          <a:p>
            <a:pPr lvl="0" algn="ctr"/>
            <a:r>
              <a:rPr lang="en-US" sz="3000" b="1" u="sng" dirty="0" smtClean="0">
                <a:solidFill>
                  <a:srgbClr val="0B13B5"/>
                </a:solidFill>
              </a:rPr>
              <a:t>OPV Model on Ternary System </a:t>
            </a:r>
          </a:p>
          <a:p>
            <a:pPr lvl="0" algn="ctr"/>
            <a:r>
              <a:rPr lang="en-US" sz="2800" b="1" u="sng" dirty="0" smtClean="0">
                <a:solidFill>
                  <a:srgbClr val="0B13B5"/>
                </a:solidFill>
              </a:rPr>
              <a:t>(Daniel Reid, Yu, de Pablo)</a:t>
            </a:r>
            <a:endParaRPr lang="en-US" sz="2800" b="1" u="sng" dirty="0">
              <a:solidFill>
                <a:srgbClr val="0B13B5"/>
              </a:solidFill>
            </a:endParaRPr>
          </a:p>
        </p:txBody>
      </p:sp>
    </p:spTree>
    <p:extLst>
      <p:ext uri="{BB962C8B-B14F-4D97-AF65-F5344CB8AC3E}">
        <p14:creationId xmlns:p14="http://schemas.microsoft.com/office/powerpoint/2010/main" val="3488870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524" y="561245"/>
            <a:ext cx="8673875" cy="1844408"/>
          </a:xfrm>
        </p:spPr>
        <p:txBody>
          <a:bodyPr/>
          <a:lstStyle/>
          <a:p>
            <a:pPr marL="0" indent="0">
              <a:buNone/>
            </a:pPr>
            <a:r>
              <a:rPr lang="en-US" sz="2000" dirty="0" smtClean="0"/>
              <a:t>Performing umbrella sampling to determine free energy of PTB7 extension in solution</a:t>
            </a:r>
          </a:p>
          <a:p>
            <a:pPr lvl="1"/>
            <a:r>
              <a:rPr lang="en-US" sz="2000" dirty="0" smtClean="0"/>
              <a:t>Using explicit solvent  (CB and DIO)</a:t>
            </a:r>
          </a:p>
          <a:p>
            <a:pPr lvl="1"/>
            <a:r>
              <a:rPr lang="en-US" sz="2000" dirty="0" smtClean="0"/>
              <a:t>Umbrellas spaced by 3.0 Å</a:t>
            </a:r>
          </a:p>
          <a:p>
            <a:pPr lvl="1"/>
            <a:endParaRPr lang="en-US" dirty="0"/>
          </a:p>
        </p:txBody>
      </p:sp>
      <p:sp>
        <p:nvSpPr>
          <p:cNvPr id="5" name="Rectangle 4"/>
          <p:cNvSpPr/>
          <p:nvPr/>
        </p:nvSpPr>
        <p:spPr>
          <a:xfrm>
            <a:off x="1752600" y="3313"/>
            <a:ext cx="5207451" cy="584775"/>
          </a:xfrm>
          <a:prstGeom prst="rect">
            <a:avLst/>
          </a:prstGeom>
        </p:spPr>
        <p:txBody>
          <a:bodyPr wrap="none">
            <a:spAutoFit/>
          </a:bodyPr>
          <a:lstStyle/>
          <a:p>
            <a:r>
              <a:rPr lang="en-US" sz="3200" b="1" u="sng" dirty="0">
                <a:solidFill>
                  <a:srgbClr val="0B13B5"/>
                </a:solidFill>
              </a:rPr>
              <a:t>Free energy sampling of PTB7</a:t>
            </a:r>
            <a:endParaRPr lang="en-US" sz="3200" u="sng" dirty="0">
              <a:solidFill>
                <a:srgbClr val="0B13B5"/>
              </a:solidFill>
            </a:endParaRPr>
          </a:p>
        </p:txBody>
      </p:sp>
      <p:grpSp>
        <p:nvGrpSpPr>
          <p:cNvPr id="17" name="Group 16"/>
          <p:cNvGrpSpPr/>
          <p:nvPr/>
        </p:nvGrpSpPr>
        <p:grpSpPr>
          <a:xfrm>
            <a:off x="95323" y="2080983"/>
            <a:ext cx="5244875" cy="4121531"/>
            <a:chOff x="95323" y="2080983"/>
            <a:chExt cx="5244875" cy="4121531"/>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14" y="2080983"/>
              <a:ext cx="2667000" cy="2000250"/>
            </a:xfrm>
            <a:prstGeom prst="rect">
              <a:avLst/>
            </a:prstGeom>
          </p:spPr>
        </p:pic>
        <p:grpSp>
          <p:nvGrpSpPr>
            <p:cNvPr id="7" name="Group 6"/>
            <p:cNvGrpSpPr/>
            <p:nvPr/>
          </p:nvGrpSpPr>
          <p:grpSpPr>
            <a:xfrm>
              <a:off x="2630327" y="2080983"/>
              <a:ext cx="2709871" cy="2004506"/>
              <a:chOff x="4838700" y="3429000"/>
              <a:chExt cx="4250282" cy="318771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700" y="3429000"/>
                <a:ext cx="4250282" cy="318771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138" t="15139" r="14851" b="20972"/>
              <a:stretch/>
            </p:blipFill>
            <p:spPr>
              <a:xfrm>
                <a:off x="5410200" y="4324361"/>
                <a:ext cx="1143000" cy="119767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349" t="35370" r="10888" b="34815"/>
              <a:stretch/>
            </p:blipFill>
            <p:spPr>
              <a:xfrm rot="17008143">
                <a:off x="7116601" y="4499382"/>
                <a:ext cx="1310480" cy="625242"/>
              </a:xfrm>
              <a:prstGeom prst="rect">
                <a:avLst/>
              </a:prstGeom>
            </p:spPr>
          </p:pic>
        </p:grpSp>
        <p:grpSp>
          <p:nvGrpSpPr>
            <p:cNvPr id="11" name="Group 10"/>
            <p:cNvGrpSpPr/>
            <p:nvPr/>
          </p:nvGrpSpPr>
          <p:grpSpPr>
            <a:xfrm>
              <a:off x="95323" y="4319248"/>
              <a:ext cx="5244875" cy="1883266"/>
              <a:chOff x="76199" y="2895600"/>
              <a:chExt cx="9004307" cy="3381379"/>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2895600"/>
                <a:ext cx="4508506" cy="338137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99" y="2943221"/>
                <a:ext cx="4445011" cy="333375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277075">
                <a:off x="6912867" y="3504825"/>
                <a:ext cx="1570117" cy="1957365"/>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9138" t="15139" r="14851" b="20972"/>
              <a:stretch/>
            </p:blipFill>
            <p:spPr>
              <a:xfrm>
                <a:off x="5334000" y="3718183"/>
                <a:ext cx="886292" cy="928689"/>
              </a:xfrm>
              <a:prstGeom prst="rect">
                <a:avLst/>
              </a:prstGeom>
            </p:spPr>
          </p:pic>
        </p:grpSp>
      </p:grpSp>
      <p:sp>
        <p:nvSpPr>
          <p:cNvPr id="16" name="Rectangle 1"/>
          <p:cNvSpPr>
            <a:spLocks noChangeArrowheads="1"/>
          </p:cNvSpPr>
          <p:nvPr/>
        </p:nvSpPr>
        <p:spPr bwMode="auto">
          <a:xfrm>
            <a:off x="5098921" y="1667299"/>
            <a:ext cx="4024887"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sz="1600" u="sng" dirty="0">
                <a:solidFill>
                  <a:srgbClr val="0B13B5"/>
                </a:solidFill>
              </a:rPr>
              <a:t>Key findings from new force field computation</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effectLst/>
                <a:latin typeface="+mj-lt"/>
              </a:rPr>
              <a:t>New force field allows for atomistic simulations of PTB7; a significant amount of intra-chain folding and inter-ring stacking, which was used in Galli’s quantum calculations.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smtClean="0">
              <a:ln>
                <a:noFill/>
              </a:ln>
              <a:effectLst/>
              <a:latin typeface="+mj-l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effectLst/>
                <a:latin typeface="+mj-lt"/>
              </a:rPr>
              <a:t>Simulations in the presence of DIO indicate that this additive reduces considerably the amount of </a:t>
            </a:r>
            <a:r>
              <a:rPr kumimoji="0" lang="en-US" altLang="en-US" sz="1600" b="0" i="0" u="none" strike="noStrike" cap="none" normalizeH="0" baseline="0" dirty="0" err="1" smtClean="0">
                <a:ln>
                  <a:noFill/>
                </a:ln>
                <a:effectLst/>
                <a:latin typeface="+mj-lt"/>
              </a:rPr>
              <a:t>intrachain</a:t>
            </a:r>
            <a:r>
              <a:rPr kumimoji="0" lang="en-US" altLang="en-US" sz="1600" b="0" i="0" u="none" strike="noStrike" cap="none" normalizeH="0" baseline="0" dirty="0" smtClean="0">
                <a:ln>
                  <a:noFill/>
                </a:ln>
                <a:effectLst/>
                <a:latin typeface="+mj-lt"/>
              </a:rPr>
              <a:t> folding – this could relate to Lee Richter’s observations.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smtClean="0">
              <a:ln>
                <a:noFill/>
              </a:ln>
              <a:effectLst/>
              <a:latin typeface="+mj-l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effectLst/>
                <a:latin typeface="+mj-lt"/>
              </a:rPr>
              <a:t>Simulations of position of fullerene with respect to monomer backbone show what are the preferred positions and orientations – this could relate to Lee’s NMR measurements.</a:t>
            </a:r>
          </a:p>
        </p:txBody>
      </p:sp>
    </p:spTree>
    <p:extLst>
      <p:ext uri="{BB962C8B-B14F-4D97-AF65-F5344CB8AC3E}">
        <p14:creationId xmlns:p14="http://schemas.microsoft.com/office/powerpoint/2010/main" val="2997703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259132" y="292356"/>
            <a:ext cx="6074741" cy="877163"/>
          </a:xfrm>
          <a:prstGeom prst="rect">
            <a:avLst/>
          </a:prstGeom>
          <a:noFill/>
        </p:spPr>
        <p:txBody>
          <a:bodyPr wrap="none" rtlCol="0">
            <a:spAutoFit/>
          </a:bodyPr>
          <a:lstStyle/>
          <a:p>
            <a:pPr algn="ctr"/>
            <a:r>
              <a:rPr lang="en-US" altLang="ja-JP" sz="2700" u="sng" dirty="0" smtClean="0">
                <a:solidFill>
                  <a:srgbClr val="0000FF"/>
                </a:solidFill>
              </a:rPr>
              <a:t>Transition to new </a:t>
            </a:r>
            <a:r>
              <a:rPr lang="en-US" altLang="ja-JP" sz="2700" u="sng" dirty="0">
                <a:solidFill>
                  <a:srgbClr val="0000FF"/>
                </a:solidFill>
              </a:rPr>
              <a:t>non-fullerene acceptors</a:t>
            </a:r>
          </a:p>
          <a:p>
            <a:pPr algn="ctr"/>
            <a:r>
              <a:rPr lang="en-US" altLang="ja-JP" sz="2400" dirty="0">
                <a:solidFill>
                  <a:srgbClr val="0000FF"/>
                </a:solidFill>
              </a:rPr>
              <a:t>Designed </a:t>
            </a:r>
            <a:r>
              <a:rPr lang="en-US" altLang="ja-JP" sz="2400" dirty="0" smtClean="0">
                <a:solidFill>
                  <a:srgbClr val="0000FF"/>
                </a:solidFill>
              </a:rPr>
              <a:t>based on </a:t>
            </a:r>
            <a:r>
              <a:rPr lang="en-US" altLang="ja-JP" sz="2400" dirty="0">
                <a:solidFill>
                  <a:srgbClr val="0000FF"/>
                </a:solidFill>
              </a:rPr>
              <a:t>theoretical understanding</a:t>
            </a:r>
          </a:p>
        </p:txBody>
      </p:sp>
      <p:graphicFrame>
        <p:nvGraphicFramePr>
          <p:cNvPr id="5" name="表 4"/>
          <p:cNvGraphicFramePr>
            <a:graphicFrameLocks noGrp="1"/>
          </p:cNvGraphicFramePr>
          <p:nvPr>
            <p:extLst>
              <p:ext uri="{D42A27DB-BD31-4B8C-83A1-F6EECF244321}">
                <p14:modId xmlns:p14="http://schemas.microsoft.com/office/powerpoint/2010/main" val="3905389346"/>
              </p:ext>
            </p:extLst>
          </p:nvPr>
        </p:nvGraphicFramePr>
        <p:xfrm>
          <a:off x="1578212" y="4449166"/>
          <a:ext cx="5568138" cy="1374347"/>
        </p:xfrm>
        <a:graphic>
          <a:graphicData uri="http://schemas.openxmlformats.org/drawingml/2006/table">
            <a:tbl>
              <a:tblPr firstRow="1" bandRow="1">
                <a:tableStyleId>{2D5ABB26-0587-4C30-8999-92F81FD0307C}</a:tableStyleId>
              </a:tblPr>
              <a:tblGrid>
                <a:gridCol w="1013580"/>
                <a:gridCol w="842466"/>
                <a:gridCol w="928023"/>
                <a:gridCol w="928023"/>
                <a:gridCol w="928023"/>
                <a:gridCol w="928023"/>
              </a:tblGrid>
              <a:tr h="629017">
                <a:tc>
                  <a:txBody>
                    <a:bodyPr/>
                    <a:lstStyle/>
                    <a:p>
                      <a:pPr algn="ctr"/>
                      <a:r>
                        <a:rPr kumimoji="1" lang="en-US" altLang="ja-JP" sz="1500" b="1" dirty="0" smtClean="0"/>
                        <a:t>Add</a:t>
                      </a:r>
                      <a:endParaRPr kumimoji="1" lang="ja-JP" altLang="en-US" sz="1500" b="1"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dirty="0" smtClean="0"/>
                        <a:t>D/A Ratio</a:t>
                      </a:r>
                      <a:endParaRPr kumimoji="1" lang="ja-JP" altLang="en-US" sz="1500" b="1"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i="0" dirty="0" err="1" smtClean="0"/>
                        <a:t>J</a:t>
                      </a:r>
                      <a:r>
                        <a:rPr kumimoji="1" lang="en-US" altLang="ja-JP" sz="1500" b="1" i="0" baseline="-25000" dirty="0" err="1" smtClean="0"/>
                        <a:t>sc</a:t>
                      </a:r>
                      <a:r>
                        <a:rPr kumimoji="1" lang="en-US" altLang="ja-JP" sz="1500" b="1" i="0" dirty="0" smtClean="0"/>
                        <a:t>/mAcm</a:t>
                      </a:r>
                      <a:r>
                        <a:rPr kumimoji="1" lang="en-US" altLang="ja-JP" sz="1500" b="1" i="0" baseline="30000" dirty="0" smtClean="0"/>
                        <a:t>-2</a:t>
                      </a:r>
                      <a:endParaRPr kumimoji="1" lang="ja-JP" altLang="en-US" sz="1500" b="1" i="0" baseline="30000"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i="0" dirty="0" err="1" smtClean="0"/>
                        <a:t>V</a:t>
                      </a:r>
                      <a:r>
                        <a:rPr kumimoji="1" lang="en-US" altLang="ja-JP" sz="1500" b="1" i="0" baseline="-25000" dirty="0" err="1" smtClean="0"/>
                        <a:t>oc</a:t>
                      </a:r>
                      <a:r>
                        <a:rPr kumimoji="1" lang="en-US" altLang="ja-JP" sz="1500" b="1" i="0" dirty="0" smtClean="0"/>
                        <a:t>/V</a:t>
                      </a:r>
                      <a:endParaRPr kumimoji="1" lang="ja-JP" altLang="en-US" sz="1500" b="1" i="0"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dirty="0" smtClean="0"/>
                        <a:t>FF</a:t>
                      </a:r>
                      <a:endParaRPr kumimoji="1" lang="ja-JP" altLang="en-US" sz="1500" b="1"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dirty="0" smtClean="0"/>
                        <a:t>Eff/%</a:t>
                      </a:r>
                      <a:endParaRPr kumimoji="1" lang="ja-JP" altLang="en-US" sz="1500" b="1" dirty="0"/>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2665">
                <a:tc>
                  <a:txBody>
                    <a:bodyPr/>
                    <a:lstStyle/>
                    <a:p>
                      <a:pPr algn="ctr"/>
                      <a:r>
                        <a:rPr kumimoji="1" lang="en-US" altLang="ja-JP" sz="1500" b="1" dirty="0" smtClean="0">
                          <a:solidFill>
                            <a:srgbClr val="0000FF"/>
                          </a:solidFill>
                        </a:rPr>
                        <a:t>TP-BDT</a:t>
                      </a:r>
                      <a:endParaRPr kumimoji="1" lang="ja-JP" altLang="en-US" sz="1500" b="1" dirty="0">
                        <a:solidFill>
                          <a:srgbClr val="0000FF"/>
                        </a:solidFill>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kern="1200" dirty="0" smtClean="0">
                          <a:solidFill>
                            <a:srgbClr val="0000FF"/>
                          </a:solidFill>
                          <a:latin typeface="+mn-lt"/>
                          <a:ea typeface="+mn-ea"/>
                          <a:cs typeface="+mn-cs"/>
                        </a:rPr>
                        <a:t>1:1.5</a:t>
                      </a:r>
                      <a:endParaRPr kumimoji="1" lang="ja-JP" altLang="en-US" sz="1500" b="1" kern="1200" dirty="0">
                        <a:solidFill>
                          <a:srgbClr val="0000FF"/>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600" b="1" dirty="0" smtClean="0">
                          <a:solidFill>
                            <a:srgbClr val="0B13B5"/>
                          </a:solidFill>
                          <a:effectLst/>
                        </a:rPr>
                        <a:t>17.90</a:t>
                      </a:r>
                      <a:endParaRPr lang="ja-JP" sz="1600" b="1" dirty="0">
                        <a:solidFill>
                          <a:srgbClr val="0B13B5"/>
                        </a:solidFill>
                        <a:effectLst/>
                        <a:latin typeface="Calibri"/>
                        <a:ea typeface="SimSun"/>
                        <a:cs typeface="Times New Roman"/>
                      </a:endParaRPr>
                    </a:p>
                  </a:txBody>
                  <a:tcPr marL="68580" marR="68580"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600" b="1" dirty="0" smtClean="0">
                          <a:solidFill>
                            <a:srgbClr val="0B13B5"/>
                          </a:solidFill>
                          <a:effectLst/>
                        </a:rPr>
                        <a:t>0.79</a:t>
                      </a:r>
                      <a:endParaRPr lang="ja-JP" sz="1600" b="1" dirty="0">
                        <a:solidFill>
                          <a:srgbClr val="0B13B5"/>
                        </a:solidFill>
                        <a:effectLst/>
                        <a:latin typeface="Calibri"/>
                        <a:ea typeface="SimSun"/>
                        <a:cs typeface="Times New Roman"/>
                      </a:endParaRPr>
                    </a:p>
                  </a:txBody>
                  <a:tcPr marL="68580" marR="68580"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600" b="1" dirty="0" smtClean="0">
                          <a:solidFill>
                            <a:srgbClr val="0B13B5"/>
                          </a:solidFill>
                          <a:effectLst/>
                        </a:rPr>
                        <a:t>0.60</a:t>
                      </a:r>
                      <a:endParaRPr lang="ja-JP" sz="1600" b="1" dirty="0">
                        <a:solidFill>
                          <a:srgbClr val="0B13B5"/>
                        </a:solidFill>
                        <a:effectLst/>
                        <a:latin typeface="Calibri"/>
                        <a:ea typeface="SimSun"/>
                        <a:cs typeface="Times New Roman"/>
                      </a:endParaRPr>
                    </a:p>
                  </a:txBody>
                  <a:tcPr marL="68580" marR="68580"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US" sz="1600" b="1" dirty="0" smtClean="0">
                          <a:solidFill>
                            <a:srgbClr val="0B13B5"/>
                          </a:solidFill>
                          <a:effectLst/>
                        </a:rPr>
                        <a:t>8.47</a:t>
                      </a:r>
                      <a:endParaRPr lang="ja-JP" sz="1600" b="1" dirty="0">
                        <a:solidFill>
                          <a:srgbClr val="0B13B5"/>
                        </a:solidFill>
                        <a:effectLst/>
                        <a:latin typeface="Calibri"/>
                        <a:ea typeface="SimSun"/>
                        <a:cs typeface="Times New Roman"/>
                      </a:endParaRPr>
                    </a:p>
                  </a:txBody>
                  <a:tcPr marL="68580" marR="68580"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2665">
                <a:tc>
                  <a:txBody>
                    <a:bodyPr/>
                    <a:lstStyle/>
                    <a:p>
                      <a:pPr algn="ctr"/>
                      <a:r>
                        <a:rPr kumimoji="1" lang="en-US" altLang="ja-JP" sz="1500" b="1" dirty="0" smtClean="0">
                          <a:solidFill>
                            <a:srgbClr val="0000FF"/>
                          </a:solidFill>
                        </a:rPr>
                        <a:t>TP-BDT-b</a:t>
                      </a:r>
                      <a:endParaRPr kumimoji="1" lang="ja-JP" altLang="en-US" sz="1500" b="1" dirty="0">
                        <a:solidFill>
                          <a:srgbClr val="0000FF"/>
                        </a:solidFill>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kern="1200" dirty="0" smtClean="0">
                          <a:solidFill>
                            <a:srgbClr val="0B13B5"/>
                          </a:solidFill>
                          <a:latin typeface="+mn-lt"/>
                          <a:ea typeface="+mn-ea"/>
                          <a:cs typeface="+mn-cs"/>
                        </a:rPr>
                        <a:t>1:1.5</a:t>
                      </a:r>
                      <a:endParaRPr kumimoji="1" lang="ja-JP" altLang="en-US" sz="1500" b="1" kern="1200" dirty="0">
                        <a:solidFill>
                          <a:srgbClr val="0B13B5"/>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kern="1200" dirty="0" smtClean="0">
                          <a:solidFill>
                            <a:srgbClr val="0B13B5"/>
                          </a:solidFill>
                          <a:latin typeface="+mn-lt"/>
                          <a:ea typeface="+mn-ea"/>
                          <a:cs typeface="+mn-cs"/>
                        </a:rPr>
                        <a:t>16.50</a:t>
                      </a:r>
                      <a:endParaRPr kumimoji="1" lang="ja-JP" altLang="en-US" sz="1500" b="1" kern="1200" dirty="0">
                        <a:solidFill>
                          <a:srgbClr val="0B13B5"/>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kern="1200" dirty="0" smtClean="0">
                          <a:solidFill>
                            <a:srgbClr val="FF0000"/>
                          </a:solidFill>
                          <a:latin typeface="+mn-lt"/>
                          <a:ea typeface="+mn-ea"/>
                          <a:cs typeface="+mn-cs"/>
                        </a:rPr>
                        <a:t>0.91</a:t>
                      </a:r>
                      <a:endParaRPr kumimoji="1" lang="ja-JP" altLang="en-US" sz="1500" b="1" kern="1200" dirty="0">
                        <a:solidFill>
                          <a:srgbClr val="FF0000"/>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kern="1200" dirty="0" smtClean="0">
                          <a:solidFill>
                            <a:srgbClr val="FF0000"/>
                          </a:solidFill>
                          <a:latin typeface="+mn-lt"/>
                          <a:ea typeface="+mn-ea"/>
                          <a:cs typeface="+mn-cs"/>
                        </a:rPr>
                        <a:t>0.48</a:t>
                      </a:r>
                      <a:endParaRPr kumimoji="1" lang="ja-JP" altLang="en-US" sz="1500" b="1" kern="1200" dirty="0">
                        <a:solidFill>
                          <a:srgbClr val="FF0000"/>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500" b="1" kern="1200" dirty="0" smtClean="0">
                          <a:solidFill>
                            <a:srgbClr val="0B13B5"/>
                          </a:solidFill>
                          <a:latin typeface="+mn-lt"/>
                          <a:ea typeface="+mn-ea"/>
                          <a:cs typeface="+mn-cs"/>
                        </a:rPr>
                        <a:t>7.25</a:t>
                      </a:r>
                      <a:endParaRPr kumimoji="1" lang="ja-JP" altLang="en-US" sz="1500" b="1" kern="1200" dirty="0">
                        <a:solidFill>
                          <a:srgbClr val="0B13B5"/>
                        </a:solidFill>
                        <a:latin typeface="+mn-lt"/>
                        <a:ea typeface="+mn-ea"/>
                        <a:cs typeface="+mn-cs"/>
                      </a:endParaRP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8" name="Group 7"/>
          <p:cNvGrpSpPr/>
          <p:nvPr/>
        </p:nvGrpSpPr>
        <p:grpSpPr>
          <a:xfrm>
            <a:off x="533400" y="1295400"/>
            <a:ext cx="8153638" cy="2895600"/>
            <a:chOff x="608752" y="1191524"/>
            <a:chExt cx="10528945" cy="3438679"/>
          </a:xfrm>
        </p:grpSpPr>
        <p:graphicFrame>
          <p:nvGraphicFramePr>
            <p:cNvPr id="6" name="オブジェクト 5"/>
            <p:cNvGraphicFramePr>
              <a:graphicFrameLocks noChangeAspect="1"/>
            </p:cNvGraphicFramePr>
            <p:nvPr>
              <p:extLst/>
            </p:nvPr>
          </p:nvGraphicFramePr>
          <p:xfrm>
            <a:off x="608752" y="1191524"/>
            <a:ext cx="4896544" cy="3438679"/>
          </p:xfrm>
          <a:graphic>
            <a:graphicData uri="http://schemas.openxmlformats.org/presentationml/2006/ole">
              <mc:AlternateContent xmlns:mc="http://schemas.openxmlformats.org/markup-compatibility/2006">
                <mc:Choice xmlns:v="urn:schemas-microsoft-com:vml" Requires="v">
                  <p:oleObj spid="_x0000_s361492" name="ｸﾞﾗﾌ" r:id="rId4" imgW="4131720" imgH="2901600" progId="Origin50.Graph">
                    <p:embed/>
                  </p:oleObj>
                </mc:Choice>
                <mc:Fallback>
                  <p:oleObj name="ｸﾞﾗﾌ" r:id="rId4" imgW="4131720" imgH="2901600" progId="Origin50.Graph">
                    <p:embed/>
                    <p:pic>
                      <p:nvPicPr>
                        <p:cNvPr id="0" name=""/>
                        <p:cNvPicPr/>
                        <p:nvPr/>
                      </p:nvPicPr>
                      <p:blipFill>
                        <a:blip r:embed="rId5"/>
                        <a:stretch>
                          <a:fillRect/>
                        </a:stretch>
                      </p:blipFill>
                      <p:spPr>
                        <a:xfrm>
                          <a:off x="608752" y="1191524"/>
                          <a:ext cx="4896544" cy="3438679"/>
                        </a:xfrm>
                        <a:prstGeom prst="rect">
                          <a:avLst/>
                        </a:prstGeom>
                      </p:spPr>
                    </p:pic>
                  </p:oleObj>
                </mc:Fallback>
              </mc:AlternateContent>
            </a:graphicData>
          </a:graphic>
        </p:graphicFrame>
        <p:graphicFrame>
          <p:nvGraphicFramePr>
            <p:cNvPr id="7" name="オブジェクト 5"/>
            <p:cNvGraphicFramePr>
              <a:graphicFrameLocks noChangeAspect="1"/>
            </p:cNvGraphicFramePr>
            <p:nvPr>
              <p:extLst>
                <p:ext uri="{D42A27DB-BD31-4B8C-83A1-F6EECF244321}">
                  <p14:modId xmlns:p14="http://schemas.microsoft.com/office/powerpoint/2010/main" val="560516413"/>
                </p:ext>
              </p:extLst>
            </p:nvPr>
          </p:nvGraphicFramePr>
          <p:xfrm>
            <a:off x="6385169" y="1269056"/>
            <a:ext cx="4752528" cy="3337541"/>
          </p:xfrm>
          <a:graphic>
            <a:graphicData uri="http://schemas.openxmlformats.org/presentationml/2006/ole">
              <mc:AlternateContent xmlns:mc="http://schemas.openxmlformats.org/markup-compatibility/2006">
                <mc:Choice xmlns:v="urn:schemas-microsoft-com:vml" Requires="v">
                  <p:oleObj spid="_x0000_s361493" name="ｸﾞﾗﾌ" r:id="rId6" imgW="4131720" imgH="2901600" progId="Origin50.Graph">
                    <p:embed/>
                  </p:oleObj>
                </mc:Choice>
                <mc:Fallback>
                  <p:oleObj name="ｸﾞﾗﾌ" r:id="rId6" imgW="4131720" imgH="2901600" progId="Origin50.Graph">
                    <p:embed/>
                    <p:pic>
                      <p:nvPicPr>
                        <p:cNvPr id="0" name=""/>
                        <p:cNvPicPr/>
                        <p:nvPr/>
                      </p:nvPicPr>
                      <p:blipFill>
                        <a:blip r:embed="rId7"/>
                        <a:stretch>
                          <a:fillRect/>
                        </a:stretch>
                      </p:blipFill>
                      <p:spPr>
                        <a:xfrm>
                          <a:off x="6385169" y="1269056"/>
                          <a:ext cx="4752528" cy="3337541"/>
                        </a:xfrm>
                        <a:prstGeom prst="rect">
                          <a:avLst/>
                        </a:prstGeom>
                      </p:spPr>
                    </p:pic>
                  </p:oleObj>
                </mc:Fallback>
              </mc:AlternateContent>
            </a:graphicData>
          </a:graphic>
        </p:graphicFrame>
        <p:sp>
          <p:nvSpPr>
            <p:cNvPr id="2" name="Rectangle 1"/>
            <p:cNvSpPr/>
            <p:nvPr/>
          </p:nvSpPr>
          <p:spPr>
            <a:xfrm>
              <a:off x="3864889" y="1685511"/>
              <a:ext cx="937608" cy="400109"/>
            </a:xfrm>
            <a:prstGeom prst="rect">
              <a:avLst/>
            </a:prstGeom>
          </p:spPr>
          <p:txBody>
            <a:bodyPr wrap="none">
              <a:spAutoFit/>
            </a:bodyPr>
            <a:lstStyle/>
            <a:p>
              <a:pPr algn="ctr"/>
              <a:r>
                <a:rPr kumimoji="1" lang="en-US" altLang="ja-JP" sz="1350" b="1" dirty="0">
                  <a:solidFill>
                    <a:srgbClr val="0000FF"/>
                  </a:solidFill>
                </a:rPr>
                <a:t>TP-BDT</a:t>
              </a:r>
              <a:endParaRPr kumimoji="1" lang="ja-JP" altLang="en-US" sz="1350" b="1" dirty="0">
                <a:solidFill>
                  <a:srgbClr val="0000FF"/>
                </a:solidFill>
              </a:endParaRPr>
            </a:p>
          </p:txBody>
        </p:sp>
        <p:sp>
          <p:nvSpPr>
            <p:cNvPr id="3" name="Rectangle 2"/>
            <p:cNvSpPr/>
            <p:nvPr/>
          </p:nvSpPr>
          <p:spPr>
            <a:xfrm>
              <a:off x="9225164" y="1791389"/>
              <a:ext cx="1132105" cy="400109"/>
            </a:xfrm>
            <a:prstGeom prst="rect">
              <a:avLst/>
            </a:prstGeom>
          </p:spPr>
          <p:txBody>
            <a:bodyPr wrap="none">
              <a:spAutoFit/>
            </a:bodyPr>
            <a:lstStyle/>
            <a:p>
              <a:pPr algn="ctr"/>
              <a:r>
                <a:rPr kumimoji="1" lang="en-US" altLang="ja-JP" sz="1350" b="1" dirty="0">
                  <a:solidFill>
                    <a:srgbClr val="0000FF"/>
                  </a:solidFill>
                </a:rPr>
                <a:t>TP-BDT-b</a:t>
              </a:r>
              <a:endParaRPr kumimoji="1" lang="ja-JP" altLang="en-US" sz="1350" b="1" dirty="0">
                <a:solidFill>
                  <a:srgbClr val="0000FF"/>
                </a:solidFill>
              </a:endParaRPr>
            </a:p>
          </p:txBody>
        </p:sp>
      </p:grpSp>
    </p:spTree>
    <p:extLst>
      <p:ext uri="{BB962C8B-B14F-4D97-AF65-F5344CB8AC3E}">
        <p14:creationId xmlns:p14="http://schemas.microsoft.com/office/powerpoint/2010/main" val="3865140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76200" y="990600"/>
            <a:ext cx="8991600"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685800" y="2514600"/>
            <a:ext cx="7997315" cy="2057400"/>
            <a:chOff x="79885" y="2438400"/>
            <a:chExt cx="9000512" cy="2667000"/>
          </a:xfrm>
        </p:grpSpPr>
        <p:pic>
          <p:nvPicPr>
            <p:cNvPr id="4" name="Picture 3" descr="UV-Vis_291_320_183_318.jpg"/>
            <p:cNvPicPr>
              <a:picLocks noChangeAspect="1"/>
            </p:cNvPicPr>
            <p:nvPr/>
          </p:nvPicPr>
          <p:blipFill rotWithShape="1">
            <a:blip r:embed="rId3" cstate="print">
              <a:extLst>
                <a:ext uri="{28A0092B-C50C-407E-A947-70E740481C1C}">
                  <a14:useLocalDpi xmlns:a14="http://schemas.microsoft.com/office/drawing/2010/main" val="0"/>
                </a:ext>
              </a:extLst>
            </a:blip>
            <a:srcRect l="5340" t="7463" r="10933" b="2435"/>
            <a:stretch/>
          </p:blipFill>
          <p:spPr>
            <a:xfrm>
              <a:off x="79885" y="2438400"/>
              <a:ext cx="3120515" cy="2595262"/>
            </a:xfrm>
            <a:prstGeom prst="rect">
              <a:avLst/>
            </a:prstGeom>
          </p:spPr>
        </p:pic>
        <p:pic>
          <p:nvPicPr>
            <p:cNvPr id="7" name="Picture 6" descr="BTSA-2T.jpg"/>
            <p:cNvPicPr>
              <a:picLocks noChangeAspect="1"/>
            </p:cNvPicPr>
            <p:nvPr/>
          </p:nvPicPr>
          <p:blipFill rotWithShape="1">
            <a:blip r:embed="rId4" cstate="print">
              <a:extLst>
                <a:ext uri="{28A0092B-C50C-407E-A947-70E740481C1C}">
                  <a14:useLocalDpi xmlns:a14="http://schemas.microsoft.com/office/drawing/2010/main" val="0"/>
                </a:ext>
              </a:extLst>
            </a:blip>
            <a:srcRect l="2681" t="7462" r="24098"/>
            <a:stretch/>
          </p:blipFill>
          <p:spPr>
            <a:xfrm>
              <a:off x="6324600" y="2439972"/>
              <a:ext cx="2755797" cy="2665428"/>
            </a:xfrm>
            <a:prstGeom prst="rect">
              <a:avLst/>
            </a:prstGeom>
          </p:spPr>
        </p:pic>
        <p:pic>
          <p:nvPicPr>
            <p:cNvPr id="9" name="Picture 8" descr="XRD_291_320_281_318.jpg"/>
            <p:cNvPicPr>
              <a:picLocks noChangeAspect="1"/>
            </p:cNvPicPr>
            <p:nvPr/>
          </p:nvPicPr>
          <p:blipFill rotWithShape="1">
            <a:blip r:embed="rId5" cstate="print">
              <a:extLst>
                <a:ext uri="{28A0092B-C50C-407E-A947-70E740481C1C}">
                  <a14:useLocalDpi xmlns:a14="http://schemas.microsoft.com/office/drawing/2010/main" val="0"/>
                </a:ext>
              </a:extLst>
            </a:blip>
            <a:srcRect l="7008" t="10364" r="11507" b="2297"/>
            <a:stretch/>
          </p:blipFill>
          <p:spPr>
            <a:xfrm>
              <a:off x="3211445" y="2514600"/>
              <a:ext cx="3036955" cy="2515678"/>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2010141988"/>
              </p:ext>
            </p:extLst>
          </p:nvPr>
        </p:nvGraphicFramePr>
        <p:xfrm>
          <a:off x="457200" y="4800599"/>
          <a:ext cx="7935951" cy="1889760"/>
        </p:xfrm>
        <a:graphic>
          <a:graphicData uri="http://schemas.openxmlformats.org/drawingml/2006/table">
            <a:tbl>
              <a:tblPr firstRow="1" bandRow="1">
                <a:tableStyleId>{5C22544A-7EE6-4342-B048-85BDC9FD1C3A}</a:tableStyleId>
              </a:tblPr>
              <a:tblGrid>
                <a:gridCol w="1143000"/>
                <a:gridCol w="849351"/>
                <a:gridCol w="522249"/>
                <a:gridCol w="1066800"/>
                <a:gridCol w="1219200"/>
                <a:gridCol w="914400"/>
                <a:gridCol w="925551"/>
                <a:gridCol w="1295400"/>
              </a:tblGrid>
              <a:tr h="455023">
                <a:tc>
                  <a:txBody>
                    <a:bodyPr/>
                    <a:lstStyle/>
                    <a:p>
                      <a:endParaRPr lang="en-US" sz="1500" dirty="0"/>
                    </a:p>
                  </a:txBody>
                  <a:tcPr/>
                </a:tc>
                <a:tc>
                  <a:txBody>
                    <a:bodyPr/>
                    <a:lstStyle/>
                    <a:p>
                      <a:r>
                        <a:rPr lang="en-US" sz="1500" dirty="0" smtClean="0"/>
                        <a:t>Mn, kDa</a:t>
                      </a:r>
                      <a:endParaRPr lang="en-US" sz="1500" dirty="0"/>
                    </a:p>
                  </a:txBody>
                  <a:tcPr/>
                </a:tc>
                <a:tc>
                  <a:txBody>
                    <a:bodyPr/>
                    <a:lstStyle/>
                    <a:p>
                      <a:r>
                        <a:rPr lang="en-US" sz="1500" dirty="0" smtClean="0"/>
                        <a:t>PDI</a:t>
                      </a:r>
                      <a:endParaRPr lang="en-US" sz="1500" dirty="0"/>
                    </a:p>
                  </a:txBody>
                  <a:tcPr/>
                </a:tc>
                <a:tc>
                  <a:txBody>
                    <a:bodyPr/>
                    <a:lstStyle/>
                    <a:p>
                      <a:r>
                        <a:rPr lang="en-US" sz="1500" dirty="0" smtClean="0"/>
                        <a:t>Eg (Sol), eV</a:t>
                      </a:r>
                      <a:endParaRPr lang="en-US" sz="1500" dirty="0"/>
                    </a:p>
                  </a:txBody>
                  <a:tcPr/>
                </a:tc>
                <a:tc>
                  <a:txBody>
                    <a:bodyPr/>
                    <a:lstStyle/>
                    <a:p>
                      <a:r>
                        <a:rPr lang="en-US" sz="1500" dirty="0" smtClean="0"/>
                        <a:t>Eg</a:t>
                      </a:r>
                      <a:r>
                        <a:rPr lang="en-US" sz="1500" baseline="0" dirty="0" smtClean="0"/>
                        <a:t> (Film), eV</a:t>
                      </a:r>
                      <a:endParaRPr lang="en-US" sz="1500" dirty="0"/>
                    </a:p>
                  </a:txBody>
                  <a:tcPr/>
                </a:tc>
                <a:tc>
                  <a:txBody>
                    <a:bodyPr/>
                    <a:lstStyle/>
                    <a:p>
                      <a:r>
                        <a:rPr lang="en-US" sz="1500" dirty="0" smtClean="0"/>
                        <a:t>E</a:t>
                      </a:r>
                      <a:r>
                        <a:rPr lang="en-US" sz="1500" baseline="-25000" dirty="0" smtClean="0"/>
                        <a:t>HOMO, </a:t>
                      </a:r>
                      <a:r>
                        <a:rPr lang="en-US" sz="1500" baseline="0" dirty="0" smtClean="0"/>
                        <a:t>eV</a:t>
                      </a:r>
                      <a:endParaRPr lang="en-US" sz="1500" baseline="0" dirty="0"/>
                    </a:p>
                  </a:txBody>
                  <a:tcPr/>
                </a:tc>
                <a:tc>
                  <a:txBody>
                    <a:bodyPr/>
                    <a:lstStyle/>
                    <a:p>
                      <a:r>
                        <a:rPr lang="en-US" sz="1500" dirty="0" smtClean="0"/>
                        <a:t>E</a:t>
                      </a:r>
                      <a:r>
                        <a:rPr lang="en-US" sz="1500" baseline="-25000" dirty="0" smtClean="0"/>
                        <a:t>LUMO, </a:t>
                      </a:r>
                      <a:r>
                        <a:rPr lang="en-US" sz="1500" baseline="0" dirty="0" smtClean="0"/>
                        <a:t>eV</a:t>
                      </a:r>
                      <a:endParaRPr lang="en-US" sz="1500" baseline="0" dirty="0"/>
                    </a:p>
                  </a:txBody>
                  <a:tcPr/>
                </a:tc>
                <a:tc>
                  <a:txBody>
                    <a:bodyPr/>
                    <a:lstStyle/>
                    <a:p>
                      <a:r>
                        <a:rPr lang="en-US" sz="1800" dirty="0" smtClean="0"/>
                        <a:t>µ</a:t>
                      </a:r>
                      <a:r>
                        <a:rPr lang="en-US" sz="1500" i="1" baseline="-25000" dirty="0" smtClean="0"/>
                        <a:t>h</a:t>
                      </a:r>
                      <a:r>
                        <a:rPr lang="en-US" sz="1500" dirty="0" smtClean="0"/>
                        <a:t>, cm</a:t>
                      </a:r>
                      <a:r>
                        <a:rPr lang="en-US" sz="1500" baseline="30000" dirty="0" smtClean="0"/>
                        <a:t>2</a:t>
                      </a:r>
                      <a:r>
                        <a:rPr lang="en-US" sz="1500" dirty="0" smtClean="0"/>
                        <a:t>/(V*s)</a:t>
                      </a:r>
                      <a:r>
                        <a:rPr lang="en-US" sz="1500" baseline="0" dirty="0" smtClean="0"/>
                        <a:t> </a:t>
                      </a:r>
                      <a:endParaRPr lang="en-US" sz="1500" dirty="0"/>
                    </a:p>
                  </a:txBody>
                  <a:tcPr/>
                </a:tc>
              </a:tr>
              <a:tr h="285750">
                <a:tc>
                  <a:txBody>
                    <a:bodyPr/>
                    <a:lstStyle/>
                    <a:p>
                      <a:pPr algn="ctr"/>
                      <a:r>
                        <a:rPr lang="en-US" sz="1400" b="1" dirty="0" smtClean="0">
                          <a:latin typeface="Calibri"/>
                          <a:cs typeface="Calibri"/>
                        </a:rPr>
                        <a:t>BTSA-1T</a:t>
                      </a:r>
                      <a:endParaRPr lang="en-US" sz="1400" b="1" dirty="0">
                        <a:latin typeface="Calibri"/>
                        <a:cs typeface="Calibri"/>
                      </a:endParaRPr>
                    </a:p>
                  </a:txBody>
                  <a:tcPr anchor="ctr"/>
                </a:tc>
                <a:tc>
                  <a:txBody>
                    <a:bodyPr/>
                    <a:lstStyle/>
                    <a:p>
                      <a:pPr algn="ctr"/>
                      <a:r>
                        <a:rPr lang="en-US" sz="1400" b="1" dirty="0" smtClean="0">
                          <a:latin typeface="Calibri"/>
                          <a:cs typeface="Calibri"/>
                        </a:rPr>
                        <a:t>11.4</a:t>
                      </a:r>
                      <a:endParaRPr lang="en-US" sz="1400" b="1" dirty="0">
                        <a:latin typeface="Calibri"/>
                        <a:cs typeface="Calibri"/>
                      </a:endParaRPr>
                    </a:p>
                  </a:txBody>
                  <a:tcPr anchor="ctr"/>
                </a:tc>
                <a:tc>
                  <a:txBody>
                    <a:bodyPr/>
                    <a:lstStyle/>
                    <a:p>
                      <a:pPr algn="ctr"/>
                      <a:r>
                        <a:rPr lang="en-US" sz="1400" b="1" dirty="0" smtClean="0">
                          <a:latin typeface="Calibri"/>
                          <a:cs typeface="Calibri"/>
                        </a:rPr>
                        <a:t>4.6</a:t>
                      </a:r>
                      <a:endParaRPr lang="en-US" sz="1400" b="1" dirty="0">
                        <a:latin typeface="Calibri"/>
                        <a:cs typeface="Calibri"/>
                      </a:endParaRPr>
                    </a:p>
                  </a:txBody>
                  <a:tcPr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Calibri (Body)" charset="0"/>
                          <a:cs typeface="Calibri"/>
                        </a:rPr>
                        <a:t>1.90</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Calibri (Body)" charset="0"/>
                          <a:cs typeface="Calibri"/>
                        </a:rPr>
                        <a:t>1.85</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Calibri (Body)" charset="0"/>
                          <a:cs typeface="Calibri"/>
                        </a:rPr>
                        <a:t>-5.40</a:t>
                      </a:r>
                    </a:p>
                  </a:txBody>
                  <a:tcPr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a:ea typeface="Calibri (Body)" charset="0"/>
                          <a:cs typeface="Calibri"/>
                        </a:rPr>
                        <a:t>-3.55</a:t>
                      </a:r>
                    </a:p>
                  </a:txBody>
                  <a:tcPr anchor="ctr" anchorCtr="1"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rgbClr val="000000"/>
                          </a:solidFill>
                          <a:effectLst/>
                          <a:latin typeface="Calibri"/>
                          <a:ea typeface="ＭＳ Ｐゴシック" charset="0"/>
                          <a:cs typeface="Calibri"/>
                        </a:rPr>
                        <a:t>2.2 E-3</a:t>
                      </a:r>
                    </a:p>
                  </a:txBody>
                  <a:tcPr anchor="ctr"/>
                </a:tc>
              </a:tr>
              <a:tr h="285750">
                <a:tc>
                  <a:txBody>
                    <a:bodyPr/>
                    <a:lstStyle/>
                    <a:p>
                      <a:pPr algn="ctr"/>
                      <a:r>
                        <a:rPr lang="en-US" sz="1400" b="1" dirty="0" smtClean="0">
                          <a:latin typeface="Calibri"/>
                          <a:cs typeface="Calibri"/>
                        </a:rPr>
                        <a:t>BTSA-1T-</a:t>
                      </a:r>
                      <a:r>
                        <a:rPr lang="en-US" sz="1400" b="1" i="1" dirty="0" smtClean="0">
                          <a:latin typeface="Calibri"/>
                          <a:cs typeface="Calibri"/>
                        </a:rPr>
                        <a:t>reg</a:t>
                      </a:r>
                      <a:endParaRPr lang="en-US" sz="1400" b="1" i="1" dirty="0">
                        <a:latin typeface="Calibri"/>
                        <a:cs typeface="Calibri"/>
                      </a:endParaRPr>
                    </a:p>
                  </a:txBody>
                  <a:tcPr anchor="ctr"/>
                </a:tc>
                <a:tc>
                  <a:txBody>
                    <a:bodyPr/>
                    <a:lstStyle/>
                    <a:p>
                      <a:pPr algn="ctr"/>
                      <a:r>
                        <a:rPr lang="en-US" sz="1400" b="1" dirty="0" smtClean="0">
                          <a:latin typeface="Calibri"/>
                          <a:cs typeface="Calibri"/>
                        </a:rPr>
                        <a:t>14.1</a:t>
                      </a:r>
                      <a:endParaRPr lang="en-US" sz="1400" b="1" dirty="0">
                        <a:latin typeface="Calibri"/>
                        <a:cs typeface="Calibri"/>
                      </a:endParaRPr>
                    </a:p>
                  </a:txBody>
                  <a:tcPr anchor="ctr"/>
                </a:tc>
                <a:tc>
                  <a:txBody>
                    <a:bodyPr/>
                    <a:lstStyle/>
                    <a:p>
                      <a:pPr algn="ctr"/>
                      <a:r>
                        <a:rPr lang="en-US" sz="1400" b="1" dirty="0" smtClean="0">
                          <a:latin typeface="Calibri"/>
                          <a:cs typeface="Calibri"/>
                        </a:rPr>
                        <a:t>3.4</a:t>
                      </a:r>
                      <a:endParaRPr lang="en-US" sz="1400" b="1" dirty="0">
                        <a:latin typeface="Calibri"/>
                        <a:cs typeface="Calibri"/>
                      </a:endParaRPr>
                    </a:p>
                  </a:txBody>
                  <a:tcPr anchor="ctr"/>
                </a:tc>
                <a:tc>
                  <a:txBody>
                    <a:bodyPr/>
                    <a:lstStyle/>
                    <a:p>
                      <a:pPr algn="ctr"/>
                      <a:r>
                        <a:rPr lang="en-US" sz="1400" b="1" dirty="0" smtClean="0">
                          <a:latin typeface="Calibri"/>
                          <a:cs typeface="Calibri"/>
                        </a:rPr>
                        <a:t>1.88</a:t>
                      </a:r>
                      <a:endParaRPr lang="en-US" sz="1400" b="1" dirty="0">
                        <a:latin typeface="Calibri"/>
                        <a:cs typeface="Calibri"/>
                      </a:endParaRPr>
                    </a:p>
                  </a:txBody>
                  <a:tcPr anchor="ctr" anchorCtr="1"/>
                </a:tc>
                <a:tc>
                  <a:txBody>
                    <a:bodyPr/>
                    <a:lstStyle/>
                    <a:p>
                      <a:pPr algn="ctr"/>
                      <a:r>
                        <a:rPr lang="en-US" sz="1400" b="1" dirty="0" smtClean="0">
                          <a:latin typeface="Calibri"/>
                          <a:cs typeface="Calibri"/>
                        </a:rPr>
                        <a:t>1.87</a:t>
                      </a:r>
                      <a:endParaRPr lang="en-US" sz="1400" b="1" dirty="0">
                        <a:latin typeface="Calibri"/>
                        <a:cs typeface="Calibri"/>
                      </a:endParaRPr>
                    </a:p>
                  </a:txBody>
                  <a:tcPr anchor="ctr" anchorCtr="1"/>
                </a:tc>
                <a:tc>
                  <a:txBody>
                    <a:bodyPr/>
                    <a:lstStyle/>
                    <a:p>
                      <a:pPr algn="ctr"/>
                      <a:r>
                        <a:rPr lang="en-US" sz="1400" b="1" dirty="0" smtClean="0">
                          <a:latin typeface="Calibri"/>
                          <a:cs typeface="Calibri"/>
                        </a:rPr>
                        <a:t>-5.49</a:t>
                      </a:r>
                      <a:endParaRPr lang="en-US" sz="1400" b="1" dirty="0">
                        <a:latin typeface="Calibri"/>
                        <a:cs typeface="Calibri"/>
                      </a:endParaRPr>
                    </a:p>
                  </a:txBody>
                  <a:tcPr anchor="ctr" anchorCtr="1"/>
                </a:tc>
                <a:tc>
                  <a:txBody>
                    <a:bodyPr/>
                    <a:lstStyle/>
                    <a:p>
                      <a:pPr algn="ctr"/>
                      <a:r>
                        <a:rPr lang="en-US" sz="1400" b="1" dirty="0" smtClean="0">
                          <a:latin typeface="Calibri"/>
                          <a:cs typeface="Calibri"/>
                        </a:rPr>
                        <a:t>-3.62</a:t>
                      </a:r>
                      <a:endParaRPr lang="en-US" sz="1400" b="1" dirty="0">
                        <a:latin typeface="Calibri"/>
                        <a:cs typeface="Calibri"/>
                      </a:endParaRPr>
                    </a:p>
                  </a:txBody>
                  <a:tcPr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rgbClr val="000000"/>
                          </a:solidFill>
                          <a:effectLst/>
                          <a:latin typeface="Calibri"/>
                          <a:ea typeface="ＭＳ Ｐゴシック" charset="0"/>
                          <a:cs typeface="Calibri"/>
                        </a:rPr>
                        <a:t>1.6E-3</a:t>
                      </a:r>
                    </a:p>
                  </a:txBody>
                  <a:tcPr anchor="ctr"/>
                </a:tc>
              </a:tr>
              <a:tr h="285750">
                <a:tc>
                  <a:txBody>
                    <a:bodyPr/>
                    <a:lstStyle/>
                    <a:p>
                      <a:pPr algn="ctr"/>
                      <a:r>
                        <a:rPr lang="en-US" sz="1400" b="1" dirty="0" smtClean="0">
                          <a:latin typeface="Calibri"/>
                          <a:cs typeface="Calibri"/>
                        </a:rPr>
                        <a:t>BTSA-2T</a:t>
                      </a:r>
                      <a:endParaRPr lang="en-US" sz="1400" b="1" dirty="0">
                        <a:latin typeface="Calibri"/>
                        <a:cs typeface="Calibri"/>
                      </a:endParaRPr>
                    </a:p>
                  </a:txBody>
                  <a:tcPr anchor="ctr"/>
                </a:tc>
                <a:tc>
                  <a:txBody>
                    <a:bodyPr/>
                    <a:lstStyle/>
                    <a:p>
                      <a:pPr algn="ctr"/>
                      <a:r>
                        <a:rPr lang="en-US" sz="1400" b="1" dirty="0" smtClean="0">
                          <a:latin typeface="Calibri"/>
                          <a:cs typeface="Calibri"/>
                        </a:rPr>
                        <a:t>14.4</a:t>
                      </a:r>
                      <a:endParaRPr lang="en-US" sz="1400" b="1" dirty="0">
                        <a:latin typeface="Calibri"/>
                        <a:cs typeface="Calibri"/>
                      </a:endParaRPr>
                    </a:p>
                  </a:txBody>
                  <a:tcPr anchor="ctr"/>
                </a:tc>
                <a:tc>
                  <a:txBody>
                    <a:bodyPr/>
                    <a:lstStyle/>
                    <a:p>
                      <a:pPr algn="ctr"/>
                      <a:r>
                        <a:rPr lang="en-US" sz="1400" b="1" dirty="0" smtClean="0">
                          <a:latin typeface="Calibri"/>
                          <a:cs typeface="Calibri"/>
                        </a:rPr>
                        <a:t>4.6</a:t>
                      </a:r>
                      <a:endParaRPr lang="en-US" sz="1400" b="1" dirty="0">
                        <a:latin typeface="Calibri"/>
                        <a:cs typeface="Calibri"/>
                      </a:endParaRPr>
                    </a:p>
                  </a:txBody>
                  <a:tcPr anchor="ctr"/>
                </a:tc>
                <a:tc>
                  <a:txBody>
                    <a:bodyPr/>
                    <a:lstStyle/>
                    <a:p>
                      <a:pPr algn="ctr"/>
                      <a:r>
                        <a:rPr lang="en-US" sz="1400" b="1" dirty="0" smtClean="0">
                          <a:latin typeface="Calibri"/>
                          <a:cs typeface="Calibri"/>
                        </a:rPr>
                        <a:t>1.89</a:t>
                      </a:r>
                      <a:endParaRPr lang="en-US" sz="1400" b="1" dirty="0">
                        <a:latin typeface="Calibri"/>
                        <a:cs typeface="Calibri"/>
                      </a:endParaRPr>
                    </a:p>
                  </a:txBody>
                  <a:tcPr marL="62710" marR="62710" marT="31355" marB="31355" anchor="ctr"/>
                </a:tc>
                <a:tc>
                  <a:txBody>
                    <a:bodyPr/>
                    <a:lstStyle/>
                    <a:p>
                      <a:pPr algn="ctr"/>
                      <a:r>
                        <a:rPr lang="en-US" sz="1400" b="1" dirty="0" smtClean="0">
                          <a:latin typeface="Calibri"/>
                          <a:cs typeface="Calibri"/>
                        </a:rPr>
                        <a:t>1.84</a:t>
                      </a:r>
                      <a:endParaRPr lang="en-US" sz="1400" b="1" dirty="0">
                        <a:latin typeface="Calibri"/>
                        <a:cs typeface="Calibri"/>
                      </a:endParaRPr>
                    </a:p>
                  </a:txBody>
                  <a:tcPr marL="62710" marR="62710" marT="31355" marB="31355" anchor="ctr"/>
                </a:tc>
                <a:tc>
                  <a:txBody>
                    <a:bodyPr/>
                    <a:lstStyle/>
                    <a:p>
                      <a:pPr algn="ctr"/>
                      <a:r>
                        <a:rPr lang="en-US" sz="1400" b="1" dirty="0" smtClean="0">
                          <a:latin typeface="Calibri"/>
                          <a:cs typeface="Calibri"/>
                        </a:rPr>
                        <a:t>-5.39</a:t>
                      </a:r>
                      <a:endParaRPr lang="en-US" sz="1400" b="1" dirty="0">
                        <a:latin typeface="Calibri"/>
                        <a:cs typeface="Calibri"/>
                      </a:endParaRPr>
                    </a:p>
                  </a:txBody>
                  <a:tcPr marL="62710" marR="62710" marT="31355" marB="31355" anchor="ctr"/>
                </a:tc>
                <a:tc>
                  <a:txBody>
                    <a:bodyPr/>
                    <a:lstStyle/>
                    <a:p>
                      <a:pPr algn="ctr"/>
                      <a:r>
                        <a:rPr lang="en-US" sz="1400" b="1" dirty="0" smtClean="0">
                          <a:latin typeface="Calibri"/>
                          <a:cs typeface="Calibri"/>
                        </a:rPr>
                        <a:t>-3.55</a:t>
                      </a:r>
                      <a:endParaRPr lang="en-US" sz="1400" b="1" dirty="0">
                        <a:latin typeface="Calibri"/>
                        <a:cs typeface="Calibri"/>
                      </a:endParaRPr>
                    </a:p>
                  </a:txBody>
                  <a:tcPr marL="62710" marR="62710" marT="31355" marB="31355" anchor="ctr"/>
                </a:tc>
                <a:tc>
                  <a:txBody>
                    <a:bodyPr/>
                    <a:lstStyle/>
                    <a:p>
                      <a:pPr algn="ctr"/>
                      <a:r>
                        <a:rPr lang="en-US" sz="1400" b="1" dirty="0" smtClean="0">
                          <a:latin typeface="Calibri"/>
                          <a:cs typeface="Calibri"/>
                        </a:rPr>
                        <a:t>0.056</a:t>
                      </a:r>
                      <a:endParaRPr lang="en-US" sz="1400" b="1" dirty="0">
                        <a:latin typeface="Calibri"/>
                        <a:cs typeface="Calibri"/>
                      </a:endParaRPr>
                    </a:p>
                  </a:txBody>
                  <a:tcPr anchor="ctr"/>
                </a:tc>
              </a:tr>
              <a:tr h="243840">
                <a:tc>
                  <a:txBody>
                    <a:bodyPr/>
                    <a:lstStyle/>
                    <a:p>
                      <a:pPr algn="ctr"/>
                      <a:r>
                        <a:rPr lang="en-US" sz="1400" b="1" dirty="0" smtClean="0">
                          <a:latin typeface="Calibri"/>
                          <a:cs typeface="Calibri"/>
                        </a:rPr>
                        <a:t>BTSA-3T</a:t>
                      </a:r>
                      <a:endParaRPr lang="en-US" sz="1400" b="1" dirty="0">
                        <a:latin typeface="Calibri"/>
                        <a:cs typeface="Calibri"/>
                      </a:endParaRPr>
                    </a:p>
                  </a:txBody>
                  <a:tcPr marL="0" marR="0" marT="0" marB="0" anchor="ctr"/>
                </a:tc>
                <a:tc>
                  <a:txBody>
                    <a:bodyPr/>
                    <a:lstStyle/>
                    <a:p>
                      <a:pPr algn="ctr"/>
                      <a:r>
                        <a:rPr lang="en-US" sz="1400" b="1" dirty="0" smtClean="0">
                          <a:latin typeface="Calibri"/>
                          <a:cs typeface="Calibri"/>
                        </a:rPr>
                        <a:t>53.1</a:t>
                      </a:r>
                      <a:endParaRPr lang="en-US" sz="1400" b="1" dirty="0">
                        <a:latin typeface="Calibri"/>
                        <a:cs typeface="Calibri"/>
                      </a:endParaRPr>
                    </a:p>
                  </a:txBody>
                  <a:tcPr marL="0" marR="0" marT="0" marB="0" anchor="ctr"/>
                </a:tc>
                <a:tc>
                  <a:txBody>
                    <a:bodyPr/>
                    <a:lstStyle/>
                    <a:p>
                      <a:pPr algn="ctr"/>
                      <a:r>
                        <a:rPr lang="en-US" sz="1400" b="1" dirty="0" smtClean="0">
                          <a:latin typeface="Calibri"/>
                          <a:cs typeface="Calibri"/>
                        </a:rPr>
                        <a:t>10</a:t>
                      </a:r>
                      <a:endParaRPr lang="en-US" sz="1400" b="1" dirty="0">
                        <a:latin typeface="Calibri"/>
                        <a:cs typeface="Calibri"/>
                      </a:endParaRPr>
                    </a:p>
                  </a:txBody>
                  <a:tcPr marL="0" marR="0" marT="0" marB="0" anchor="ctr"/>
                </a:tc>
                <a:tc>
                  <a:txBody>
                    <a:bodyPr/>
                    <a:lstStyle/>
                    <a:p>
                      <a:pPr algn="ctr"/>
                      <a:r>
                        <a:rPr lang="en-US" sz="1400" b="1" dirty="0" smtClean="0">
                          <a:latin typeface="Calibri"/>
                          <a:cs typeface="Calibri"/>
                        </a:rPr>
                        <a:t>1.93</a:t>
                      </a:r>
                      <a:endParaRPr lang="en-US" sz="1400" b="1" dirty="0">
                        <a:latin typeface="Calibri"/>
                        <a:cs typeface="Calibri"/>
                      </a:endParaRPr>
                    </a:p>
                  </a:txBody>
                  <a:tcPr marL="0" marR="0" marT="0" marB="0" anchor="ctr" anchorCtr="1"/>
                </a:tc>
                <a:tc>
                  <a:txBody>
                    <a:bodyPr/>
                    <a:lstStyle/>
                    <a:p>
                      <a:pPr algn="ctr"/>
                      <a:r>
                        <a:rPr lang="en-US" sz="1400" b="1" dirty="0" smtClean="0">
                          <a:latin typeface="Calibri"/>
                          <a:cs typeface="Calibri"/>
                        </a:rPr>
                        <a:t>1.86</a:t>
                      </a:r>
                      <a:endParaRPr lang="en-US" sz="1400" b="1" dirty="0">
                        <a:latin typeface="Calibri"/>
                        <a:cs typeface="Calibri"/>
                      </a:endParaRPr>
                    </a:p>
                  </a:txBody>
                  <a:tcPr marL="0" marR="0" marT="0" marB="0" anchor="ctr" anchorCtr="1"/>
                </a:tc>
                <a:tc>
                  <a:txBody>
                    <a:bodyPr/>
                    <a:lstStyle/>
                    <a:p>
                      <a:pPr algn="ctr"/>
                      <a:r>
                        <a:rPr lang="en-US" sz="1400" b="1" dirty="0" smtClean="0">
                          <a:latin typeface="Calibri"/>
                          <a:cs typeface="Calibri"/>
                        </a:rPr>
                        <a:t>-5.36</a:t>
                      </a:r>
                      <a:endParaRPr lang="en-US" sz="1400" b="1" dirty="0">
                        <a:latin typeface="Calibri"/>
                        <a:cs typeface="Calibri"/>
                      </a:endParaRPr>
                    </a:p>
                  </a:txBody>
                  <a:tcPr marL="0" marR="0" marT="0" marB="0" anchor="ctr" anchorCtr="1"/>
                </a:tc>
                <a:tc>
                  <a:txBody>
                    <a:bodyPr/>
                    <a:lstStyle/>
                    <a:p>
                      <a:pPr algn="ctr"/>
                      <a:r>
                        <a:rPr lang="en-US" sz="1400" b="1" dirty="0" smtClean="0">
                          <a:latin typeface="Calibri"/>
                          <a:cs typeface="Calibri"/>
                        </a:rPr>
                        <a:t>-3.50</a:t>
                      </a:r>
                      <a:endParaRPr lang="en-US" sz="1400" b="1" dirty="0">
                        <a:latin typeface="Calibri"/>
                        <a:cs typeface="Calibri"/>
                      </a:endParaRPr>
                    </a:p>
                  </a:txBody>
                  <a:tcPr marL="0" marR="0" marT="0" marB="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cap="none" normalizeH="0" baseline="0" dirty="0" smtClean="0">
                          <a:ln>
                            <a:noFill/>
                          </a:ln>
                          <a:solidFill>
                            <a:srgbClr val="000000"/>
                          </a:solidFill>
                          <a:effectLst/>
                          <a:latin typeface="Calibri"/>
                          <a:ea typeface="ＭＳ Ｐゴシック" charset="0"/>
                          <a:cs typeface="Calibri"/>
                        </a:rPr>
                        <a:t>1.2E-2</a:t>
                      </a:r>
                    </a:p>
                    <a:p>
                      <a:pPr algn="ctr"/>
                      <a:endParaRPr lang="en-US" sz="1400" b="1" dirty="0">
                        <a:latin typeface="Calibri"/>
                        <a:cs typeface="Calibri"/>
                      </a:endParaRPr>
                    </a:p>
                  </a:txBody>
                  <a:tcPr marL="0" marR="0" marT="0" marB="0" anchor="ctr"/>
                </a:tc>
              </a:tr>
            </a:tbl>
          </a:graphicData>
        </a:graphic>
      </p:graphicFrame>
      <p:pic>
        <p:nvPicPr>
          <p:cNvPr id="13" name="Picture 12"/>
          <p:cNvPicPr>
            <a:picLocks noChangeAspect="1"/>
          </p:cNvPicPr>
          <p:nvPr/>
        </p:nvPicPr>
        <p:blipFill>
          <a:blip r:embed="rId6"/>
          <a:stretch>
            <a:fillRect/>
          </a:stretch>
        </p:blipFill>
        <p:spPr>
          <a:xfrm>
            <a:off x="927100" y="1012009"/>
            <a:ext cx="7289800" cy="1422400"/>
          </a:xfrm>
          <a:prstGeom prst="rect">
            <a:avLst/>
          </a:prstGeom>
        </p:spPr>
      </p:pic>
      <p:sp>
        <p:nvSpPr>
          <p:cNvPr id="11" name="Title 1"/>
          <p:cNvSpPr txBox="1">
            <a:spLocks/>
          </p:cNvSpPr>
          <p:nvPr/>
        </p:nvSpPr>
        <p:spPr bwMode="auto">
          <a:xfrm>
            <a:off x="-83818" y="-60256"/>
            <a:ext cx="9144000" cy="102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800" b="1" kern="1200">
                <a:solidFill>
                  <a:srgbClr val="FFFFFF"/>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9pPr>
          </a:lstStyle>
          <a:p>
            <a:r>
              <a:rPr lang="en-US" dirty="0" smtClean="0">
                <a:solidFill>
                  <a:srgbClr val="000099"/>
                </a:solidFill>
                <a:latin typeface="Comic Sans MS" panose="030F0702030302020204" pitchFamily="66" charset="0"/>
                <a:ea typeface="ＭＳ Ｐゴシック" charset="0"/>
                <a:cs typeface="ＭＳ Ｐゴシック" charset="0"/>
              </a:rPr>
              <a:t>Second generation of New Building Block for OPV Polymers (</a:t>
            </a:r>
            <a:r>
              <a:rPr lang="en-US" dirty="0" err="1" smtClean="0">
                <a:solidFill>
                  <a:srgbClr val="000099"/>
                </a:solidFill>
                <a:latin typeface="Comic Sans MS" panose="030F0702030302020204" pitchFamily="66" charset="0"/>
                <a:ea typeface="ＭＳ Ｐゴシック" charset="0"/>
                <a:cs typeface="ＭＳ Ｐゴシック" charset="0"/>
              </a:rPr>
              <a:t>Marks,Melkonyan</a:t>
            </a:r>
            <a:r>
              <a:rPr lang="en-US" dirty="0">
                <a:solidFill>
                  <a:srgbClr val="000099"/>
                </a:solidFill>
                <a:latin typeface="Comic Sans MS" panose="030F0702030302020204" pitchFamily="66" charset="0"/>
                <a:ea typeface="ＭＳ Ｐゴシック" charset="0"/>
                <a:cs typeface="ＭＳ Ｐゴシック" charset="0"/>
              </a:rPr>
              <a:t>) </a:t>
            </a:r>
          </a:p>
        </p:txBody>
      </p:sp>
    </p:spTree>
    <p:extLst>
      <p:ext uri="{BB962C8B-B14F-4D97-AF65-F5344CB8AC3E}">
        <p14:creationId xmlns:p14="http://schemas.microsoft.com/office/powerpoint/2010/main" val="818694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905000" y="-76200"/>
            <a:ext cx="525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800" b="1" kern="1200">
                <a:solidFill>
                  <a:srgbClr val="FFFFFF"/>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9pPr>
          </a:lstStyle>
          <a:p>
            <a:r>
              <a:rPr lang="en-US" dirty="0" smtClean="0">
                <a:solidFill>
                  <a:srgbClr val="000099"/>
                </a:solidFill>
                <a:latin typeface="Comic Sans MS" panose="030F0702030302020204" pitchFamily="66" charset="0"/>
                <a:ea typeface="ＭＳ Ｐゴシック" charset="0"/>
                <a:cs typeface="ＭＳ Ｐゴシック" charset="0"/>
              </a:rPr>
              <a:t>BTSA-XT Solar Cells</a:t>
            </a:r>
          </a:p>
        </p:txBody>
      </p:sp>
      <p:sp>
        <p:nvSpPr>
          <p:cNvPr id="5" name="TextBox 4"/>
          <p:cNvSpPr txBox="1"/>
          <p:nvPr/>
        </p:nvSpPr>
        <p:spPr>
          <a:xfrm>
            <a:off x="3352800" y="807928"/>
            <a:ext cx="5486400" cy="155427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700" b="1" dirty="0" smtClean="0"/>
              <a:t>Polymer:PC71BM ratio 1:2 </a:t>
            </a:r>
          </a:p>
          <a:p>
            <a:pPr marL="285750" indent="-285750">
              <a:spcAft>
                <a:spcPts val="600"/>
              </a:spcAft>
              <a:buFont typeface="Arial" panose="020B0604020202020204" pitchFamily="34" charset="0"/>
              <a:buChar char="•"/>
            </a:pPr>
            <a:r>
              <a:rPr lang="en-US" sz="1700" b="1" dirty="0" smtClean="0"/>
              <a:t>Processing Solvent Mixture</a:t>
            </a:r>
            <a:r>
              <a:rPr lang="en-US" sz="1700" b="1" dirty="0"/>
              <a:t> </a:t>
            </a:r>
            <a:r>
              <a:rPr lang="en-US" sz="1700" b="1" dirty="0" smtClean="0"/>
              <a:t>CHCl</a:t>
            </a:r>
            <a:r>
              <a:rPr lang="en-US" sz="1700" b="1" baseline="-25000" dirty="0" smtClean="0"/>
              <a:t>3</a:t>
            </a:r>
            <a:r>
              <a:rPr lang="en-US" sz="1700" b="1" dirty="0" smtClean="0"/>
              <a:t>:DCB(9:1) + 2% DIO.</a:t>
            </a:r>
          </a:p>
          <a:p>
            <a:pPr marL="285750" indent="-285750">
              <a:spcAft>
                <a:spcPts val="600"/>
              </a:spcAft>
              <a:buFont typeface="Arial" panose="020B0604020202020204" pitchFamily="34" charset="0"/>
              <a:buChar char="•"/>
            </a:pPr>
            <a:r>
              <a:rPr lang="en-US" sz="1700" b="1" dirty="0" smtClean="0"/>
              <a:t>The results for BTSA-1T, BTSA-1T-reg, BTSA-2T seems optimized, however BTSA-3T required  optimization in synthesis (broad PDI issue) and processing conditions </a:t>
            </a:r>
          </a:p>
        </p:txBody>
      </p:sp>
      <p:cxnSp>
        <p:nvCxnSpPr>
          <p:cNvPr id="9" name="Straight Connector 8"/>
          <p:cNvCxnSpPr/>
          <p:nvPr/>
        </p:nvCxnSpPr>
        <p:spPr>
          <a:xfrm>
            <a:off x="76200" y="533400"/>
            <a:ext cx="8991600"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152400" y="609600"/>
            <a:ext cx="2971800" cy="1905000"/>
          </a:xfrm>
          <a:prstGeom prst="round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EQE_BTSA-2T.jpg"/>
          <p:cNvPicPr>
            <a:picLocks noChangeAspect="1"/>
          </p:cNvPicPr>
          <p:nvPr/>
        </p:nvPicPr>
        <p:blipFill rotWithShape="1">
          <a:blip r:embed="rId2" cstate="print">
            <a:extLst>
              <a:ext uri="{28A0092B-C50C-407E-A947-70E740481C1C}">
                <a14:useLocalDpi xmlns:a14="http://schemas.microsoft.com/office/drawing/2010/main" val="0"/>
              </a:ext>
            </a:extLst>
          </a:blip>
          <a:srcRect l="5940" t="8983" r="10973" b="2436"/>
          <a:stretch/>
        </p:blipFill>
        <p:spPr>
          <a:xfrm>
            <a:off x="4823198" y="2514600"/>
            <a:ext cx="2949202" cy="2429954"/>
          </a:xfrm>
          <a:prstGeom prst="rect">
            <a:avLst/>
          </a:prstGeom>
        </p:spPr>
      </p:pic>
      <p:pic>
        <p:nvPicPr>
          <p:cNvPr id="14" name="Picture 13" descr="JV_BTSA-2T.jpg"/>
          <p:cNvPicPr>
            <a:picLocks noChangeAspect="1"/>
          </p:cNvPicPr>
          <p:nvPr/>
        </p:nvPicPr>
        <p:blipFill rotWithShape="1">
          <a:blip r:embed="rId3" cstate="print">
            <a:extLst>
              <a:ext uri="{28A0092B-C50C-407E-A947-70E740481C1C}">
                <a14:useLocalDpi xmlns:a14="http://schemas.microsoft.com/office/drawing/2010/main" val="0"/>
              </a:ext>
            </a:extLst>
          </a:blip>
          <a:srcRect l="4903" t="9535" r="12883"/>
          <a:stretch/>
        </p:blipFill>
        <p:spPr>
          <a:xfrm>
            <a:off x="1219200" y="2547564"/>
            <a:ext cx="2946918" cy="2481636"/>
          </a:xfrm>
          <a:prstGeom prst="rect">
            <a:avLst/>
          </a:prstGeom>
        </p:spPr>
      </p:pic>
      <p:graphicFrame>
        <p:nvGraphicFramePr>
          <p:cNvPr id="15" name="Table 14"/>
          <p:cNvGraphicFramePr>
            <a:graphicFrameLocks noGrp="1"/>
          </p:cNvGraphicFramePr>
          <p:nvPr>
            <p:extLst/>
          </p:nvPr>
        </p:nvGraphicFramePr>
        <p:xfrm>
          <a:off x="1042986" y="5029200"/>
          <a:ext cx="6958014" cy="1706880"/>
        </p:xfrm>
        <a:graphic>
          <a:graphicData uri="http://schemas.openxmlformats.org/drawingml/2006/table">
            <a:tbl>
              <a:tblPr firstRow="1" bandRow="1">
                <a:tableStyleId>{5C22544A-7EE6-4342-B048-85BDC9FD1C3A}</a:tableStyleId>
              </a:tblPr>
              <a:tblGrid>
                <a:gridCol w="1657351"/>
                <a:gridCol w="1385888"/>
                <a:gridCol w="1457325"/>
                <a:gridCol w="1214439"/>
                <a:gridCol w="1243011"/>
              </a:tblGrid>
              <a:tr h="294640">
                <a:tc>
                  <a:txBody>
                    <a:bodyPr/>
                    <a:lstStyle/>
                    <a:p>
                      <a:endParaRPr lang="en-US" dirty="0"/>
                    </a:p>
                  </a:txBody>
                  <a:tcPr/>
                </a:tc>
                <a:tc>
                  <a:txBody>
                    <a:bodyPr/>
                    <a:lstStyle/>
                    <a:p>
                      <a:pPr algn="ctr"/>
                      <a:r>
                        <a:rPr lang="en-US" sz="1800" dirty="0" smtClean="0"/>
                        <a:t>V</a:t>
                      </a:r>
                      <a:r>
                        <a:rPr lang="en-US" sz="1800" baseline="-25000" dirty="0" smtClean="0"/>
                        <a:t>oc</a:t>
                      </a:r>
                      <a:r>
                        <a:rPr lang="en-US" sz="1800" dirty="0" smtClean="0"/>
                        <a:t> [V]</a:t>
                      </a:r>
                      <a:endParaRPr lang="en-US" sz="1800" dirty="0"/>
                    </a:p>
                  </a:txBody>
                  <a:tcPr marL="91435" marR="91435" marT="45691" marB="45691"/>
                </a:tc>
                <a:tc>
                  <a:txBody>
                    <a:bodyPr/>
                    <a:lstStyle/>
                    <a:p>
                      <a:pPr algn="ctr"/>
                      <a:r>
                        <a:rPr lang="en-US" sz="1800" dirty="0" err="1" smtClean="0"/>
                        <a:t>J</a:t>
                      </a:r>
                      <a:r>
                        <a:rPr lang="en-US" sz="1800" baseline="-25000" dirty="0" err="1" smtClean="0"/>
                        <a:t>sc</a:t>
                      </a:r>
                      <a:r>
                        <a:rPr lang="en-US" sz="1800" dirty="0" smtClean="0"/>
                        <a:t> [</a:t>
                      </a:r>
                      <a:r>
                        <a:rPr lang="en-US" sz="1800" dirty="0" err="1" smtClean="0"/>
                        <a:t>mA</a:t>
                      </a:r>
                      <a:r>
                        <a:rPr lang="en-US" sz="1800" dirty="0" smtClean="0"/>
                        <a:t>/cm</a:t>
                      </a:r>
                      <a:r>
                        <a:rPr lang="en-US" sz="1800" baseline="30000" dirty="0" smtClean="0"/>
                        <a:t>2</a:t>
                      </a:r>
                      <a:r>
                        <a:rPr lang="en-US" sz="1800" dirty="0" smtClean="0"/>
                        <a:t>]</a:t>
                      </a:r>
                      <a:endParaRPr lang="en-US" sz="1800" dirty="0"/>
                    </a:p>
                  </a:txBody>
                  <a:tcPr marL="91435" marR="91435" marT="45691" marB="45691"/>
                </a:tc>
                <a:tc>
                  <a:txBody>
                    <a:bodyPr/>
                    <a:lstStyle/>
                    <a:p>
                      <a:pPr algn="ctr"/>
                      <a:r>
                        <a:rPr lang="en-US" sz="1800" dirty="0" smtClean="0"/>
                        <a:t>FF [%]</a:t>
                      </a:r>
                      <a:endParaRPr lang="en-US" sz="1800" dirty="0"/>
                    </a:p>
                  </a:txBody>
                  <a:tcPr marL="91435" marR="91435" marT="45691" marB="45691"/>
                </a:tc>
                <a:tc>
                  <a:txBody>
                    <a:bodyPr/>
                    <a:lstStyle/>
                    <a:p>
                      <a:pPr algn="ctr"/>
                      <a:r>
                        <a:rPr lang="en-US" sz="1800" baseline="0" dirty="0" smtClean="0"/>
                        <a:t>PCE [%]</a:t>
                      </a:r>
                      <a:endParaRPr lang="en-US" sz="1800" dirty="0"/>
                    </a:p>
                  </a:txBody>
                  <a:tcPr marL="91435" marR="91435" marT="45691" marB="45691"/>
                </a:tc>
              </a:tr>
              <a:tr h="0">
                <a:tc>
                  <a:txBody>
                    <a:bodyPr/>
                    <a:lstStyle/>
                    <a:p>
                      <a:r>
                        <a:rPr lang="en-US" sz="1600" b="1" dirty="0" smtClean="0"/>
                        <a:t>BTSA-1T</a:t>
                      </a:r>
                      <a:endParaRPr lang="en-US" sz="1600" b="1" dirty="0"/>
                    </a:p>
                  </a:txBody>
                  <a:tcPr/>
                </a:tc>
                <a:tc>
                  <a:txBody>
                    <a:bodyPr/>
                    <a:lstStyle/>
                    <a:p>
                      <a:pPr algn="ctr"/>
                      <a:r>
                        <a:rPr lang="en-US" sz="1600" b="1" dirty="0" smtClean="0"/>
                        <a:t>0.96</a:t>
                      </a:r>
                      <a:endParaRPr lang="en-US" sz="1600" b="1" dirty="0"/>
                    </a:p>
                  </a:txBody>
                  <a:tcPr/>
                </a:tc>
                <a:tc>
                  <a:txBody>
                    <a:bodyPr/>
                    <a:lstStyle/>
                    <a:p>
                      <a:pPr algn="ctr"/>
                      <a:r>
                        <a:rPr lang="en-US" sz="1600" b="1" dirty="0" smtClean="0"/>
                        <a:t>9.1</a:t>
                      </a:r>
                      <a:endParaRPr lang="en-US" sz="1600" b="1" dirty="0"/>
                    </a:p>
                  </a:txBody>
                  <a:tcPr/>
                </a:tc>
                <a:tc>
                  <a:txBody>
                    <a:bodyPr/>
                    <a:lstStyle/>
                    <a:p>
                      <a:pPr algn="ctr"/>
                      <a:r>
                        <a:rPr lang="en-US" sz="1600" b="1" dirty="0" smtClean="0"/>
                        <a:t>46.2</a:t>
                      </a:r>
                      <a:endParaRPr lang="en-US" sz="1600" b="1" dirty="0"/>
                    </a:p>
                  </a:txBody>
                  <a:tcPr/>
                </a:tc>
                <a:tc>
                  <a:txBody>
                    <a:bodyPr/>
                    <a:lstStyle/>
                    <a:p>
                      <a:pPr algn="ctr"/>
                      <a:r>
                        <a:rPr lang="en-US" sz="1600" b="1" dirty="0" smtClean="0"/>
                        <a:t>4.0</a:t>
                      </a:r>
                      <a:endParaRPr lang="en-US" sz="1600" b="1" dirty="0"/>
                    </a:p>
                  </a:txBody>
                  <a:tcPr/>
                </a:tc>
              </a:tr>
              <a:tr h="292608">
                <a:tc>
                  <a:txBody>
                    <a:bodyPr/>
                    <a:lstStyle/>
                    <a:p>
                      <a:r>
                        <a:rPr lang="en-US" sz="1600" b="1" dirty="0" smtClean="0"/>
                        <a:t>BTSA-1T-</a:t>
                      </a:r>
                      <a:r>
                        <a:rPr lang="en-US" sz="1600" b="1" i="1" dirty="0" smtClean="0"/>
                        <a:t>reg</a:t>
                      </a:r>
                      <a:endParaRPr lang="en-US" sz="1600" b="1" i="1" dirty="0"/>
                    </a:p>
                  </a:txBody>
                  <a:tcPr/>
                </a:tc>
                <a:tc>
                  <a:txBody>
                    <a:bodyPr/>
                    <a:lstStyle/>
                    <a:p>
                      <a:pPr algn="ctr"/>
                      <a:r>
                        <a:rPr lang="en-US" sz="1600" b="1" dirty="0" smtClean="0"/>
                        <a:t>0.94</a:t>
                      </a:r>
                      <a:endParaRPr lang="en-US" sz="1600" b="1" dirty="0"/>
                    </a:p>
                  </a:txBody>
                  <a:tcPr/>
                </a:tc>
                <a:tc>
                  <a:txBody>
                    <a:bodyPr/>
                    <a:lstStyle/>
                    <a:p>
                      <a:pPr algn="ctr"/>
                      <a:r>
                        <a:rPr lang="en-US" sz="1600" b="1" dirty="0" smtClean="0"/>
                        <a:t>8.3</a:t>
                      </a:r>
                      <a:endParaRPr lang="en-US" sz="1600" b="1" dirty="0"/>
                    </a:p>
                  </a:txBody>
                  <a:tcPr/>
                </a:tc>
                <a:tc>
                  <a:txBody>
                    <a:bodyPr/>
                    <a:lstStyle/>
                    <a:p>
                      <a:pPr algn="ctr"/>
                      <a:r>
                        <a:rPr lang="en-US" sz="1600" b="1" dirty="0" smtClean="0"/>
                        <a:t>45.5</a:t>
                      </a:r>
                      <a:endParaRPr lang="en-US" sz="1600" b="1" dirty="0"/>
                    </a:p>
                  </a:txBody>
                  <a:tcPr/>
                </a:tc>
                <a:tc>
                  <a:txBody>
                    <a:bodyPr/>
                    <a:lstStyle/>
                    <a:p>
                      <a:pPr algn="ctr"/>
                      <a:r>
                        <a:rPr lang="en-US" sz="1600" b="1" dirty="0" smtClean="0"/>
                        <a:t>3.8</a:t>
                      </a:r>
                      <a:endParaRPr lang="en-US" sz="1600" b="1" dirty="0"/>
                    </a:p>
                  </a:txBody>
                  <a:tcPr/>
                </a:tc>
              </a:tr>
              <a:tr h="219456">
                <a:tc>
                  <a:txBody>
                    <a:bodyPr/>
                    <a:lstStyle/>
                    <a:p>
                      <a:r>
                        <a:rPr lang="en-US" sz="1600" b="1" dirty="0" smtClean="0"/>
                        <a:t>BTSA-2T</a:t>
                      </a:r>
                      <a:endParaRPr lang="en-US" sz="1600" b="1" dirty="0"/>
                    </a:p>
                  </a:txBody>
                  <a:tcPr/>
                </a:tc>
                <a:tc>
                  <a:txBody>
                    <a:bodyPr/>
                    <a:lstStyle/>
                    <a:p>
                      <a:pPr algn="ctr"/>
                      <a:r>
                        <a:rPr lang="en-US" sz="1600" b="1" dirty="0" smtClean="0"/>
                        <a:t>0.85</a:t>
                      </a:r>
                      <a:endParaRPr lang="en-US" sz="1600" b="1" dirty="0"/>
                    </a:p>
                  </a:txBody>
                  <a:tcPr/>
                </a:tc>
                <a:tc>
                  <a:txBody>
                    <a:bodyPr/>
                    <a:lstStyle/>
                    <a:p>
                      <a:pPr algn="ctr"/>
                      <a:r>
                        <a:rPr lang="en-US" sz="1600" b="1" dirty="0" smtClean="0"/>
                        <a:t>9.5</a:t>
                      </a:r>
                      <a:endParaRPr lang="en-US" sz="1600" b="1" dirty="0"/>
                    </a:p>
                  </a:txBody>
                  <a:tcPr/>
                </a:tc>
                <a:tc>
                  <a:txBody>
                    <a:bodyPr/>
                    <a:lstStyle/>
                    <a:p>
                      <a:pPr algn="ctr"/>
                      <a:r>
                        <a:rPr lang="en-US" sz="1600" b="1" dirty="0" smtClean="0"/>
                        <a:t>68.2</a:t>
                      </a:r>
                      <a:endParaRPr lang="en-US" sz="1600" b="1" dirty="0"/>
                    </a:p>
                  </a:txBody>
                  <a:tcPr/>
                </a:tc>
                <a:tc>
                  <a:txBody>
                    <a:bodyPr/>
                    <a:lstStyle/>
                    <a:p>
                      <a:pPr algn="ctr"/>
                      <a:r>
                        <a:rPr lang="en-US" sz="1600" b="1" dirty="0" smtClean="0"/>
                        <a:t>5.5</a:t>
                      </a:r>
                      <a:endParaRPr lang="en-US" sz="1600" b="1" dirty="0"/>
                    </a:p>
                  </a:txBody>
                  <a:tcPr/>
                </a:tc>
              </a:tr>
              <a:tr h="0">
                <a:tc>
                  <a:txBody>
                    <a:bodyPr/>
                    <a:lstStyle/>
                    <a:p>
                      <a:r>
                        <a:rPr lang="en-US" sz="1600" b="1" dirty="0" smtClean="0"/>
                        <a:t>BTSA-3T</a:t>
                      </a:r>
                      <a:endParaRPr lang="en-US" sz="1600" b="1" dirty="0"/>
                    </a:p>
                  </a:txBody>
                  <a:tcPr/>
                </a:tc>
                <a:tc>
                  <a:txBody>
                    <a:bodyPr/>
                    <a:lstStyle/>
                    <a:p>
                      <a:pPr algn="ctr"/>
                      <a:r>
                        <a:rPr lang="en-US" sz="1600" b="1" dirty="0" smtClean="0"/>
                        <a:t>0.82</a:t>
                      </a:r>
                      <a:endParaRPr lang="en-US" sz="1600" b="1" dirty="0"/>
                    </a:p>
                  </a:txBody>
                  <a:tcPr/>
                </a:tc>
                <a:tc>
                  <a:txBody>
                    <a:bodyPr/>
                    <a:lstStyle/>
                    <a:p>
                      <a:pPr algn="ctr"/>
                      <a:r>
                        <a:rPr lang="en-US" sz="1600" b="1" dirty="0" smtClean="0"/>
                        <a:t>9.5</a:t>
                      </a:r>
                      <a:endParaRPr lang="en-US" sz="1600" b="1" dirty="0"/>
                    </a:p>
                  </a:txBody>
                  <a:tcPr/>
                </a:tc>
                <a:tc>
                  <a:txBody>
                    <a:bodyPr/>
                    <a:lstStyle/>
                    <a:p>
                      <a:pPr algn="ctr"/>
                      <a:r>
                        <a:rPr lang="en-US" sz="1600" b="1" dirty="0" smtClean="0"/>
                        <a:t>64.0</a:t>
                      </a:r>
                      <a:endParaRPr lang="en-US" sz="1600" b="1" dirty="0"/>
                    </a:p>
                  </a:txBody>
                  <a:tcPr/>
                </a:tc>
                <a:tc>
                  <a:txBody>
                    <a:bodyPr/>
                    <a:lstStyle/>
                    <a:p>
                      <a:pPr algn="ctr"/>
                      <a:r>
                        <a:rPr lang="en-US" sz="1600" b="1" dirty="0" smtClean="0"/>
                        <a:t>5.0</a:t>
                      </a:r>
                      <a:endParaRPr lang="en-US" sz="1600" b="1" dirty="0"/>
                    </a:p>
                  </a:txBody>
                  <a:tcPr/>
                </a:tc>
              </a:tr>
            </a:tbl>
          </a:graphicData>
        </a:graphic>
      </p:graphicFrame>
      <p:pic>
        <p:nvPicPr>
          <p:cNvPr id="16" name="Picture 15"/>
          <p:cNvPicPr>
            <a:picLocks noChangeAspect="1"/>
          </p:cNvPicPr>
          <p:nvPr/>
        </p:nvPicPr>
        <p:blipFill>
          <a:blip r:embed="rId4"/>
          <a:stretch>
            <a:fillRect/>
          </a:stretch>
        </p:blipFill>
        <p:spPr>
          <a:xfrm>
            <a:off x="483235" y="685800"/>
            <a:ext cx="2336165" cy="1783080"/>
          </a:xfrm>
          <a:prstGeom prst="rect">
            <a:avLst/>
          </a:prstGeom>
        </p:spPr>
      </p:pic>
    </p:spTree>
    <p:extLst>
      <p:ext uri="{BB962C8B-B14F-4D97-AF65-F5344CB8AC3E}">
        <p14:creationId xmlns:p14="http://schemas.microsoft.com/office/powerpoint/2010/main" val="2039561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1000" y="1143000"/>
            <a:ext cx="2324100" cy="1549400"/>
          </a:xfrm>
          <a:prstGeom prst="rect">
            <a:avLst/>
          </a:prstGeom>
        </p:spPr>
      </p:pic>
      <p:pic>
        <p:nvPicPr>
          <p:cNvPr id="7" name="Picture 6"/>
          <p:cNvPicPr>
            <a:picLocks noChangeAspect="1"/>
          </p:cNvPicPr>
          <p:nvPr/>
        </p:nvPicPr>
        <p:blipFill>
          <a:blip r:embed="rId4"/>
          <a:stretch>
            <a:fillRect/>
          </a:stretch>
        </p:blipFill>
        <p:spPr>
          <a:xfrm>
            <a:off x="3429000" y="1143000"/>
            <a:ext cx="1460500" cy="1778000"/>
          </a:xfrm>
          <a:prstGeom prst="rect">
            <a:avLst/>
          </a:prstGeom>
        </p:spPr>
      </p:pic>
      <p:pic>
        <p:nvPicPr>
          <p:cNvPr id="25" name="Picture 24" descr="C:\Users\Tobin\AppData\Local\Microsoft\Windows\Temporary Internet Files\Content.Outlook\55Q64MFX\Figure 1 Structure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50987" y="762000"/>
            <a:ext cx="3564413" cy="1924547"/>
          </a:xfrm>
          <a:prstGeom prst="rect">
            <a:avLst/>
          </a:prstGeom>
          <a:noFill/>
          <a:ln>
            <a:noFill/>
          </a:ln>
          <a:extLst>
            <a:ext uri="{53640926-AAD7-44d8-BBD7-CCE9431645EC}">
              <a14:shadowObscured xmlns="" xmlns:a14="http://schemas.microsoft.com/office/drawing/2010/main"/>
            </a:ext>
          </a:extLst>
        </p:spPr>
      </p:pic>
      <p:sp>
        <p:nvSpPr>
          <p:cNvPr id="4" name="Text Placeholder 3"/>
          <p:cNvSpPr>
            <a:spLocks noGrp="1"/>
          </p:cNvSpPr>
          <p:nvPr>
            <p:ph type="body" sz="quarter" idx="12"/>
          </p:nvPr>
        </p:nvSpPr>
        <p:spPr>
          <a:xfrm>
            <a:off x="0" y="0"/>
            <a:ext cx="9144000" cy="609600"/>
          </a:xfrm>
        </p:spPr>
        <p:txBody>
          <a:bodyPr>
            <a:normAutofit/>
          </a:bodyPr>
          <a:lstStyle/>
          <a:p>
            <a:r>
              <a:rPr lang="en-US" dirty="0" smtClean="0">
                <a:solidFill>
                  <a:srgbClr val="0B13B5"/>
                </a:solidFill>
              </a:rPr>
              <a:t>PTPD3T : Fullerene Solar Cells</a:t>
            </a:r>
            <a:endParaRPr lang="en-US" dirty="0">
              <a:solidFill>
                <a:srgbClr val="0B13B5"/>
              </a:solidFill>
            </a:endParaRPr>
          </a:p>
        </p:txBody>
      </p:sp>
      <p:sp>
        <p:nvSpPr>
          <p:cNvPr id="3" name="TextBox 2"/>
          <p:cNvSpPr txBox="1"/>
          <p:nvPr/>
        </p:nvSpPr>
        <p:spPr>
          <a:xfrm>
            <a:off x="5029200" y="2477869"/>
            <a:ext cx="3976494" cy="646331"/>
          </a:xfrm>
          <a:prstGeom prst="rect">
            <a:avLst/>
          </a:prstGeom>
          <a:noFill/>
        </p:spPr>
        <p:txBody>
          <a:bodyPr wrap="none" rtlCol="0">
            <a:spAutoFit/>
          </a:bodyPr>
          <a:lstStyle/>
          <a:p>
            <a:r>
              <a:rPr lang="en-US" b="1" dirty="0" smtClean="0"/>
              <a:t>Inverted architecture:</a:t>
            </a:r>
          </a:p>
          <a:p>
            <a:r>
              <a:rPr lang="en-US" b="1" dirty="0" smtClean="0"/>
              <a:t>ITO/</a:t>
            </a:r>
            <a:r>
              <a:rPr lang="en-US" b="1" dirty="0" err="1" smtClean="0"/>
              <a:t>ZnO</a:t>
            </a:r>
            <a:r>
              <a:rPr lang="en-US" b="1" dirty="0" smtClean="0"/>
              <a:t>/</a:t>
            </a:r>
            <a:r>
              <a:rPr lang="en-US" b="1" dirty="0" smtClean="0">
                <a:solidFill>
                  <a:srgbClr val="CC0000"/>
                </a:solidFill>
              </a:rPr>
              <a:t>PTPD3T</a:t>
            </a:r>
            <a:r>
              <a:rPr lang="en-US" b="1" dirty="0" smtClean="0"/>
              <a:t>:PC</a:t>
            </a:r>
            <a:r>
              <a:rPr lang="en-US" b="1" baseline="-25000" dirty="0" smtClean="0"/>
              <a:t>71</a:t>
            </a:r>
            <a:r>
              <a:rPr lang="en-US" b="1" dirty="0" smtClean="0"/>
              <a:t>BM/</a:t>
            </a:r>
            <a:r>
              <a:rPr lang="en-US" b="1" dirty="0" err="1" smtClean="0"/>
              <a:t>MoO</a:t>
            </a:r>
            <a:r>
              <a:rPr lang="en-US" b="1" baseline="-25000" dirty="0" err="1" smtClean="0"/>
              <a:t>x</a:t>
            </a:r>
            <a:r>
              <a:rPr lang="en-US" b="1" dirty="0" smtClean="0"/>
              <a:t>/Ag</a:t>
            </a:r>
            <a:endParaRPr lang="en-US" b="1" dirty="0"/>
          </a:p>
        </p:txBody>
      </p:sp>
      <p:graphicFrame>
        <p:nvGraphicFramePr>
          <p:cNvPr id="9" name="Table 8"/>
          <p:cNvGraphicFramePr>
            <a:graphicFrameLocks noGrp="1"/>
          </p:cNvGraphicFramePr>
          <p:nvPr>
            <p:extLst/>
          </p:nvPr>
        </p:nvGraphicFramePr>
        <p:xfrm>
          <a:off x="304801" y="3505197"/>
          <a:ext cx="6705599" cy="2667002"/>
        </p:xfrm>
        <a:graphic>
          <a:graphicData uri="http://schemas.openxmlformats.org/drawingml/2006/table">
            <a:tbl>
              <a:tblPr/>
              <a:tblGrid>
                <a:gridCol w="1066800"/>
                <a:gridCol w="1304692"/>
                <a:gridCol w="1150485"/>
                <a:gridCol w="1184246"/>
                <a:gridCol w="999688"/>
                <a:gridCol w="999688"/>
              </a:tblGrid>
              <a:tr h="800882">
                <a:tc>
                  <a:txBody>
                    <a:bodyPr/>
                    <a:lstStyle/>
                    <a:p>
                      <a:pPr algn="ctr" fontAlgn="b">
                        <a:lnSpc>
                          <a:spcPct val="100000"/>
                        </a:lnSpc>
                        <a:spcBef>
                          <a:spcPts val="0"/>
                        </a:spcBef>
                        <a:spcAft>
                          <a:spcPts val="0"/>
                        </a:spcAft>
                      </a:pPr>
                      <a:r>
                        <a:rPr lang="en-US" sz="1800" b="1" i="0" u="none" strike="noStrike" dirty="0">
                          <a:solidFill>
                            <a:schemeClr val="tx1"/>
                          </a:solidFill>
                          <a:effectLst/>
                          <a:latin typeface="+mn-lt"/>
                        </a:rPr>
                        <a:t> </a:t>
                      </a:r>
                      <a:r>
                        <a:rPr lang="en-US" sz="1800" b="1" i="0" u="none" strike="noStrike" dirty="0" smtClean="0">
                          <a:solidFill>
                            <a:schemeClr val="tx1"/>
                          </a:solidFill>
                          <a:effectLst/>
                          <a:latin typeface="+mn-lt"/>
                        </a:rPr>
                        <a:t>Batch #</a:t>
                      </a:r>
                      <a:endParaRPr lang="en-US" sz="1800" b="1"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1" i="1" u="none" strike="noStrike" dirty="0" smtClean="0">
                          <a:solidFill>
                            <a:schemeClr val="tx1"/>
                          </a:solidFill>
                          <a:effectLst/>
                          <a:latin typeface="+mn-lt"/>
                        </a:rPr>
                        <a:t>M</a:t>
                      </a:r>
                      <a:r>
                        <a:rPr lang="en-US" sz="1800" b="1" i="0" u="none" strike="noStrike" baseline="-25000" dirty="0" smtClean="0">
                          <a:solidFill>
                            <a:schemeClr val="tx1"/>
                          </a:solidFill>
                          <a:effectLst/>
                          <a:latin typeface="+mn-lt"/>
                        </a:rPr>
                        <a:t>n</a:t>
                      </a:r>
                      <a:r>
                        <a:rPr lang="en-US" sz="1800" b="1" i="0" u="none" strike="noStrike" baseline="0" dirty="0" smtClean="0">
                          <a:solidFill>
                            <a:schemeClr val="tx1"/>
                          </a:solidFill>
                          <a:effectLst/>
                          <a:latin typeface="+mn-lt"/>
                        </a:rPr>
                        <a:t> (kg/mol)</a:t>
                      </a:r>
                      <a:endParaRPr lang="en-US" sz="1800" b="1" i="1" u="none" strike="noStrike" baseline="30000"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i="1" kern="1200" dirty="0" smtClean="0">
                          <a:effectLst/>
                          <a:latin typeface="+mn-lt"/>
                        </a:rPr>
                        <a:t>V</a:t>
                      </a:r>
                      <a:r>
                        <a:rPr lang="en-US" sz="1800" b="1" kern="1200" baseline="-25000" dirty="0" smtClean="0">
                          <a:effectLst/>
                          <a:latin typeface="+mn-lt"/>
                        </a:rPr>
                        <a:t>OC </a:t>
                      </a:r>
                      <a:r>
                        <a:rPr lang="en-US" sz="1800" b="1" kern="1200" dirty="0" smtClean="0">
                          <a:effectLst/>
                          <a:latin typeface="+mn-lt"/>
                        </a:rPr>
                        <a:t>(V)</a:t>
                      </a:r>
                      <a:r>
                        <a:rPr lang="en-US" sz="1800" b="1" dirty="0" smtClean="0">
                          <a:effectLst/>
                          <a:latin typeface="+mn-lt"/>
                        </a:rPr>
                        <a:t> </a:t>
                      </a:r>
                      <a:endParaRPr lang="en-US" sz="1800" b="1" dirty="0">
                        <a:latin typeface="+mn-lt"/>
                      </a:endParaRPr>
                    </a:p>
                  </a:txBody>
                  <a:tcPr anchor="ctr">
                    <a:lnL>
                      <a:noFill/>
                    </a:lnL>
                    <a:lnR>
                      <a:noFill/>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i="1" kern="1200" dirty="0" smtClean="0">
                          <a:effectLst/>
                          <a:latin typeface="+mn-lt"/>
                        </a:rPr>
                        <a:t>J</a:t>
                      </a:r>
                      <a:r>
                        <a:rPr lang="en-US" sz="1800" b="1" kern="1200" baseline="-25000" dirty="0" smtClean="0">
                          <a:effectLst/>
                          <a:latin typeface="+mn-lt"/>
                        </a:rPr>
                        <a:t>SC </a:t>
                      </a:r>
                    </a:p>
                    <a:p>
                      <a:pPr algn="ctr"/>
                      <a:r>
                        <a:rPr lang="en-US" sz="1800" b="1" kern="1200" dirty="0" smtClean="0">
                          <a:effectLst/>
                          <a:latin typeface="+mn-lt"/>
                        </a:rPr>
                        <a:t>(mA/cm</a:t>
                      </a:r>
                      <a:r>
                        <a:rPr lang="en-US" sz="1800" b="1" kern="1200" baseline="30000" dirty="0" smtClean="0">
                          <a:effectLst/>
                          <a:latin typeface="+mn-lt"/>
                        </a:rPr>
                        <a:t>2</a:t>
                      </a:r>
                      <a:r>
                        <a:rPr lang="en-US" sz="1800" b="1" kern="1200" dirty="0" smtClean="0">
                          <a:effectLst/>
                          <a:latin typeface="+mn-lt"/>
                        </a:rPr>
                        <a:t>)</a:t>
                      </a:r>
                      <a:r>
                        <a:rPr lang="en-US" sz="1800" b="1" dirty="0" smtClean="0">
                          <a:effectLst/>
                          <a:latin typeface="+mn-lt"/>
                        </a:rPr>
                        <a:t> </a:t>
                      </a:r>
                      <a:endParaRPr lang="en-US" sz="1800" b="1" dirty="0">
                        <a:latin typeface="+mn-lt"/>
                      </a:endParaRPr>
                    </a:p>
                  </a:txBody>
                  <a:tcPr anchor="ctr">
                    <a:lnL>
                      <a:noFill/>
                    </a:lnL>
                    <a:lnR>
                      <a:noFill/>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kern="1200" dirty="0" smtClean="0">
                          <a:effectLst/>
                          <a:latin typeface="+mn-lt"/>
                        </a:rPr>
                        <a:t>FF (%)</a:t>
                      </a:r>
                      <a:r>
                        <a:rPr lang="en-US" sz="1800" b="1" dirty="0" smtClean="0">
                          <a:effectLst/>
                          <a:latin typeface="+mn-lt"/>
                        </a:rPr>
                        <a:t> </a:t>
                      </a:r>
                      <a:endParaRPr lang="en-US" sz="1800" b="1" dirty="0">
                        <a:latin typeface="+mn-lt"/>
                      </a:endParaRPr>
                    </a:p>
                  </a:txBody>
                  <a:tcPr anchor="ctr">
                    <a:lnL>
                      <a:noFill/>
                    </a:lnL>
                    <a:lnR>
                      <a:noFill/>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kern="1200" dirty="0" smtClean="0">
                          <a:effectLst/>
                          <a:latin typeface="+mn-lt"/>
                        </a:rPr>
                        <a:t>PCE (%)</a:t>
                      </a:r>
                      <a:r>
                        <a:rPr lang="en-US" sz="1800" b="1" dirty="0" smtClean="0">
                          <a:effectLst/>
                          <a:latin typeface="+mn-lt"/>
                        </a:rPr>
                        <a:t> </a:t>
                      </a:r>
                      <a:endParaRPr lang="en-US" sz="1800" b="1" dirty="0">
                        <a:latin typeface="+mn-lt"/>
                      </a:endParaRPr>
                    </a:p>
                  </a:txBody>
                  <a:tcPr anchor="ctr">
                    <a:lnL>
                      <a:noFill/>
                    </a:lnL>
                    <a:lnR>
                      <a:noFill/>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311020">
                <a:tc>
                  <a:txBody>
                    <a:bodyPr/>
                    <a:lstStyle/>
                    <a:p>
                      <a:pPr algn="ctr" fontAlgn="b">
                        <a:lnSpc>
                          <a:spcPct val="100000"/>
                        </a:lnSpc>
                        <a:spcBef>
                          <a:spcPts val="0"/>
                        </a:spcBef>
                        <a:spcAft>
                          <a:spcPts val="0"/>
                        </a:spcAft>
                      </a:pPr>
                      <a:r>
                        <a:rPr lang="en-US" sz="1800" b="1" i="0" u="none" strike="noStrike" dirty="0" smtClean="0">
                          <a:solidFill>
                            <a:srgbClr val="CC0000"/>
                          </a:solidFill>
                          <a:effectLst/>
                          <a:latin typeface="+mn-lt"/>
                        </a:rPr>
                        <a:t>64P</a:t>
                      </a:r>
                      <a:endParaRPr lang="en-US" sz="1800" b="1" i="0" u="none" strike="noStrike" dirty="0">
                        <a:solidFill>
                          <a:srgbClr val="CC0000"/>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w="381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1" i="0" u="none" strike="noStrike" dirty="0" smtClean="0">
                          <a:solidFill>
                            <a:srgbClr val="CC0000"/>
                          </a:solidFill>
                          <a:effectLst/>
                          <a:latin typeface="+mn-lt"/>
                        </a:rPr>
                        <a:t>64</a:t>
                      </a:r>
                      <a:endParaRPr lang="en-US" sz="1800" b="1" i="0" u="none" strike="noStrike" dirty="0">
                        <a:solidFill>
                          <a:srgbClr val="CC0000"/>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w="381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1" i="0" u="none" strike="noStrike" dirty="0" smtClean="0">
                          <a:solidFill>
                            <a:srgbClr val="CC0000"/>
                          </a:solidFill>
                          <a:effectLst/>
                          <a:latin typeface="+mn-lt"/>
                        </a:rPr>
                        <a:t>0.77</a:t>
                      </a:r>
                      <a:endParaRPr lang="en-US" sz="1800" b="1" i="0" u="none" strike="noStrike" dirty="0">
                        <a:solidFill>
                          <a:srgbClr val="CC0000"/>
                        </a:solidFill>
                        <a:effectLst/>
                        <a:latin typeface="+mn-lt"/>
                      </a:endParaRPr>
                    </a:p>
                  </a:txBody>
                  <a:tcPr marL="12700" marR="12700" marT="10800" marB="10800" anchor="ctr">
                    <a:lnL>
                      <a:noFill/>
                    </a:lnL>
                    <a:lnR>
                      <a:noFill/>
                    </a:lnR>
                    <a:lnT w="381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1" i="0" u="none" strike="noStrike" dirty="0" smtClean="0">
                          <a:solidFill>
                            <a:srgbClr val="CC0000"/>
                          </a:solidFill>
                          <a:effectLst/>
                          <a:latin typeface="+mn-lt"/>
                        </a:rPr>
                        <a:t>11.9</a:t>
                      </a:r>
                      <a:endParaRPr lang="en-US" sz="1800" b="1" i="0" u="none" strike="noStrike" dirty="0">
                        <a:solidFill>
                          <a:srgbClr val="CC0000"/>
                        </a:solidFill>
                        <a:effectLst/>
                        <a:latin typeface="+mn-lt"/>
                      </a:endParaRPr>
                    </a:p>
                  </a:txBody>
                  <a:tcPr marL="12700" marR="12700" marT="10800" marB="10800" anchor="ctr">
                    <a:lnL>
                      <a:noFill/>
                    </a:lnL>
                    <a:lnR>
                      <a:noFill/>
                    </a:lnR>
                    <a:lnT w="381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1" i="0" u="none" strike="noStrike" dirty="0" smtClean="0">
                          <a:solidFill>
                            <a:srgbClr val="CC0000"/>
                          </a:solidFill>
                          <a:effectLst/>
                          <a:latin typeface="+mn-lt"/>
                        </a:rPr>
                        <a:t>79</a:t>
                      </a:r>
                      <a:endParaRPr lang="en-US" sz="1800" b="1" i="0" u="none" strike="noStrike" dirty="0">
                        <a:solidFill>
                          <a:srgbClr val="CC0000"/>
                        </a:solidFill>
                        <a:effectLst/>
                        <a:latin typeface="+mn-lt"/>
                      </a:endParaRPr>
                    </a:p>
                  </a:txBody>
                  <a:tcPr marL="12700" marR="12700" marT="10800" marB="10800" anchor="ctr">
                    <a:lnL>
                      <a:noFill/>
                    </a:lnL>
                    <a:lnR>
                      <a:noFill/>
                    </a:lnR>
                    <a:lnT w="381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1" i="0" u="none" strike="noStrike" dirty="0" smtClean="0">
                          <a:solidFill>
                            <a:srgbClr val="CC0000"/>
                          </a:solidFill>
                          <a:effectLst/>
                          <a:latin typeface="+mn-lt"/>
                        </a:rPr>
                        <a:t>7.2</a:t>
                      </a:r>
                      <a:endParaRPr lang="en-US" sz="1800" b="1" i="0" u="none" strike="noStrike" dirty="0">
                        <a:solidFill>
                          <a:srgbClr val="CC0000"/>
                        </a:solidFill>
                        <a:effectLst/>
                        <a:latin typeface="+mn-lt"/>
                      </a:endParaRPr>
                    </a:p>
                  </a:txBody>
                  <a:tcPr marL="12700" marR="12700" marT="10800" marB="10800" anchor="ctr">
                    <a:lnL>
                      <a:noFill/>
                    </a:lnL>
                    <a:lnR>
                      <a:noFill/>
                    </a:lnR>
                    <a:lnT w="381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r>
              <a:tr h="311020">
                <a:tc>
                  <a:txBody>
                    <a:bodyPr/>
                    <a:lstStyle/>
                    <a:p>
                      <a:pPr algn="ctr" fontAlgn="b">
                        <a:lnSpc>
                          <a:spcPct val="100000"/>
                        </a:lnSpc>
                        <a:spcBef>
                          <a:spcPts val="0"/>
                        </a:spcBef>
                        <a:spcAft>
                          <a:spcPts val="0"/>
                        </a:spcAft>
                      </a:pPr>
                      <a:r>
                        <a:rPr lang="pl-PL" sz="1800" b="1" i="0" u="none" strike="noStrike" dirty="0" smtClean="0">
                          <a:solidFill>
                            <a:schemeClr val="tx1"/>
                          </a:solidFill>
                          <a:effectLst/>
                          <a:latin typeface="+mn-lt"/>
                        </a:rPr>
                        <a:t>39P</a:t>
                      </a:r>
                      <a:endParaRPr lang="pl-PL" sz="1800" b="1"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39</a:t>
                      </a:r>
                      <a:endParaRPr lang="en-US" sz="1800" b="0"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0.77</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pl-PL" sz="1800" b="0" i="0" u="none" strike="noStrike" dirty="0" smtClean="0">
                          <a:solidFill>
                            <a:schemeClr val="tx1"/>
                          </a:solidFill>
                          <a:effectLst/>
                          <a:latin typeface="+mn-lt"/>
                        </a:rPr>
                        <a:t>11.7</a:t>
                      </a:r>
                      <a:endParaRPr lang="pl-PL"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79</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7.1</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tcPr>
                </a:tc>
              </a:tr>
              <a:tr h="311020">
                <a:tc>
                  <a:txBody>
                    <a:bodyPr/>
                    <a:lstStyle/>
                    <a:p>
                      <a:pPr algn="ctr" fontAlgn="b">
                        <a:lnSpc>
                          <a:spcPct val="100000"/>
                        </a:lnSpc>
                        <a:spcBef>
                          <a:spcPts val="0"/>
                        </a:spcBef>
                        <a:spcAft>
                          <a:spcPts val="0"/>
                        </a:spcAft>
                      </a:pPr>
                      <a:r>
                        <a:rPr lang="en-US" sz="1800" b="1" i="0" u="none" strike="noStrike" dirty="0" smtClean="0">
                          <a:solidFill>
                            <a:schemeClr val="tx1"/>
                          </a:solidFill>
                          <a:effectLst/>
                          <a:latin typeface="+mn-lt"/>
                        </a:rPr>
                        <a:t>19P</a:t>
                      </a:r>
                      <a:endParaRPr lang="en-US" sz="1800" b="1"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19</a:t>
                      </a:r>
                      <a:endParaRPr lang="en-US" sz="1800" b="0"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0.77</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9.8</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78</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5.9</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r>
              <a:tr h="311020">
                <a:tc>
                  <a:txBody>
                    <a:bodyPr/>
                    <a:lstStyle/>
                    <a:p>
                      <a:pPr algn="ctr" fontAlgn="b">
                        <a:lnSpc>
                          <a:spcPct val="100000"/>
                        </a:lnSpc>
                        <a:spcBef>
                          <a:spcPts val="0"/>
                        </a:spcBef>
                        <a:spcAft>
                          <a:spcPts val="0"/>
                        </a:spcAft>
                      </a:pPr>
                      <a:r>
                        <a:rPr lang="en-US" sz="1800" b="1" i="0" u="none" strike="noStrike" dirty="0" smtClean="0">
                          <a:solidFill>
                            <a:schemeClr val="tx1"/>
                          </a:solidFill>
                          <a:effectLst/>
                          <a:latin typeface="+mn-lt"/>
                        </a:rPr>
                        <a:t>15P</a:t>
                      </a:r>
                      <a:endParaRPr lang="en-US" sz="1800" b="1"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15</a:t>
                      </a:r>
                      <a:endParaRPr lang="en-US" sz="1800" b="0"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0.75</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9.7</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75</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5.5</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r>
              <a:tr h="311020">
                <a:tc>
                  <a:txBody>
                    <a:bodyPr/>
                    <a:lstStyle/>
                    <a:p>
                      <a:pPr algn="ctr" fontAlgn="b">
                        <a:lnSpc>
                          <a:spcPct val="100000"/>
                        </a:lnSpc>
                        <a:spcBef>
                          <a:spcPts val="0"/>
                        </a:spcBef>
                        <a:spcAft>
                          <a:spcPts val="0"/>
                        </a:spcAft>
                      </a:pPr>
                      <a:r>
                        <a:rPr lang="en-US" sz="1800" b="1" i="0" u="none" strike="noStrike" dirty="0" smtClean="0">
                          <a:solidFill>
                            <a:schemeClr val="tx1"/>
                          </a:solidFill>
                          <a:effectLst/>
                          <a:latin typeface="+mn-lt"/>
                        </a:rPr>
                        <a:t>11P</a:t>
                      </a:r>
                      <a:endParaRPr lang="en-US" sz="1800" b="1"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11</a:t>
                      </a:r>
                      <a:endParaRPr lang="en-US" sz="1800" b="0" i="0" u="none" strike="noStrike" dirty="0">
                        <a:solidFill>
                          <a:schemeClr val="tx1"/>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0.78</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8.9</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78</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0" i="0" u="none" strike="noStrike" dirty="0" smtClean="0">
                          <a:solidFill>
                            <a:schemeClr val="tx1"/>
                          </a:solidFill>
                          <a:effectLst/>
                          <a:latin typeface="+mn-lt"/>
                        </a:rPr>
                        <a:t>5.4</a:t>
                      </a:r>
                      <a:endParaRPr lang="en-US" sz="1800" b="0" i="0" u="none" strike="noStrike" dirty="0">
                        <a:solidFill>
                          <a:schemeClr val="tx1"/>
                        </a:solidFill>
                        <a:effectLst/>
                        <a:latin typeface="+mn-lt"/>
                      </a:endParaRPr>
                    </a:p>
                  </a:txBody>
                  <a:tcPr marL="12700" marR="12700" marT="10800" marB="10800" anchor="ctr">
                    <a:lnL>
                      <a:noFill/>
                    </a:lnL>
                    <a:lnR>
                      <a:noFill/>
                    </a:lnR>
                    <a:lnT>
                      <a:noFill/>
                    </a:lnT>
                    <a:lnB>
                      <a:noFill/>
                    </a:lnB>
                    <a:lnTlToBr w="12700" cmpd="sng">
                      <a:noFill/>
                      <a:prstDash val="solid"/>
                    </a:lnTlToBr>
                    <a:lnBlToTr w="12700" cmpd="sng">
                      <a:noFill/>
                      <a:prstDash val="solid"/>
                    </a:lnBlToTr>
                    <a:noFill/>
                  </a:tcPr>
                </a:tc>
              </a:tr>
              <a:tr h="311020">
                <a:tc>
                  <a:txBody>
                    <a:bodyPr/>
                    <a:lstStyle/>
                    <a:p>
                      <a:pPr algn="ctr" fontAlgn="b">
                        <a:lnSpc>
                          <a:spcPct val="100000"/>
                        </a:lnSpc>
                        <a:spcBef>
                          <a:spcPts val="0"/>
                        </a:spcBef>
                        <a:spcAft>
                          <a:spcPts val="0"/>
                        </a:spcAft>
                      </a:pPr>
                      <a:r>
                        <a:rPr lang="en-US" sz="1800" b="1" i="0" u="none" strike="noStrike" dirty="0" smtClean="0">
                          <a:solidFill>
                            <a:srgbClr val="0000FF"/>
                          </a:solidFill>
                          <a:effectLst/>
                          <a:latin typeface="+mn-lt"/>
                        </a:rPr>
                        <a:t>8P</a:t>
                      </a:r>
                      <a:endParaRPr lang="en-US" sz="1800" b="1" i="0" u="none" strike="noStrike" dirty="0">
                        <a:solidFill>
                          <a:srgbClr val="0000FF"/>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1" i="0" u="none" strike="noStrike" dirty="0" smtClean="0">
                          <a:solidFill>
                            <a:srgbClr val="0000FF"/>
                          </a:solidFill>
                          <a:effectLst/>
                          <a:latin typeface="+mn-lt"/>
                        </a:rPr>
                        <a:t>8</a:t>
                      </a:r>
                      <a:endParaRPr lang="en-US" sz="1800" b="1" i="0" u="none" strike="noStrike" dirty="0">
                        <a:solidFill>
                          <a:srgbClr val="0000FF"/>
                        </a:solidFill>
                        <a:effectLst/>
                        <a:latin typeface="+mn-lt"/>
                      </a:endParaRPr>
                    </a:p>
                  </a:txBody>
                  <a:tcPr marL="12700" marR="12700" marT="10800" marB="10800" anchor="ctr">
                    <a:lnL w="12700" cap="flat" cmpd="sng" algn="ctr">
                      <a:noFill/>
                      <a:prstDash val="solid"/>
                      <a:round/>
                      <a:headEnd type="none" w="med" len="med"/>
                      <a:tailEnd type="none" w="med" len="med"/>
                    </a:lnL>
                    <a:lnR>
                      <a:noFill/>
                    </a:lnR>
                    <a:lnT>
                      <a:noFill/>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1" i="0" u="none" strike="noStrike" dirty="0" smtClean="0">
                          <a:solidFill>
                            <a:srgbClr val="0000FF"/>
                          </a:solidFill>
                          <a:effectLst/>
                          <a:latin typeface="+mn-lt"/>
                        </a:rPr>
                        <a:t>0.78</a:t>
                      </a:r>
                      <a:endParaRPr lang="en-US" sz="1800" b="1" i="0" u="none" strike="noStrike" dirty="0">
                        <a:solidFill>
                          <a:srgbClr val="0000FF"/>
                        </a:solidFill>
                        <a:effectLst/>
                        <a:latin typeface="+mn-lt"/>
                      </a:endParaRPr>
                    </a:p>
                  </a:txBody>
                  <a:tcPr marL="12700" marR="12700" marT="10800" marB="10800" anchor="ctr">
                    <a:lnL>
                      <a:noFill/>
                    </a:lnL>
                    <a:lnR>
                      <a:noFill/>
                    </a:lnR>
                    <a:lnT>
                      <a:noFill/>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1" i="0" u="none" strike="noStrike" dirty="0" smtClean="0">
                          <a:solidFill>
                            <a:srgbClr val="0000FF"/>
                          </a:solidFill>
                          <a:effectLst/>
                          <a:latin typeface="+mn-lt"/>
                        </a:rPr>
                        <a:t>8.2</a:t>
                      </a:r>
                      <a:endParaRPr lang="en-US" sz="1800" b="1" i="0" u="none" strike="noStrike" dirty="0">
                        <a:solidFill>
                          <a:srgbClr val="0000FF"/>
                        </a:solidFill>
                        <a:effectLst/>
                        <a:latin typeface="+mn-lt"/>
                      </a:endParaRPr>
                    </a:p>
                  </a:txBody>
                  <a:tcPr marL="12700" marR="12700" marT="10800" marB="10800" anchor="ctr">
                    <a:lnL>
                      <a:noFill/>
                    </a:lnL>
                    <a:lnR>
                      <a:noFill/>
                    </a:lnR>
                    <a:lnT>
                      <a:noFill/>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1" i="0" u="none" strike="noStrike" dirty="0" smtClean="0">
                          <a:solidFill>
                            <a:srgbClr val="0000FF"/>
                          </a:solidFill>
                          <a:effectLst/>
                          <a:latin typeface="+mn-lt"/>
                        </a:rPr>
                        <a:t>78</a:t>
                      </a:r>
                      <a:endParaRPr lang="en-US" sz="1800" b="1" i="0" u="none" strike="noStrike" dirty="0">
                        <a:solidFill>
                          <a:srgbClr val="0000FF"/>
                        </a:solidFill>
                        <a:effectLst/>
                        <a:latin typeface="+mn-lt"/>
                      </a:endParaRPr>
                    </a:p>
                  </a:txBody>
                  <a:tcPr marL="12700" marR="12700" marT="10800" marB="10800" anchor="ctr">
                    <a:lnL>
                      <a:noFill/>
                    </a:lnL>
                    <a:lnR>
                      <a:noFill/>
                    </a:lnR>
                    <a:lnT>
                      <a:noFill/>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spcBef>
                          <a:spcPts val="0"/>
                        </a:spcBef>
                        <a:spcAft>
                          <a:spcPts val="0"/>
                        </a:spcAft>
                      </a:pPr>
                      <a:r>
                        <a:rPr lang="en-US" sz="1800" b="1" i="0" u="none" strike="noStrike" dirty="0" smtClean="0">
                          <a:solidFill>
                            <a:srgbClr val="0000FF"/>
                          </a:solidFill>
                          <a:effectLst/>
                          <a:latin typeface="+mn-lt"/>
                        </a:rPr>
                        <a:t>5.0</a:t>
                      </a:r>
                      <a:endParaRPr lang="en-US" sz="1800" b="1" i="0" u="none" strike="noStrike" dirty="0">
                        <a:solidFill>
                          <a:srgbClr val="0000FF"/>
                        </a:solidFill>
                        <a:effectLst/>
                        <a:latin typeface="+mn-lt"/>
                      </a:endParaRPr>
                    </a:p>
                  </a:txBody>
                  <a:tcPr marL="12700" marR="12700" marT="10800" marB="10800" anchor="ctr">
                    <a:lnL>
                      <a:noFill/>
                    </a:lnL>
                    <a:lnR>
                      <a:noFill/>
                    </a:lnR>
                    <a:lnT>
                      <a:noFill/>
                    </a:lnT>
                    <a:lnB w="381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7391400" y="4854714"/>
            <a:ext cx="1524000" cy="707886"/>
          </a:xfrm>
          <a:prstGeom prst="rect">
            <a:avLst/>
          </a:prstGeom>
          <a:noFill/>
        </p:spPr>
        <p:txBody>
          <a:bodyPr wrap="square" rtlCol="0">
            <a:spAutoFit/>
          </a:bodyPr>
          <a:lstStyle/>
          <a:p>
            <a:r>
              <a:rPr lang="en-US" sz="2000" b="1" dirty="0" smtClean="0">
                <a:solidFill>
                  <a:srgbClr val="000090"/>
                </a:solidFill>
              </a:rPr>
              <a:t>PCE gains due to </a:t>
            </a:r>
            <a:r>
              <a:rPr lang="en-US" sz="2000" b="1" i="1" dirty="0" smtClean="0">
                <a:solidFill>
                  <a:srgbClr val="000090"/>
                </a:solidFill>
              </a:rPr>
              <a:t>J</a:t>
            </a:r>
            <a:r>
              <a:rPr lang="en-US" sz="2000" b="1" baseline="-25000" dirty="0" smtClean="0">
                <a:solidFill>
                  <a:srgbClr val="000090"/>
                </a:solidFill>
              </a:rPr>
              <a:t>SC</a:t>
            </a:r>
            <a:endParaRPr lang="en-US" sz="2000" b="1" dirty="0">
              <a:solidFill>
                <a:srgbClr val="000090"/>
              </a:solidFill>
            </a:endParaRPr>
          </a:p>
        </p:txBody>
      </p:sp>
      <p:sp>
        <p:nvSpPr>
          <p:cNvPr id="15" name="TextBox 14"/>
          <p:cNvSpPr txBox="1"/>
          <p:nvPr/>
        </p:nvSpPr>
        <p:spPr>
          <a:xfrm>
            <a:off x="353373" y="1219200"/>
            <a:ext cx="1168008" cy="707886"/>
          </a:xfrm>
          <a:prstGeom prst="rect">
            <a:avLst/>
          </a:prstGeom>
          <a:noFill/>
        </p:spPr>
        <p:txBody>
          <a:bodyPr wrap="none" rtlCol="0">
            <a:spAutoFit/>
          </a:bodyPr>
          <a:lstStyle/>
          <a:p>
            <a:r>
              <a:rPr lang="en-US" sz="2000" b="1" dirty="0" smtClean="0">
                <a:solidFill>
                  <a:srgbClr val="CC0000"/>
                </a:solidFill>
              </a:rPr>
              <a:t>PTPD3T</a:t>
            </a:r>
          </a:p>
          <a:p>
            <a:r>
              <a:rPr lang="en-US" sz="2000" b="1" dirty="0" smtClean="0">
                <a:solidFill>
                  <a:srgbClr val="CC0000"/>
                </a:solidFill>
              </a:rPr>
              <a:t>donor</a:t>
            </a:r>
            <a:endParaRPr lang="en-US" sz="2000" b="1" dirty="0">
              <a:solidFill>
                <a:srgbClr val="CC0000"/>
              </a:solidFill>
            </a:endParaRPr>
          </a:p>
        </p:txBody>
      </p:sp>
      <p:cxnSp>
        <p:nvCxnSpPr>
          <p:cNvPr id="17" name="Straight Arrow Connector 16"/>
          <p:cNvCxnSpPr/>
          <p:nvPr/>
        </p:nvCxnSpPr>
        <p:spPr>
          <a:xfrm flipV="1">
            <a:off x="2438401" y="4497300"/>
            <a:ext cx="0" cy="1446300"/>
          </a:xfrm>
          <a:prstGeom prst="straightConnector1">
            <a:avLst/>
          </a:prstGeom>
          <a:ln w="76200" cmpd="sng">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858001" y="4497300"/>
            <a:ext cx="0" cy="1446300"/>
          </a:xfrm>
          <a:prstGeom prst="straightConnector1">
            <a:avLst/>
          </a:prstGeom>
          <a:ln w="76200" cmpd="sng">
            <a:solidFill>
              <a:srgbClr val="006600"/>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800601" y="4497300"/>
            <a:ext cx="0" cy="1446300"/>
          </a:xfrm>
          <a:prstGeom prst="straightConnector1">
            <a:avLst/>
          </a:prstGeom>
          <a:ln w="76200" cmpd="sng">
            <a:solidFill>
              <a:srgbClr val="006600"/>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p:txBody>
          <a:bodyPr/>
          <a:lstStyle/>
          <a:p>
            <a:fld id="{70307FD4-556C-458D-8B55-50A9AF75E311}" type="slidenum">
              <a:rPr lang="en-US" smtClean="0"/>
              <a:pPr/>
              <a:t>29</a:t>
            </a:fld>
            <a:endParaRPr lang="en-US" dirty="0"/>
          </a:p>
        </p:txBody>
      </p:sp>
      <p:sp>
        <p:nvSpPr>
          <p:cNvPr id="23" name="TextBox 22"/>
          <p:cNvSpPr txBox="1"/>
          <p:nvPr/>
        </p:nvSpPr>
        <p:spPr>
          <a:xfrm>
            <a:off x="2362200" y="2667000"/>
            <a:ext cx="1244124" cy="646331"/>
          </a:xfrm>
          <a:prstGeom prst="rect">
            <a:avLst/>
          </a:prstGeom>
          <a:noFill/>
        </p:spPr>
        <p:txBody>
          <a:bodyPr wrap="square" rtlCol="0">
            <a:spAutoFit/>
          </a:bodyPr>
          <a:lstStyle/>
          <a:p>
            <a:pPr algn="ctr"/>
            <a:r>
              <a:rPr lang="en-US" b="1" dirty="0" smtClean="0">
                <a:solidFill>
                  <a:srgbClr val="000000"/>
                </a:solidFill>
                <a:latin typeface="+mj-lt"/>
                <a:cs typeface="Helvetica" panose="020B0604020202020204" pitchFamily="34" charset="0"/>
              </a:rPr>
              <a:t>PC</a:t>
            </a:r>
            <a:r>
              <a:rPr lang="en-US" b="1" baseline="-25000" dirty="0" smtClean="0">
                <a:solidFill>
                  <a:srgbClr val="000000"/>
                </a:solidFill>
                <a:latin typeface="+mj-lt"/>
                <a:cs typeface="Helvetica" panose="020B0604020202020204" pitchFamily="34" charset="0"/>
              </a:rPr>
              <a:t>71</a:t>
            </a:r>
            <a:r>
              <a:rPr lang="en-US" b="1" dirty="0" smtClean="0">
                <a:solidFill>
                  <a:srgbClr val="000000"/>
                </a:solidFill>
                <a:latin typeface="+mj-lt"/>
                <a:cs typeface="Helvetica" panose="020B0604020202020204" pitchFamily="34" charset="0"/>
              </a:rPr>
              <a:t>BM</a:t>
            </a:r>
          </a:p>
          <a:p>
            <a:pPr algn="ctr"/>
            <a:r>
              <a:rPr lang="en-US" b="1" dirty="0" smtClean="0">
                <a:solidFill>
                  <a:srgbClr val="000000"/>
                </a:solidFill>
                <a:latin typeface="+mj-lt"/>
                <a:cs typeface="Helvetica" panose="020B0604020202020204" pitchFamily="34" charset="0"/>
              </a:rPr>
              <a:t>acceptor</a:t>
            </a:r>
          </a:p>
        </p:txBody>
      </p:sp>
      <p:sp>
        <p:nvSpPr>
          <p:cNvPr id="24" name="TextBox 23"/>
          <p:cNvSpPr txBox="1"/>
          <p:nvPr/>
        </p:nvSpPr>
        <p:spPr>
          <a:xfrm>
            <a:off x="228600" y="6324600"/>
            <a:ext cx="1505528" cy="369332"/>
          </a:xfrm>
          <a:prstGeom prst="rect">
            <a:avLst/>
          </a:prstGeom>
          <a:noFill/>
        </p:spPr>
        <p:txBody>
          <a:bodyPr wrap="none" rtlCol="0">
            <a:spAutoFit/>
          </a:bodyPr>
          <a:lstStyle/>
          <a:p>
            <a:r>
              <a:rPr lang="en-US" b="1" dirty="0" smtClean="0"/>
              <a:t>Nanjia Zhou</a:t>
            </a:r>
            <a:endParaRPr lang="en-US" b="1" dirty="0"/>
          </a:p>
        </p:txBody>
      </p:sp>
      <p:sp>
        <p:nvSpPr>
          <p:cNvPr id="20" name="TextBox 19"/>
          <p:cNvSpPr txBox="1"/>
          <p:nvPr/>
        </p:nvSpPr>
        <p:spPr>
          <a:xfrm>
            <a:off x="5105400" y="685800"/>
            <a:ext cx="3719400" cy="369332"/>
          </a:xfrm>
          <a:prstGeom prst="rect">
            <a:avLst/>
          </a:prstGeom>
          <a:noFill/>
        </p:spPr>
        <p:txBody>
          <a:bodyPr wrap="none" rtlCol="0">
            <a:spAutoFit/>
          </a:bodyPr>
          <a:lstStyle/>
          <a:p>
            <a:r>
              <a:rPr lang="en-US" b="1" dirty="0" smtClean="0"/>
              <a:t>device thickness ~100 nm for all</a:t>
            </a:r>
            <a:endParaRPr lang="en-US" b="1" dirty="0"/>
          </a:p>
        </p:txBody>
      </p:sp>
      <p:sp>
        <p:nvSpPr>
          <p:cNvPr id="21" name="TextBox 20"/>
          <p:cNvSpPr txBox="1"/>
          <p:nvPr/>
        </p:nvSpPr>
        <p:spPr>
          <a:xfrm>
            <a:off x="7239000" y="3886200"/>
            <a:ext cx="1708771" cy="707886"/>
          </a:xfrm>
          <a:prstGeom prst="rect">
            <a:avLst/>
          </a:prstGeom>
          <a:noFill/>
        </p:spPr>
        <p:txBody>
          <a:bodyPr wrap="none" rtlCol="0">
            <a:spAutoFit/>
          </a:bodyPr>
          <a:lstStyle/>
          <a:p>
            <a:r>
              <a:rPr lang="en-US" sz="2000" b="1" dirty="0" smtClean="0">
                <a:solidFill>
                  <a:srgbClr val="CC0000"/>
                </a:solidFill>
              </a:rPr>
              <a:t>Higher </a:t>
            </a:r>
            <a:r>
              <a:rPr lang="en-US" sz="2000" b="1" i="1" dirty="0" smtClean="0">
                <a:solidFill>
                  <a:srgbClr val="CC0000"/>
                </a:solidFill>
              </a:rPr>
              <a:t>M</a:t>
            </a:r>
            <a:r>
              <a:rPr lang="en-US" sz="2000" b="1" baseline="-25000" dirty="0" smtClean="0">
                <a:solidFill>
                  <a:srgbClr val="CC0000"/>
                </a:solidFill>
              </a:rPr>
              <a:t>n</a:t>
            </a:r>
            <a:r>
              <a:rPr lang="en-US" sz="2000" b="1" dirty="0" smtClean="0">
                <a:solidFill>
                  <a:srgbClr val="CC0000"/>
                </a:solidFill>
              </a:rPr>
              <a:t> </a:t>
            </a:r>
            <a:r>
              <a:rPr lang="en-US" sz="2000" b="1" dirty="0" smtClean="0">
                <a:solidFill>
                  <a:srgbClr val="CC0000"/>
                </a:solidFill>
                <a:sym typeface="Wingdings"/>
              </a:rPr>
              <a:t> </a:t>
            </a:r>
          </a:p>
          <a:p>
            <a:r>
              <a:rPr lang="en-US" sz="2000" b="1" dirty="0" smtClean="0">
                <a:solidFill>
                  <a:srgbClr val="CC0000"/>
                </a:solidFill>
                <a:sym typeface="Wingdings"/>
              </a:rPr>
              <a:t>Higher PCE</a:t>
            </a:r>
            <a:endParaRPr lang="en-US" sz="2000" b="1" dirty="0">
              <a:solidFill>
                <a:srgbClr val="CC0000"/>
              </a:solidFill>
            </a:endParaRPr>
          </a:p>
        </p:txBody>
      </p:sp>
      <p:sp>
        <p:nvSpPr>
          <p:cNvPr id="22" name="TextBox 21"/>
          <p:cNvSpPr txBox="1"/>
          <p:nvPr/>
        </p:nvSpPr>
        <p:spPr>
          <a:xfrm>
            <a:off x="4191000" y="6488668"/>
            <a:ext cx="4419600" cy="338554"/>
          </a:xfrm>
          <a:prstGeom prst="rect">
            <a:avLst/>
          </a:prstGeom>
          <a:noFill/>
        </p:spPr>
        <p:txBody>
          <a:bodyPr wrap="square" rtlCol="0">
            <a:spAutoFit/>
          </a:bodyPr>
          <a:lstStyle/>
          <a:p>
            <a:r>
              <a:rPr lang="en-US" sz="1600" i="1" dirty="0" err="1"/>
              <a:t>J.Am.Chem</a:t>
            </a:r>
            <a:r>
              <a:rPr lang="en-US" sz="1600" i="1" dirty="0"/>
              <a:t>. Soc</a:t>
            </a:r>
            <a:r>
              <a:rPr lang="en-US" sz="1600" dirty="0"/>
              <a:t>. </a:t>
            </a:r>
            <a:r>
              <a:rPr lang="en-US" sz="1600" b="1" dirty="0"/>
              <a:t>2016</a:t>
            </a:r>
            <a:r>
              <a:rPr lang="en-US" sz="1600" dirty="0"/>
              <a:t>, </a:t>
            </a:r>
            <a:r>
              <a:rPr lang="en-US" sz="1600" i="1" dirty="0"/>
              <a:t>138</a:t>
            </a:r>
            <a:r>
              <a:rPr lang="en-US" sz="1600" dirty="0"/>
              <a:t>, 1240–1251.</a:t>
            </a:r>
            <a:endParaRPr lang="en-US" sz="1600" b="1" dirty="0"/>
          </a:p>
        </p:txBody>
      </p:sp>
    </p:spTree>
    <p:extLst>
      <p:ext uri="{BB962C8B-B14F-4D97-AF65-F5344CB8AC3E}">
        <p14:creationId xmlns:p14="http://schemas.microsoft.com/office/powerpoint/2010/main" val="145422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160"/>
            <a:ext cx="8839200" cy="6370975"/>
          </a:xfrm>
          <a:prstGeom prst="rect">
            <a:avLst/>
          </a:prstGeom>
        </p:spPr>
        <p:txBody>
          <a:bodyPr wrap="square">
            <a:spAutoFit/>
          </a:bodyPr>
          <a:lstStyle/>
          <a:p>
            <a:pPr algn="just"/>
            <a:r>
              <a:rPr lang="en-US" sz="2400" b="1" u="sng" dirty="0">
                <a:solidFill>
                  <a:srgbClr val="0B13B5"/>
                </a:solidFill>
                <a:latin typeface="Arial Black" panose="020B0A04020102020204" pitchFamily="34" charset="0"/>
              </a:rPr>
              <a:t>Significance of the Use-Case Group </a:t>
            </a:r>
            <a:endParaRPr lang="en-US" sz="2400" b="1" u="sng" dirty="0" smtClean="0">
              <a:solidFill>
                <a:srgbClr val="0B13B5"/>
              </a:solidFill>
              <a:latin typeface="Arial Black" panose="020B0A04020102020204" pitchFamily="34" charset="0"/>
            </a:endParaRPr>
          </a:p>
          <a:p>
            <a:pPr algn="just"/>
            <a:endParaRPr lang="en-US" sz="2400" b="1" u="sng" dirty="0" smtClean="0">
              <a:solidFill>
                <a:srgbClr val="0B13B5"/>
              </a:solidFill>
              <a:latin typeface="Arial Black" panose="020B0A04020102020204" pitchFamily="34" charset="0"/>
            </a:endParaRPr>
          </a:p>
          <a:p>
            <a:pPr marL="342900" indent="-342900" algn="just">
              <a:buFont typeface="Arial" panose="020B0604020202020204" pitchFamily="34" charset="0"/>
              <a:buChar char="•"/>
            </a:pPr>
            <a:r>
              <a:rPr lang="en-US" sz="2400" dirty="0" smtClean="0">
                <a:latin typeface="+mj-lt"/>
                <a:ea typeface="SimSun" panose="02010600030101010101" pitchFamily="2" charset="-122"/>
                <a:cs typeface="Helvetica Neue"/>
              </a:rPr>
              <a:t>Bulk </a:t>
            </a:r>
            <a:r>
              <a:rPr lang="en-US" sz="2400" dirty="0">
                <a:latin typeface="+mj-lt"/>
                <a:ea typeface="SimSun" panose="02010600030101010101" pitchFamily="2" charset="-122"/>
                <a:cs typeface="Helvetica Neue"/>
              </a:rPr>
              <a:t>heterojunction organic solar cells (OSCs) </a:t>
            </a:r>
            <a:r>
              <a:rPr lang="en-US" sz="2400" dirty="0" smtClean="0">
                <a:latin typeface="+mj-lt"/>
                <a:ea typeface="SimSun" panose="02010600030101010101" pitchFamily="2" charset="-122"/>
                <a:cs typeface="Helvetica Neue"/>
              </a:rPr>
              <a:t>- </a:t>
            </a:r>
            <a:r>
              <a:rPr lang="en-US" sz="2400" b="1" dirty="0" smtClean="0">
                <a:solidFill>
                  <a:srgbClr val="FF0000"/>
                </a:solidFill>
                <a:latin typeface="+mj-lt"/>
                <a:ea typeface="SimSun" panose="02010600030101010101" pitchFamily="2" charset="-122"/>
                <a:cs typeface="Helvetica Neue"/>
              </a:rPr>
              <a:t>an </a:t>
            </a:r>
            <a:r>
              <a:rPr lang="en-US" sz="2400" b="1" dirty="0">
                <a:solidFill>
                  <a:srgbClr val="FF0000"/>
                </a:solidFill>
                <a:latin typeface="+mj-lt"/>
                <a:ea typeface="SimSun" panose="02010600030101010101" pitchFamily="2" charset="-122"/>
                <a:cs typeface="Helvetica Neue"/>
              </a:rPr>
              <a:t>alternative solar energy harvesting system</a:t>
            </a:r>
            <a:r>
              <a:rPr lang="en-US" sz="2400" dirty="0">
                <a:latin typeface="+mj-lt"/>
                <a:ea typeface="SimSun" panose="02010600030101010101" pitchFamily="2" charset="-122"/>
                <a:cs typeface="Helvetica Neue"/>
              </a:rPr>
              <a:t>. </a:t>
            </a:r>
            <a:endParaRPr lang="en-US" sz="2400" dirty="0" smtClean="0">
              <a:latin typeface="+mj-lt"/>
              <a:ea typeface="SimSun" panose="02010600030101010101" pitchFamily="2" charset="-122"/>
              <a:cs typeface="Helvetica Neue"/>
            </a:endParaRPr>
          </a:p>
          <a:p>
            <a:pPr marL="342900" indent="-342900" algn="just">
              <a:buFont typeface="Arial" panose="020B0604020202020204" pitchFamily="34" charset="0"/>
              <a:buChar char="•"/>
            </a:pPr>
            <a:endParaRPr lang="en-US" sz="2400" dirty="0">
              <a:latin typeface="+mj-lt"/>
              <a:ea typeface="SimSun" panose="02010600030101010101" pitchFamily="2" charset="-122"/>
              <a:cs typeface="Helvetica Neue"/>
            </a:endParaRPr>
          </a:p>
          <a:p>
            <a:pPr marL="342900" indent="-342900" algn="just">
              <a:buFont typeface="Arial" panose="020B0604020202020204" pitchFamily="34" charset="0"/>
              <a:buChar char="•"/>
            </a:pPr>
            <a:r>
              <a:rPr lang="en-US" sz="2400" b="1" dirty="0" smtClean="0">
                <a:solidFill>
                  <a:srgbClr val="FF0000"/>
                </a:solidFill>
                <a:latin typeface="+mj-lt"/>
                <a:ea typeface="SimSun" panose="02010600030101010101" pitchFamily="2" charset="-122"/>
                <a:cs typeface="Helvetica Neue"/>
              </a:rPr>
              <a:t>New materials </a:t>
            </a:r>
            <a:r>
              <a:rPr lang="en-US" sz="2400" dirty="0" smtClean="0">
                <a:latin typeface="+mj-lt"/>
                <a:ea typeface="SimSun" panose="02010600030101010101" pitchFamily="2" charset="-122"/>
                <a:cs typeface="Helvetica Neue"/>
              </a:rPr>
              <a:t>exhibiting </a:t>
            </a:r>
            <a:r>
              <a:rPr lang="en-US" sz="2400" dirty="0">
                <a:latin typeface="+mj-lt"/>
                <a:ea typeface="SimSun" panose="02010600030101010101" pitchFamily="2" charset="-122"/>
                <a:cs typeface="Helvetica Neue"/>
              </a:rPr>
              <a:t>superior photovoltaic properties are being developed, and their synergy is being studied. </a:t>
            </a:r>
            <a:endParaRPr lang="en-US" sz="2400" dirty="0" smtClean="0">
              <a:latin typeface="+mj-lt"/>
              <a:ea typeface="SimSun" panose="02010600030101010101" pitchFamily="2" charset="-122"/>
              <a:cs typeface="Helvetica Neue"/>
            </a:endParaRPr>
          </a:p>
          <a:p>
            <a:pPr marL="342900" indent="-342900" algn="just">
              <a:buFont typeface="Arial" panose="020B0604020202020204" pitchFamily="34" charset="0"/>
              <a:buChar char="•"/>
            </a:pPr>
            <a:endParaRPr lang="en-US" sz="2400" dirty="0" smtClean="0">
              <a:latin typeface="+mj-lt"/>
              <a:ea typeface="SimSun" panose="02010600030101010101" pitchFamily="2" charset="-122"/>
              <a:cs typeface="Helvetica Neue"/>
            </a:endParaRPr>
          </a:p>
          <a:p>
            <a:pPr marL="342900" indent="-342900" algn="just">
              <a:buFont typeface="Arial" panose="020B0604020202020204" pitchFamily="34" charset="0"/>
              <a:buChar char="•"/>
            </a:pPr>
            <a:r>
              <a:rPr lang="en-US" sz="2400" dirty="0" smtClean="0">
                <a:latin typeface="+mj-lt"/>
                <a:ea typeface="SimSun" panose="02010600030101010101" pitchFamily="2" charset="-122"/>
                <a:cs typeface="Helvetica Neue"/>
              </a:rPr>
              <a:t>Ternary </a:t>
            </a:r>
            <a:r>
              <a:rPr lang="en-US" sz="2400" dirty="0">
                <a:latin typeface="+mj-lt"/>
                <a:ea typeface="SimSun" panose="02010600030101010101" pitchFamily="2" charset="-122"/>
                <a:cs typeface="Helvetica Neue"/>
              </a:rPr>
              <a:t>OSCs </a:t>
            </a:r>
            <a:r>
              <a:rPr lang="en-US" sz="2400" dirty="0" smtClean="0">
                <a:latin typeface="+mj-lt"/>
                <a:ea typeface="SimSun" panose="02010600030101010101" pitchFamily="2" charset="-122"/>
                <a:cs typeface="Helvetica Neue"/>
              </a:rPr>
              <a:t>developed with </a:t>
            </a:r>
            <a:r>
              <a:rPr lang="en-US" sz="2400" b="1" dirty="0" smtClean="0">
                <a:solidFill>
                  <a:srgbClr val="FF0000"/>
                </a:solidFill>
                <a:latin typeface="+mj-lt"/>
                <a:ea typeface="SimSun" panose="02010600030101010101" pitchFamily="2" charset="-122"/>
                <a:cs typeface="Helvetica Neue"/>
              </a:rPr>
              <a:t>PCE&gt;10.5%</a:t>
            </a:r>
            <a:r>
              <a:rPr lang="en-US" sz="2400" dirty="0" smtClean="0">
                <a:latin typeface="+mj-lt"/>
                <a:ea typeface="SimSun" panose="02010600030101010101" pitchFamily="2" charset="-122"/>
                <a:cs typeface="Helvetica Neue"/>
              </a:rPr>
              <a:t>.</a:t>
            </a:r>
          </a:p>
          <a:p>
            <a:pPr marL="342900" indent="-342900" algn="just">
              <a:buFont typeface="Arial" panose="020B0604020202020204" pitchFamily="34" charset="0"/>
              <a:buChar char="•"/>
            </a:pPr>
            <a:endParaRPr lang="en-US" sz="2400" dirty="0" smtClean="0">
              <a:latin typeface="+mj-lt"/>
              <a:ea typeface="SimSun" panose="02010600030101010101" pitchFamily="2" charset="-122"/>
              <a:cs typeface="Helvetica Neue"/>
            </a:endParaRPr>
          </a:p>
          <a:p>
            <a:pPr marL="342900" indent="-342900" algn="just">
              <a:buFont typeface="Arial" panose="020B0604020202020204" pitchFamily="34" charset="0"/>
              <a:buChar char="•"/>
            </a:pPr>
            <a:r>
              <a:rPr lang="en-US" sz="2400" dirty="0" smtClean="0">
                <a:latin typeface="+mj-lt"/>
                <a:ea typeface="SimSun" panose="02010600030101010101" pitchFamily="2" charset="-122"/>
                <a:cs typeface="Helvetica Neue"/>
              </a:rPr>
              <a:t>Our </a:t>
            </a:r>
            <a:r>
              <a:rPr lang="en-US" sz="2400" b="1" dirty="0" smtClean="0">
                <a:solidFill>
                  <a:srgbClr val="FF0000"/>
                </a:solidFill>
                <a:latin typeface="+mj-lt"/>
                <a:ea typeface="SimSun" panose="02010600030101010101" pitchFamily="2" charset="-122"/>
                <a:cs typeface="Helvetica Neue"/>
              </a:rPr>
              <a:t>theoretical understanding </a:t>
            </a:r>
            <a:r>
              <a:rPr lang="en-US" sz="2400" dirty="0">
                <a:latin typeface="+mj-lt"/>
                <a:ea typeface="SimSun" panose="02010600030101010101" pitchFamily="2" charset="-122"/>
                <a:cs typeface="Helvetica Neue"/>
              </a:rPr>
              <a:t>in structure/property relationships </a:t>
            </a:r>
            <a:r>
              <a:rPr lang="en-US" sz="2400" dirty="0" smtClean="0">
                <a:latin typeface="+mj-lt"/>
                <a:ea typeface="SimSun" panose="02010600030101010101" pitchFamily="2" charset="-122"/>
                <a:cs typeface="Helvetica Neue"/>
              </a:rPr>
              <a:t>deepened.</a:t>
            </a:r>
          </a:p>
          <a:p>
            <a:pPr marL="342900" indent="-342900" algn="just">
              <a:buFont typeface="Arial" panose="020B0604020202020204" pitchFamily="34" charset="0"/>
              <a:buChar char="•"/>
            </a:pPr>
            <a:endParaRPr lang="en-US" sz="2400" dirty="0">
              <a:latin typeface="+mj-lt"/>
              <a:ea typeface="SimSun" panose="02010600030101010101" pitchFamily="2" charset="-122"/>
              <a:cs typeface="Helvetica Neue"/>
            </a:endParaRPr>
          </a:p>
          <a:p>
            <a:pPr marL="342900" indent="-342900" algn="just">
              <a:buFont typeface="Arial" panose="020B0604020202020204" pitchFamily="34" charset="0"/>
              <a:buChar char="•"/>
            </a:pPr>
            <a:r>
              <a:rPr lang="en-US" sz="2400" b="1" dirty="0">
                <a:solidFill>
                  <a:srgbClr val="FF0000"/>
                </a:solidFill>
                <a:latin typeface="+mj-lt"/>
                <a:ea typeface="SimSun" panose="02010600030101010101" pitchFamily="2" charset="-122"/>
                <a:cs typeface="Helvetica Neue"/>
              </a:rPr>
              <a:t>Synergy with </a:t>
            </a:r>
            <a:r>
              <a:rPr lang="en-US" sz="2400" dirty="0">
                <a:latin typeface="+mj-lt"/>
                <a:ea typeface="SimSun" panose="02010600030101010101" pitchFamily="2" charset="-122"/>
                <a:cs typeface="Helvetica Neue"/>
              </a:rPr>
              <a:t>effort by </a:t>
            </a:r>
            <a:r>
              <a:rPr lang="en-US" sz="2400" b="1" dirty="0">
                <a:solidFill>
                  <a:srgbClr val="FF0000"/>
                </a:solidFill>
                <a:latin typeface="+mj-lt"/>
                <a:ea typeface="SimSun" panose="02010600030101010101" pitchFamily="2" charset="-122"/>
                <a:cs typeface="Helvetica Neue"/>
              </a:rPr>
              <a:t>NIST</a:t>
            </a:r>
            <a:r>
              <a:rPr lang="en-US" sz="2400" b="1" dirty="0">
                <a:latin typeface="+mj-lt"/>
                <a:ea typeface="SimSun" panose="02010600030101010101" pitchFamily="2" charset="-122"/>
                <a:cs typeface="Helvetica Neue"/>
              </a:rPr>
              <a:t> </a:t>
            </a:r>
            <a:r>
              <a:rPr lang="en-US" sz="2400" dirty="0">
                <a:latin typeface="+mj-lt"/>
                <a:ea typeface="SimSun" panose="02010600030101010101" pitchFamily="2" charset="-122"/>
                <a:cs typeface="Helvetica Neue"/>
              </a:rPr>
              <a:t>scientists is evolving. </a:t>
            </a:r>
            <a:endParaRPr lang="en-US" sz="2400" dirty="0" smtClean="0">
              <a:latin typeface="+mj-lt"/>
              <a:ea typeface="SimSun" panose="02010600030101010101" pitchFamily="2" charset="-122"/>
              <a:cs typeface="Helvetica Neue"/>
            </a:endParaRPr>
          </a:p>
          <a:p>
            <a:pPr marL="342900" indent="-342900" algn="just">
              <a:buFont typeface="Arial" panose="020B0604020202020204" pitchFamily="34" charset="0"/>
              <a:buChar char="•"/>
            </a:pPr>
            <a:endParaRPr lang="en-US" sz="2400" dirty="0">
              <a:latin typeface="+mj-lt"/>
              <a:ea typeface="SimSun" panose="02010600030101010101" pitchFamily="2" charset="-122"/>
              <a:cs typeface="Helvetica Neue"/>
            </a:endParaRPr>
          </a:p>
          <a:p>
            <a:pPr marL="342900" indent="-342900" algn="just">
              <a:buFont typeface="Arial" panose="020B0604020202020204" pitchFamily="34" charset="0"/>
              <a:buChar char="•"/>
            </a:pPr>
            <a:r>
              <a:rPr lang="en-US" sz="2400" dirty="0" smtClean="0">
                <a:effectLst/>
                <a:latin typeface="+mj-lt"/>
                <a:ea typeface="SimSun" panose="02010600030101010101" pitchFamily="2" charset="-122"/>
                <a:cs typeface="Times New Roman" panose="02020603050405020304" pitchFamily="18" charset="0"/>
              </a:rPr>
              <a:t>Molecules developed can find applications in </a:t>
            </a:r>
            <a:r>
              <a:rPr lang="en-US" sz="2400" dirty="0" smtClean="0">
                <a:solidFill>
                  <a:srgbClr val="FF0000"/>
                </a:solidFill>
                <a:effectLst/>
                <a:latin typeface="+mj-lt"/>
                <a:ea typeface="SimSun" panose="02010600030101010101" pitchFamily="2" charset="-122"/>
                <a:cs typeface="Times New Roman" panose="02020603050405020304" pitchFamily="18" charset="0"/>
              </a:rPr>
              <a:t>organic electronics</a:t>
            </a:r>
            <a:r>
              <a:rPr lang="en-US" sz="2400" dirty="0" smtClean="0">
                <a:effectLst/>
                <a:latin typeface="+mj-lt"/>
                <a:ea typeface="SimSun" panose="02010600030101010101" pitchFamily="2" charset="-122"/>
                <a:cs typeface="Times New Roman" panose="02020603050405020304" pitchFamily="18" charset="0"/>
              </a:rPr>
              <a:t>.</a:t>
            </a:r>
          </a:p>
          <a:p>
            <a:pPr marL="342900" indent="-342900" algn="just">
              <a:buFont typeface="Arial" panose="020B0604020202020204" pitchFamily="34" charset="0"/>
              <a:buChar char="•"/>
            </a:pPr>
            <a:endParaRPr lang="en-US" sz="24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4309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0" y="0"/>
            <a:ext cx="9144000" cy="609600"/>
          </a:xfrm>
        </p:spPr>
        <p:txBody>
          <a:bodyPr>
            <a:normAutofit/>
          </a:bodyPr>
          <a:lstStyle/>
          <a:p>
            <a:r>
              <a:rPr lang="en-US" dirty="0" smtClean="0">
                <a:solidFill>
                  <a:srgbClr val="0B13B5"/>
                </a:solidFill>
              </a:rPr>
              <a:t>Coarse-Grained Morpholog</a:t>
            </a:r>
            <a:r>
              <a:rPr lang="en-US" dirty="0">
                <a:solidFill>
                  <a:srgbClr val="0B13B5"/>
                </a:solidFill>
              </a:rPr>
              <a:t>y</a:t>
            </a:r>
            <a:r>
              <a:rPr lang="en-US" dirty="0" smtClean="0">
                <a:solidFill>
                  <a:srgbClr val="0B13B5"/>
                </a:solidFill>
              </a:rPr>
              <a:t> Modeling</a:t>
            </a:r>
            <a:endParaRPr lang="en-US" dirty="0">
              <a:solidFill>
                <a:srgbClr val="0B13B5"/>
              </a:solidFill>
            </a:endParaRPr>
          </a:p>
        </p:txBody>
      </p:sp>
      <p:sp>
        <p:nvSpPr>
          <p:cNvPr id="21" name="Text Placeholder 2"/>
          <p:cNvSpPr>
            <a:spLocks noGrp="1"/>
          </p:cNvSpPr>
          <p:nvPr>
            <p:ph type="body" sz="quarter" idx="4294967295"/>
          </p:nvPr>
        </p:nvSpPr>
        <p:spPr>
          <a:xfrm>
            <a:off x="0" y="6324600"/>
            <a:ext cx="9144000" cy="533400"/>
          </a:xfrm>
        </p:spPr>
        <p:txBody>
          <a:bodyPr anchor="ctr"/>
          <a:lstStyle/>
          <a:p>
            <a:pPr marL="0" algn="ctr">
              <a:spcBef>
                <a:spcPts val="0"/>
              </a:spcBef>
            </a:pPr>
            <a:r>
              <a:rPr lang="en-US" sz="1600" dirty="0" smtClean="0"/>
              <a:t>with </a:t>
            </a:r>
            <a:r>
              <a:rPr lang="en-US" sz="1600" dirty="0"/>
              <a:t>Zhou, N</a:t>
            </a:r>
            <a:r>
              <a:rPr lang="en-US" sz="1600" dirty="0" smtClean="0"/>
              <a:t>.; Aldrich T.</a:t>
            </a:r>
            <a:endParaRPr lang="en-US" sz="1600" dirty="0"/>
          </a:p>
        </p:txBody>
      </p:sp>
      <p:sp>
        <p:nvSpPr>
          <p:cNvPr id="10" name="Rectangle 9"/>
          <p:cNvSpPr/>
          <p:nvPr/>
        </p:nvSpPr>
        <p:spPr>
          <a:xfrm>
            <a:off x="0" y="6096000"/>
            <a:ext cx="9144000" cy="762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6" name="Picture 2" descr="Simulation-Figure"/>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t="12296" b="13444"/>
          <a:stretch/>
        </p:blipFill>
        <p:spPr bwMode="auto">
          <a:xfrm>
            <a:off x="152400" y="1428562"/>
            <a:ext cx="6646778" cy="405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6858000" y="457200"/>
            <a:ext cx="2209800" cy="3693319"/>
          </a:xfrm>
          <a:prstGeom prst="rect">
            <a:avLst/>
          </a:prstGeom>
          <a:noFill/>
        </p:spPr>
        <p:txBody>
          <a:bodyPr wrap="square" rtlCol="0">
            <a:spAutoFit/>
          </a:bodyPr>
          <a:lstStyle/>
          <a:p>
            <a:endParaRPr lang="en-US" b="1" dirty="0" smtClean="0">
              <a:solidFill>
                <a:prstClr val="black"/>
              </a:solidFill>
            </a:endParaRPr>
          </a:p>
          <a:p>
            <a:r>
              <a:rPr lang="en-US" b="1" dirty="0" smtClean="0">
                <a:solidFill>
                  <a:srgbClr val="000090"/>
                </a:solidFill>
              </a:rPr>
              <a:t>Smaller domain sizes &amp; finer bundle network</a:t>
            </a:r>
          </a:p>
          <a:p>
            <a:pPr marL="285750" indent="-285750">
              <a:buFont typeface="Arial" panose="020B0604020202020204" pitchFamily="34" charset="0"/>
              <a:buChar char="•"/>
            </a:pPr>
            <a:endParaRPr lang="en-US" b="1" dirty="0" smtClean="0">
              <a:solidFill>
                <a:srgbClr val="000090"/>
              </a:solidFill>
            </a:endParaRPr>
          </a:p>
          <a:p>
            <a:r>
              <a:rPr lang="en-US" b="1" dirty="0" smtClean="0">
                <a:solidFill>
                  <a:srgbClr val="000090"/>
                </a:solidFill>
              </a:rPr>
              <a:t>Exciton dissociation vs. recombination</a:t>
            </a:r>
          </a:p>
          <a:p>
            <a:endParaRPr lang="en-US" b="1" dirty="0">
              <a:solidFill>
                <a:srgbClr val="000090"/>
              </a:solidFill>
            </a:endParaRPr>
          </a:p>
          <a:p>
            <a:r>
              <a:rPr lang="en-US" b="1" dirty="0" smtClean="0">
                <a:solidFill>
                  <a:srgbClr val="000090"/>
                </a:solidFill>
              </a:rPr>
              <a:t>Medium M</a:t>
            </a:r>
            <a:r>
              <a:rPr lang="en-US" b="1" baseline="-25000" dirty="0" smtClean="0">
                <a:solidFill>
                  <a:srgbClr val="000090"/>
                </a:solidFill>
              </a:rPr>
              <a:t>n</a:t>
            </a:r>
            <a:r>
              <a:rPr lang="en-US" b="1" dirty="0" smtClean="0">
                <a:solidFill>
                  <a:srgbClr val="000090"/>
                </a:solidFill>
              </a:rPr>
              <a:t> ideal for both carrier generation and transport</a:t>
            </a:r>
            <a:endParaRPr lang="en-US" b="1" dirty="0">
              <a:solidFill>
                <a:srgbClr val="000090"/>
              </a:solidFill>
            </a:endParaRPr>
          </a:p>
        </p:txBody>
      </p:sp>
      <p:sp>
        <p:nvSpPr>
          <p:cNvPr id="2" name="TextBox 1"/>
          <p:cNvSpPr txBox="1"/>
          <p:nvPr/>
        </p:nvSpPr>
        <p:spPr>
          <a:xfrm>
            <a:off x="152400" y="6336268"/>
            <a:ext cx="8458200" cy="369332"/>
          </a:xfrm>
          <a:prstGeom prst="rect">
            <a:avLst/>
          </a:prstGeom>
          <a:noFill/>
        </p:spPr>
        <p:txBody>
          <a:bodyPr wrap="square" rtlCol="0">
            <a:spAutoFit/>
          </a:bodyPr>
          <a:lstStyle/>
          <a:p>
            <a:r>
              <a:rPr lang="en-US" b="1" dirty="0" smtClean="0">
                <a:solidFill>
                  <a:prstClr val="black"/>
                </a:solidFill>
              </a:rPr>
              <a:t>Olvera de la Cruz, Ting Li                 </a:t>
            </a:r>
            <a:r>
              <a:rPr lang="en-US" i="1" dirty="0" err="1" smtClean="0"/>
              <a:t>J.Am.Chem</a:t>
            </a:r>
            <a:r>
              <a:rPr lang="en-US" i="1" dirty="0"/>
              <a:t>. Soc</a:t>
            </a:r>
            <a:r>
              <a:rPr lang="en-US" dirty="0"/>
              <a:t>. </a:t>
            </a:r>
            <a:r>
              <a:rPr lang="en-US" b="1" dirty="0"/>
              <a:t>2016</a:t>
            </a:r>
            <a:r>
              <a:rPr lang="en-US" dirty="0"/>
              <a:t>, </a:t>
            </a:r>
            <a:r>
              <a:rPr lang="en-US" i="1" dirty="0"/>
              <a:t>138</a:t>
            </a:r>
            <a:r>
              <a:rPr lang="en-US" dirty="0"/>
              <a:t>, 1240–1251</a:t>
            </a:r>
            <a:r>
              <a:rPr lang="en-US" b="1" dirty="0" smtClean="0">
                <a:solidFill>
                  <a:prstClr val="black"/>
                </a:solidFill>
              </a:rPr>
              <a:t> </a:t>
            </a:r>
            <a:endParaRPr lang="en-US" b="1" dirty="0">
              <a:solidFill>
                <a:prstClr val="black"/>
              </a:solidFill>
            </a:endParaRPr>
          </a:p>
        </p:txBody>
      </p:sp>
      <p:sp>
        <p:nvSpPr>
          <p:cNvPr id="3" name="Slide Number Placeholder 2"/>
          <p:cNvSpPr>
            <a:spLocks noGrp="1"/>
          </p:cNvSpPr>
          <p:nvPr>
            <p:ph type="sldNum" sz="quarter" idx="4"/>
          </p:nvPr>
        </p:nvSpPr>
        <p:spPr/>
        <p:txBody>
          <a:bodyPr/>
          <a:lstStyle/>
          <a:p>
            <a:fld id="{70307FD4-556C-458D-8B55-50A9AF75E311}" type="slidenum">
              <a:rPr lang="en-US" smtClean="0">
                <a:solidFill>
                  <a:prstClr val="black"/>
                </a:solidFill>
              </a:rPr>
              <a:pPr/>
              <a:t>30</a:t>
            </a:fld>
            <a:endParaRPr lang="en-US" dirty="0">
              <a:solidFill>
                <a:prstClr val="black"/>
              </a:solidFill>
            </a:endParaRPr>
          </a:p>
        </p:txBody>
      </p:sp>
      <p:sp>
        <p:nvSpPr>
          <p:cNvPr id="11" name="TextBox 10"/>
          <p:cNvSpPr txBox="1"/>
          <p:nvPr/>
        </p:nvSpPr>
        <p:spPr>
          <a:xfrm>
            <a:off x="457200" y="5486400"/>
            <a:ext cx="1718732" cy="461665"/>
          </a:xfrm>
          <a:prstGeom prst="rect">
            <a:avLst/>
          </a:prstGeom>
          <a:noFill/>
        </p:spPr>
        <p:txBody>
          <a:bodyPr wrap="square" rtlCol="0">
            <a:spAutoFit/>
          </a:bodyPr>
          <a:lstStyle/>
          <a:p>
            <a:pPr algn="ctr"/>
            <a:r>
              <a:rPr lang="en-US" sz="2400" b="1" dirty="0" smtClean="0">
                <a:solidFill>
                  <a:prstClr val="black"/>
                </a:solidFill>
                <a:cs typeface="Arial" panose="020B0604020202020204" pitchFamily="34" charset="0"/>
              </a:rPr>
              <a:t>20P : 20N</a:t>
            </a:r>
          </a:p>
        </p:txBody>
      </p:sp>
      <p:sp>
        <p:nvSpPr>
          <p:cNvPr id="12" name="TextBox 11"/>
          <p:cNvSpPr txBox="1"/>
          <p:nvPr/>
        </p:nvSpPr>
        <p:spPr>
          <a:xfrm>
            <a:off x="2362200" y="5486400"/>
            <a:ext cx="2133600" cy="461665"/>
          </a:xfrm>
          <a:prstGeom prst="rect">
            <a:avLst/>
          </a:prstGeom>
          <a:noFill/>
        </p:spPr>
        <p:txBody>
          <a:bodyPr wrap="square" rtlCol="0">
            <a:spAutoFit/>
          </a:bodyPr>
          <a:lstStyle/>
          <a:p>
            <a:pPr algn="ctr"/>
            <a:r>
              <a:rPr lang="en-US" sz="2400" b="1" dirty="0" smtClean="0">
                <a:solidFill>
                  <a:prstClr val="black"/>
                </a:solidFill>
                <a:cs typeface="Arial" panose="020B0604020202020204" pitchFamily="34" charset="0"/>
              </a:rPr>
              <a:t>40P : 40N</a:t>
            </a:r>
          </a:p>
        </p:txBody>
      </p:sp>
      <p:sp>
        <p:nvSpPr>
          <p:cNvPr id="13" name="TextBox 12"/>
          <p:cNvSpPr txBox="1"/>
          <p:nvPr/>
        </p:nvSpPr>
        <p:spPr>
          <a:xfrm>
            <a:off x="4909566" y="5486400"/>
            <a:ext cx="1567434" cy="461665"/>
          </a:xfrm>
          <a:prstGeom prst="rect">
            <a:avLst/>
          </a:prstGeom>
          <a:noFill/>
        </p:spPr>
        <p:txBody>
          <a:bodyPr wrap="square" rtlCol="0">
            <a:spAutoFit/>
          </a:bodyPr>
          <a:lstStyle/>
          <a:p>
            <a:pPr algn="ctr"/>
            <a:r>
              <a:rPr lang="en-US" sz="2400" b="1" dirty="0" smtClean="0">
                <a:solidFill>
                  <a:prstClr val="black"/>
                </a:solidFill>
                <a:cs typeface="Arial" panose="020B0604020202020204" pitchFamily="34" charset="0"/>
              </a:rPr>
              <a:t>60P : 60N</a:t>
            </a:r>
          </a:p>
        </p:txBody>
      </p:sp>
      <p:sp>
        <p:nvSpPr>
          <p:cNvPr id="14" name="TextBox 13"/>
          <p:cNvSpPr txBox="1"/>
          <p:nvPr/>
        </p:nvSpPr>
        <p:spPr>
          <a:xfrm>
            <a:off x="228600" y="762000"/>
            <a:ext cx="3474178" cy="461665"/>
          </a:xfrm>
          <a:prstGeom prst="rect">
            <a:avLst/>
          </a:prstGeom>
          <a:noFill/>
        </p:spPr>
        <p:txBody>
          <a:bodyPr wrap="none" rtlCol="0">
            <a:spAutoFit/>
          </a:bodyPr>
          <a:lstStyle/>
          <a:p>
            <a:r>
              <a:rPr lang="en-US" sz="2400" b="1" dirty="0" smtClean="0">
                <a:solidFill>
                  <a:prstClr val="black"/>
                </a:solidFill>
                <a:cs typeface="Arial"/>
              </a:rPr>
              <a:t>Increasing polymer </a:t>
            </a:r>
            <a:r>
              <a:rPr lang="en-US" sz="2400" b="1" i="1" dirty="0" smtClean="0">
                <a:solidFill>
                  <a:prstClr val="black"/>
                </a:solidFill>
                <a:cs typeface="Arial"/>
              </a:rPr>
              <a:t>M</a:t>
            </a:r>
            <a:r>
              <a:rPr lang="en-US" sz="2400" b="1" baseline="-25000" dirty="0" smtClean="0">
                <a:solidFill>
                  <a:prstClr val="black"/>
                </a:solidFill>
                <a:cs typeface="Arial"/>
              </a:rPr>
              <a:t>n</a:t>
            </a:r>
            <a:endParaRPr lang="en-US" sz="2400" b="1" baseline="-25000" dirty="0">
              <a:solidFill>
                <a:prstClr val="black"/>
              </a:solidFill>
              <a:cs typeface="Arial"/>
            </a:endParaRPr>
          </a:p>
        </p:txBody>
      </p:sp>
      <p:cxnSp>
        <p:nvCxnSpPr>
          <p:cNvPr id="15" name="Straight Arrow Connector 14"/>
          <p:cNvCxnSpPr/>
          <p:nvPr/>
        </p:nvCxnSpPr>
        <p:spPr>
          <a:xfrm>
            <a:off x="228600" y="1371600"/>
            <a:ext cx="6324600" cy="0"/>
          </a:xfrm>
          <a:prstGeom prst="straightConnector1">
            <a:avLst/>
          </a:prstGeom>
          <a:ln w="38100" cmpd="sng">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3468" y="5867400"/>
            <a:ext cx="1295400" cy="369332"/>
          </a:xfrm>
          <a:prstGeom prst="rect">
            <a:avLst/>
          </a:prstGeom>
          <a:noFill/>
        </p:spPr>
        <p:txBody>
          <a:bodyPr wrap="square" rtlCol="0">
            <a:spAutoFit/>
          </a:bodyPr>
          <a:lstStyle/>
          <a:p>
            <a:pPr algn="ctr"/>
            <a:r>
              <a:rPr lang="en-US" b="1" dirty="0" smtClean="0">
                <a:solidFill>
                  <a:prstClr val="black"/>
                </a:solidFill>
                <a:cs typeface="Arial" panose="020B0604020202020204" pitchFamily="34" charset="0"/>
              </a:rPr>
              <a:t>Low–Low</a:t>
            </a:r>
          </a:p>
        </p:txBody>
      </p:sp>
      <p:sp>
        <p:nvSpPr>
          <p:cNvPr id="18" name="TextBox 17"/>
          <p:cNvSpPr txBox="1"/>
          <p:nvPr/>
        </p:nvSpPr>
        <p:spPr>
          <a:xfrm>
            <a:off x="2362200" y="5867400"/>
            <a:ext cx="2133600" cy="369332"/>
          </a:xfrm>
          <a:prstGeom prst="rect">
            <a:avLst/>
          </a:prstGeom>
          <a:noFill/>
        </p:spPr>
        <p:txBody>
          <a:bodyPr wrap="square" rtlCol="0">
            <a:spAutoFit/>
          </a:bodyPr>
          <a:lstStyle/>
          <a:p>
            <a:pPr algn="ctr"/>
            <a:r>
              <a:rPr lang="en-US" b="1" dirty="0" smtClean="0">
                <a:solidFill>
                  <a:prstClr val="black"/>
                </a:solidFill>
                <a:cs typeface="Arial" panose="020B0604020202020204" pitchFamily="34" charset="0"/>
              </a:rPr>
              <a:t>Medium–Medium</a:t>
            </a:r>
          </a:p>
        </p:txBody>
      </p:sp>
      <p:sp>
        <p:nvSpPr>
          <p:cNvPr id="19" name="TextBox 18"/>
          <p:cNvSpPr txBox="1"/>
          <p:nvPr/>
        </p:nvSpPr>
        <p:spPr>
          <a:xfrm>
            <a:off x="4909566" y="5867400"/>
            <a:ext cx="1567434" cy="369332"/>
          </a:xfrm>
          <a:prstGeom prst="rect">
            <a:avLst/>
          </a:prstGeom>
          <a:noFill/>
        </p:spPr>
        <p:txBody>
          <a:bodyPr wrap="square" rtlCol="0">
            <a:spAutoFit/>
          </a:bodyPr>
          <a:lstStyle/>
          <a:p>
            <a:pPr algn="ctr"/>
            <a:r>
              <a:rPr lang="en-US" b="1" dirty="0" smtClean="0">
                <a:solidFill>
                  <a:prstClr val="black"/>
                </a:solidFill>
                <a:cs typeface="Arial" panose="020B0604020202020204" pitchFamily="34" charset="0"/>
              </a:rPr>
              <a:t>High–High</a:t>
            </a:r>
          </a:p>
        </p:txBody>
      </p:sp>
      <p:sp>
        <p:nvSpPr>
          <p:cNvPr id="5" name="Rectangle 4"/>
          <p:cNvSpPr/>
          <p:nvPr/>
        </p:nvSpPr>
        <p:spPr>
          <a:xfrm>
            <a:off x="6934200" y="4733323"/>
            <a:ext cx="4572000" cy="646331"/>
          </a:xfrm>
          <a:prstGeom prst="rect">
            <a:avLst/>
          </a:prstGeom>
        </p:spPr>
        <p:txBody>
          <a:bodyPr>
            <a:spAutoFit/>
          </a:bodyPr>
          <a:lstStyle/>
          <a:p>
            <a:r>
              <a:rPr lang="en-US" b="1" dirty="0">
                <a:solidFill>
                  <a:prstClr val="black"/>
                </a:solidFill>
              </a:rPr>
              <a:t>Simulation size: </a:t>
            </a:r>
          </a:p>
          <a:p>
            <a:r>
              <a:rPr lang="en-US" b="1" dirty="0">
                <a:solidFill>
                  <a:prstClr val="black"/>
                </a:solidFill>
              </a:rPr>
              <a:t>120 x 120 x 70 nm</a:t>
            </a:r>
          </a:p>
        </p:txBody>
      </p:sp>
    </p:spTree>
    <p:extLst>
      <p:ext uri="{BB962C8B-B14F-4D97-AF65-F5344CB8AC3E}">
        <p14:creationId xmlns:p14="http://schemas.microsoft.com/office/powerpoint/2010/main" val="14357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71319" y="-246897"/>
            <a:ext cx="5257800" cy="102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2800" b="1" kern="1200">
                <a:solidFill>
                  <a:srgbClr val="FFFFFF"/>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2800" b="1">
                <a:solidFill>
                  <a:srgbClr val="FFFFFF"/>
                </a:solidFill>
                <a:latin typeface="Calibri" charset="0"/>
                <a:ea typeface="ＭＳ Ｐゴシック" charset="-128"/>
                <a:cs typeface="ＭＳ Ｐゴシック" charset="-128"/>
              </a:defRPr>
            </a:lvl9pPr>
          </a:lstStyle>
          <a:p>
            <a:r>
              <a:rPr lang="en-US" u="sng" dirty="0" smtClean="0">
                <a:solidFill>
                  <a:srgbClr val="000099"/>
                </a:solidFill>
                <a:latin typeface="Comic Sans MS" panose="030F0702030302020204" pitchFamily="66" charset="0"/>
                <a:ea typeface="ＭＳ Ｐゴシック" charset="0"/>
                <a:cs typeface="ＭＳ Ｐゴシック" charset="0"/>
              </a:rPr>
              <a:t>Future Plans</a:t>
            </a:r>
          </a:p>
        </p:txBody>
      </p:sp>
      <p:sp>
        <p:nvSpPr>
          <p:cNvPr id="5" name="TextBox 4"/>
          <p:cNvSpPr txBox="1"/>
          <p:nvPr/>
        </p:nvSpPr>
        <p:spPr>
          <a:xfrm>
            <a:off x="163882" y="540452"/>
            <a:ext cx="4768165" cy="461665"/>
          </a:xfrm>
          <a:prstGeom prst="rect">
            <a:avLst/>
          </a:prstGeom>
          <a:noFill/>
        </p:spPr>
        <p:txBody>
          <a:bodyPr wrap="none" rtlCol="0">
            <a:spAutoFit/>
          </a:bodyPr>
          <a:lstStyle/>
          <a:p>
            <a:r>
              <a:rPr lang="en-US" sz="2400" b="1" dirty="0" smtClean="0"/>
              <a:t>Theory guided Design and Synthesis</a:t>
            </a:r>
            <a:endParaRPr lang="en-US" sz="2400" b="1" dirty="0"/>
          </a:p>
        </p:txBody>
      </p:sp>
      <p:sp>
        <p:nvSpPr>
          <p:cNvPr id="6" name="TextBox 5"/>
          <p:cNvSpPr txBox="1"/>
          <p:nvPr/>
        </p:nvSpPr>
        <p:spPr>
          <a:xfrm>
            <a:off x="163882" y="2307269"/>
            <a:ext cx="6301277" cy="461665"/>
          </a:xfrm>
          <a:prstGeom prst="rect">
            <a:avLst/>
          </a:prstGeom>
          <a:noFill/>
        </p:spPr>
        <p:txBody>
          <a:bodyPr wrap="none" rtlCol="0">
            <a:spAutoFit/>
          </a:bodyPr>
          <a:lstStyle/>
          <a:p>
            <a:r>
              <a:rPr lang="en-US" sz="2400" b="1" dirty="0" smtClean="0"/>
              <a:t>Devices optimization directed by MD simulation</a:t>
            </a:r>
            <a:endParaRPr lang="en-US" sz="2400" b="1" dirty="0"/>
          </a:p>
        </p:txBody>
      </p:sp>
      <p:sp>
        <p:nvSpPr>
          <p:cNvPr id="7" name="TextBox 6"/>
          <p:cNvSpPr txBox="1"/>
          <p:nvPr/>
        </p:nvSpPr>
        <p:spPr>
          <a:xfrm>
            <a:off x="533864" y="916029"/>
            <a:ext cx="7848136" cy="1200329"/>
          </a:xfrm>
          <a:prstGeom prst="rect">
            <a:avLst/>
          </a:prstGeom>
          <a:noFill/>
        </p:spPr>
        <p:txBody>
          <a:bodyPr wrap="square" rtlCol="0">
            <a:spAutoFit/>
          </a:bodyPr>
          <a:lstStyle/>
          <a:p>
            <a:pPr marL="285750" indent="-285750">
              <a:buFont typeface="Arial"/>
              <a:buChar char="•"/>
            </a:pPr>
            <a:r>
              <a:rPr lang="en-US" dirty="0" smtClean="0"/>
              <a:t>Design and Synthesize new donor polymers based on theoretical calculations.</a:t>
            </a:r>
          </a:p>
          <a:p>
            <a:pPr marL="285750" indent="-285750">
              <a:buFont typeface="Arial"/>
              <a:buChar char="•"/>
            </a:pPr>
            <a:r>
              <a:rPr lang="en-US" dirty="0" smtClean="0"/>
              <a:t>BTSA-T3 series: Optimization of solubilizing </a:t>
            </a:r>
            <a:r>
              <a:rPr lang="en-US" dirty="0"/>
              <a:t>c</a:t>
            </a:r>
            <a:r>
              <a:rPr lang="en-US" dirty="0" smtClean="0"/>
              <a:t>hains based on molecular dynamic calculations</a:t>
            </a:r>
            <a:endParaRPr lang="en-US" dirty="0"/>
          </a:p>
          <a:p>
            <a:pPr marL="285750" indent="-285750">
              <a:buFont typeface="Arial"/>
              <a:buChar char="•"/>
            </a:pPr>
            <a:r>
              <a:rPr lang="en-US" dirty="0" smtClean="0"/>
              <a:t>Explore new non-fullerene molecules and polymers</a:t>
            </a:r>
            <a:endParaRPr lang="en-US" dirty="0"/>
          </a:p>
        </p:txBody>
      </p:sp>
      <p:sp>
        <p:nvSpPr>
          <p:cNvPr id="8" name="TextBox 7"/>
          <p:cNvSpPr txBox="1"/>
          <p:nvPr/>
        </p:nvSpPr>
        <p:spPr>
          <a:xfrm>
            <a:off x="566433" y="2747076"/>
            <a:ext cx="8348967" cy="2031325"/>
          </a:xfrm>
          <a:prstGeom prst="rect">
            <a:avLst/>
          </a:prstGeom>
          <a:noFill/>
        </p:spPr>
        <p:txBody>
          <a:bodyPr wrap="square" rtlCol="0">
            <a:spAutoFit/>
          </a:bodyPr>
          <a:lstStyle/>
          <a:p>
            <a:pPr marL="285750" indent="-285750">
              <a:buFont typeface="Arial"/>
              <a:buChar char="•"/>
            </a:pPr>
            <a:r>
              <a:rPr lang="en-US" dirty="0" smtClean="0"/>
              <a:t>Aided with MD simulation, further Optimization of Device Fabrication by Processing Additives, and Annealing</a:t>
            </a:r>
          </a:p>
          <a:p>
            <a:pPr marL="285750" indent="-285750">
              <a:buFont typeface="Arial"/>
              <a:buChar char="•"/>
            </a:pPr>
            <a:r>
              <a:rPr lang="en-US" dirty="0" smtClean="0"/>
              <a:t>Explore and understanding new ternary systems.</a:t>
            </a:r>
          </a:p>
          <a:p>
            <a:pPr marL="285750" indent="-285750">
              <a:buFont typeface="Arial"/>
              <a:buChar char="•"/>
            </a:pPr>
            <a:r>
              <a:rPr lang="en-US" dirty="0" smtClean="0"/>
              <a:t>Study Blend Film Morphology with GIWAXS, TEM, </a:t>
            </a:r>
            <a:r>
              <a:rPr lang="en-US" dirty="0"/>
              <a:t>AFM (</a:t>
            </a:r>
            <a:r>
              <a:rPr lang="en-US" dirty="0" smtClean="0"/>
              <a:t>NIST Collaboration)</a:t>
            </a:r>
            <a:endParaRPr lang="en-US" dirty="0"/>
          </a:p>
          <a:p>
            <a:pPr marL="285750" indent="-285750">
              <a:buFont typeface="Arial"/>
              <a:buChar char="•"/>
            </a:pPr>
            <a:r>
              <a:rPr lang="en-US" dirty="0" smtClean="0"/>
              <a:t>Study Bulk Charge Transport by SCLC and time resolved photoconductivity measurements.</a:t>
            </a:r>
          </a:p>
          <a:p>
            <a:pPr marL="285750" indent="-285750">
              <a:buFont typeface="Arial"/>
              <a:buChar char="•"/>
            </a:pPr>
            <a:r>
              <a:rPr lang="en-US" dirty="0"/>
              <a:t>Study </a:t>
            </a:r>
            <a:r>
              <a:rPr lang="en-US" dirty="0" smtClean="0"/>
              <a:t>New </a:t>
            </a:r>
            <a:r>
              <a:rPr lang="en-US" dirty="0"/>
              <a:t>Donors with </a:t>
            </a:r>
            <a:r>
              <a:rPr lang="en-US" dirty="0" smtClean="0"/>
              <a:t>new non-</a:t>
            </a:r>
            <a:r>
              <a:rPr lang="en-US" dirty="0" err="1" smtClean="0"/>
              <a:t>fullenerene</a:t>
            </a:r>
            <a:r>
              <a:rPr lang="en-US" dirty="0" smtClean="0"/>
              <a:t> Acceptors.</a:t>
            </a:r>
            <a:endParaRPr lang="en-US" dirty="0"/>
          </a:p>
        </p:txBody>
      </p:sp>
      <p:sp>
        <p:nvSpPr>
          <p:cNvPr id="9" name="TextBox 8"/>
          <p:cNvSpPr txBox="1"/>
          <p:nvPr/>
        </p:nvSpPr>
        <p:spPr>
          <a:xfrm>
            <a:off x="156819" y="4778401"/>
            <a:ext cx="8686800" cy="2492990"/>
          </a:xfrm>
          <a:prstGeom prst="rect">
            <a:avLst/>
          </a:prstGeom>
          <a:noFill/>
        </p:spPr>
        <p:txBody>
          <a:bodyPr wrap="square" rtlCol="0">
            <a:spAutoFit/>
          </a:bodyPr>
          <a:lstStyle/>
          <a:p>
            <a:r>
              <a:rPr lang="en-US" sz="2400" b="1" dirty="0" smtClean="0"/>
              <a:t>More Collaboration with </a:t>
            </a:r>
            <a:r>
              <a:rPr lang="en-US" sz="2400" b="1" dirty="0" err="1" smtClean="0"/>
              <a:t>CHiMaD</a:t>
            </a:r>
            <a:r>
              <a:rPr lang="en-US" sz="2400" b="1" dirty="0" smtClean="0"/>
              <a:t> Team and NIST Scientists</a:t>
            </a:r>
          </a:p>
          <a:p>
            <a:pPr marL="742950" lvl="1" indent="-285750">
              <a:buFont typeface="Arial"/>
              <a:buChar char="•"/>
            </a:pPr>
            <a:r>
              <a:rPr lang="en-US" dirty="0" smtClean="0"/>
              <a:t>Use BTSA-based small molecules single crystal XRD data for </a:t>
            </a:r>
          </a:p>
          <a:p>
            <a:pPr lvl="1"/>
            <a:r>
              <a:rPr lang="en-US" dirty="0"/>
              <a:t> </a:t>
            </a:r>
            <a:r>
              <a:rPr lang="en-US" dirty="0" smtClean="0"/>
              <a:t>    charge transport modeling and explore polymer-polymer cell morphology  </a:t>
            </a:r>
          </a:p>
          <a:p>
            <a:pPr lvl="1"/>
            <a:r>
              <a:rPr lang="en-US" dirty="0"/>
              <a:t> </a:t>
            </a:r>
            <a:r>
              <a:rPr lang="en-US" dirty="0" smtClean="0"/>
              <a:t>     evolution.</a:t>
            </a:r>
          </a:p>
          <a:p>
            <a:pPr marL="742950" lvl="1" indent="-285750">
              <a:buFont typeface="Arial" panose="020B0604020202020204" pitchFamily="34" charset="0"/>
              <a:buChar char="•"/>
            </a:pPr>
            <a:r>
              <a:rPr lang="en-US" dirty="0" smtClean="0"/>
              <a:t>More simulations on bulk assembly and electronic dynamics of ternary system. </a:t>
            </a:r>
            <a:r>
              <a:rPr lang="en-US" dirty="0"/>
              <a:t>To simulate results of small molecules to polymers</a:t>
            </a:r>
            <a:r>
              <a:rPr lang="en-US" dirty="0" smtClean="0"/>
              <a:t>.</a:t>
            </a:r>
          </a:p>
          <a:p>
            <a:pPr marL="742950" lvl="1" indent="-285750">
              <a:buFont typeface="Arial" panose="020B0604020202020204" pitchFamily="34" charset="0"/>
              <a:buChar char="•"/>
            </a:pPr>
            <a:r>
              <a:rPr lang="en-US" dirty="0" smtClean="0"/>
              <a:t>Take advantage of NIST expertise and facilities; students exchange, training.</a:t>
            </a:r>
            <a:endParaRPr lang="en-US" dirty="0"/>
          </a:p>
          <a:p>
            <a:endParaRPr lang="en-US" sz="2400" b="1" dirty="0"/>
          </a:p>
        </p:txBody>
      </p:sp>
    </p:spTree>
    <p:extLst>
      <p:ext uri="{BB962C8B-B14F-4D97-AF65-F5344CB8AC3E}">
        <p14:creationId xmlns:p14="http://schemas.microsoft.com/office/powerpoint/2010/main" val="3225320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0"/>
            <a:ext cx="5539850" cy="2215991"/>
          </a:xfrm>
          <a:prstGeom prst="rect">
            <a:avLst/>
          </a:prstGeom>
          <a:noFill/>
        </p:spPr>
        <p:txBody>
          <a:bodyPr wrap="none" rtlCol="0">
            <a:spAutoFit/>
          </a:bodyPr>
          <a:lstStyle/>
          <a:p>
            <a:r>
              <a:rPr lang="en-US" sz="3600" dirty="0" smtClean="0"/>
              <a:t>Thank you for your attention</a:t>
            </a:r>
          </a:p>
          <a:p>
            <a:endParaRPr lang="en-US" dirty="0"/>
          </a:p>
          <a:p>
            <a:r>
              <a:rPr lang="en-US" sz="4400" dirty="0" smtClean="0">
                <a:solidFill>
                  <a:srgbClr val="FF0000"/>
                </a:solidFill>
              </a:rPr>
              <a:t>NIST</a:t>
            </a:r>
            <a:r>
              <a:rPr lang="en-US" dirty="0" smtClean="0"/>
              <a:t> </a:t>
            </a:r>
          </a:p>
          <a:p>
            <a:r>
              <a:rPr lang="en-US" sz="3600" dirty="0" smtClean="0">
                <a:solidFill>
                  <a:srgbClr val="0B13B5"/>
                </a:solidFill>
              </a:rPr>
              <a:t>and </a:t>
            </a:r>
            <a:r>
              <a:rPr lang="en-US" sz="3600" dirty="0" err="1" smtClean="0">
                <a:solidFill>
                  <a:srgbClr val="0B13B5"/>
                </a:solidFill>
              </a:rPr>
              <a:t>CHiMAD</a:t>
            </a:r>
            <a:r>
              <a:rPr lang="en-US" sz="3600" dirty="0" smtClean="0">
                <a:solidFill>
                  <a:srgbClr val="0B13B5"/>
                </a:solidFill>
              </a:rPr>
              <a:t> for Support</a:t>
            </a:r>
            <a:endParaRPr lang="en-US" sz="3600" dirty="0">
              <a:solidFill>
                <a:srgbClr val="0B13B5"/>
              </a:solidFill>
            </a:endParaRPr>
          </a:p>
        </p:txBody>
      </p:sp>
    </p:spTree>
    <p:extLst>
      <p:ext uri="{BB962C8B-B14F-4D97-AF65-F5344CB8AC3E}">
        <p14:creationId xmlns:p14="http://schemas.microsoft.com/office/powerpoint/2010/main" val="647476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311734" cy="5663089"/>
          </a:xfrm>
          <a:prstGeom prst="rect">
            <a:avLst/>
          </a:prstGeom>
          <a:noFill/>
        </p:spPr>
        <p:txBody>
          <a:bodyPr wrap="square" rtlCol="0">
            <a:spAutoFit/>
          </a:bodyPr>
          <a:lstStyle/>
          <a:p>
            <a:r>
              <a:rPr lang="en-US" sz="2800" u="sng" dirty="0">
                <a:solidFill>
                  <a:srgbClr val="0066FF"/>
                </a:solidFill>
              </a:rPr>
              <a:t>Paper published acknowledging </a:t>
            </a:r>
            <a:r>
              <a:rPr lang="en-US" sz="2800" u="sng" dirty="0" err="1">
                <a:solidFill>
                  <a:srgbClr val="0066FF"/>
                </a:solidFill>
              </a:rPr>
              <a:t>CHiMAD</a:t>
            </a:r>
            <a:r>
              <a:rPr lang="en-US" sz="2800" u="sng" dirty="0">
                <a:solidFill>
                  <a:srgbClr val="0066FF"/>
                </a:solidFill>
              </a:rPr>
              <a:t> support</a:t>
            </a:r>
            <a:r>
              <a:rPr lang="en-US" sz="2800" u="sng" dirty="0" smtClean="0">
                <a:solidFill>
                  <a:srgbClr val="0066FF"/>
                </a:solidFill>
              </a:rPr>
              <a:t>:</a:t>
            </a:r>
          </a:p>
          <a:p>
            <a:endParaRPr lang="en-US" sz="2800" u="sng" dirty="0">
              <a:solidFill>
                <a:srgbClr val="0066FF"/>
              </a:solidFill>
            </a:endParaRPr>
          </a:p>
          <a:p>
            <a:r>
              <a:rPr lang="en-US" u="sng" dirty="0">
                <a:hlinkClick r:id="rId2"/>
              </a:rPr>
              <a:t>1. </a:t>
            </a:r>
            <a:r>
              <a:rPr lang="en-US" dirty="0" err="1"/>
              <a:t>Luyao</a:t>
            </a:r>
            <a:r>
              <a:rPr lang="en-US" dirty="0"/>
              <a:t> Lu, Mary Allison Kelly, Wei You, LP Yu,  </a:t>
            </a:r>
            <a:r>
              <a:rPr lang="en-US" b="1" u="sng" dirty="0"/>
              <a:t>Status and prospects for ternary organic photovoltaics</a:t>
            </a:r>
            <a:r>
              <a:rPr lang="en-US" u="sng" dirty="0"/>
              <a:t>, </a:t>
            </a:r>
            <a:r>
              <a:rPr lang="en-US" i="1" dirty="0"/>
              <a:t>Nature Photonics</a:t>
            </a:r>
            <a:r>
              <a:rPr lang="en-US" dirty="0"/>
              <a:t> 9 (8), 491-500, 2015</a:t>
            </a:r>
          </a:p>
          <a:p>
            <a:r>
              <a:rPr lang="en-US" dirty="0">
                <a:hlinkClick r:id="rId3"/>
              </a:rPr>
              <a:t>2. </a:t>
            </a:r>
            <a:r>
              <a:rPr lang="en-US" dirty="0"/>
              <a:t>L Lu, T Zheng, Q Wu, AM Schneider, D Zhao, L Yu, </a:t>
            </a:r>
            <a:r>
              <a:rPr lang="en-US" b="1" dirty="0"/>
              <a:t>Recent Advances in Bulk Heterojunction Polymer Solar Cells </a:t>
            </a:r>
            <a:r>
              <a:rPr lang="en-US" i="1" dirty="0"/>
              <a:t>Chemical Reviews</a:t>
            </a:r>
            <a:r>
              <a:rPr lang="en-US" dirty="0"/>
              <a:t>, 2015, </a:t>
            </a:r>
            <a:r>
              <a:rPr lang="en-US" b="1" dirty="0"/>
              <a:t>DOI: </a:t>
            </a:r>
            <a:r>
              <a:rPr lang="en-US" dirty="0"/>
              <a:t>10.1021/acs.chemrev.5b00098</a:t>
            </a:r>
          </a:p>
          <a:p>
            <a:pPr lvl="0"/>
            <a:r>
              <a:rPr lang="en-US" dirty="0"/>
              <a:t>3. </a:t>
            </a:r>
            <a:r>
              <a:rPr lang="en-US" dirty="0" err="1"/>
              <a:t>Luyao</a:t>
            </a:r>
            <a:r>
              <a:rPr lang="en-US" dirty="0"/>
              <a:t> Lu, Wei Chen, Tao Xu, Luping Yu,</a:t>
            </a:r>
            <a:r>
              <a:rPr lang="en-US" i="1" dirty="0"/>
              <a:t> </a:t>
            </a:r>
            <a:r>
              <a:rPr lang="en-US" i="1" baseline="30000" dirty="0"/>
              <a:t> </a:t>
            </a:r>
            <a:r>
              <a:rPr lang="en-US" b="1" dirty="0"/>
              <a:t>High performance ternary blend polymer solar cells involving both energy transfer and hole relay processes</a:t>
            </a:r>
            <a:r>
              <a:rPr lang="en-US" dirty="0"/>
              <a:t>, </a:t>
            </a:r>
            <a:r>
              <a:rPr lang="en-US" i="1" dirty="0"/>
              <a:t>Nature </a:t>
            </a:r>
            <a:r>
              <a:rPr lang="en-US" i="1" dirty="0" err="1"/>
              <a:t>Commun</a:t>
            </a:r>
            <a:r>
              <a:rPr lang="en-US" i="1" dirty="0"/>
              <a:t>.</a:t>
            </a:r>
            <a:r>
              <a:rPr lang="en-US" dirty="0"/>
              <a:t>, 6, 7327, 2015.</a:t>
            </a:r>
          </a:p>
          <a:p>
            <a:r>
              <a:rPr lang="en-US" dirty="0"/>
              <a:t>4. Schneider, Alexander; Lu, </a:t>
            </a:r>
            <a:r>
              <a:rPr lang="en-US" dirty="0" err="1"/>
              <a:t>Luyao</a:t>
            </a:r>
            <a:r>
              <a:rPr lang="en-US" dirty="0"/>
              <a:t>; Manley, Eric; Zheng, </a:t>
            </a:r>
            <a:r>
              <a:rPr lang="en-US" dirty="0" err="1"/>
              <a:t>Tianyue</a:t>
            </a:r>
            <a:r>
              <a:rPr lang="en-US" dirty="0"/>
              <a:t>; Xu, Tao; Marks, Tobin; Chen, Lin; Yu, Luping, </a:t>
            </a:r>
            <a:r>
              <a:rPr lang="en-US" b="1" dirty="0"/>
              <a:t>Wide Bandgap OPV Polymers Based on </a:t>
            </a:r>
            <a:r>
              <a:rPr lang="en-US" b="1" dirty="0" err="1"/>
              <a:t>Pyridinonedithiophene</a:t>
            </a:r>
            <a:r>
              <a:rPr lang="en-US" b="1" dirty="0"/>
              <a:t> and Their Use as an Efficient Energy Relay in Ternary Organic Solar Cells</a:t>
            </a:r>
            <a:r>
              <a:rPr lang="en-US" dirty="0"/>
              <a:t>, </a:t>
            </a:r>
            <a:r>
              <a:rPr lang="en-US" i="1" dirty="0"/>
              <a:t>Chemical Science</a:t>
            </a:r>
            <a:r>
              <a:rPr lang="en-US" dirty="0"/>
              <a:t>, 6 (8), 4860-4866, 2015.  DOI: 10.1039/C5SC01427A, </a:t>
            </a:r>
            <a:endParaRPr lang="en-US" dirty="0" smtClean="0"/>
          </a:p>
          <a:p>
            <a:endParaRPr lang="en-US" dirty="0"/>
          </a:p>
          <a:p>
            <a:r>
              <a:rPr lang="en-US" dirty="0" smtClean="0"/>
              <a:t>Patents – </a:t>
            </a:r>
            <a:r>
              <a:rPr lang="en-US" dirty="0" err="1"/>
              <a:t>Donglin</a:t>
            </a:r>
            <a:r>
              <a:rPr lang="en-US" dirty="0"/>
              <a:t> </a:t>
            </a:r>
            <a:r>
              <a:rPr lang="en-US" dirty="0" smtClean="0"/>
              <a:t>Zhao, </a:t>
            </a:r>
            <a:r>
              <a:rPr lang="en-US" dirty="0" err="1" smtClean="0"/>
              <a:t>Qinghe</a:t>
            </a:r>
            <a:r>
              <a:rPr lang="en-US" dirty="0" smtClean="0"/>
              <a:t> Wu, Luping Yu, </a:t>
            </a:r>
            <a:r>
              <a:rPr lang="en-US" cap="all" dirty="0"/>
              <a:t>Electron acceptors based on alpha-position substituted PDI for OPV solar </a:t>
            </a:r>
            <a:r>
              <a:rPr lang="en-US" cap="all" dirty="0" smtClean="0"/>
              <a:t>cells. In progress.</a:t>
            </a:r>
            <a:endParaRPr lang="en-US" cap="all" dirty="0"/>
          </a:p>
          <a:p>
            <a:endParaRPr lang="en-US" dirty="0"/>
          </a:p>
          <a:p>
            <a:endParaRPr lang="en-US" dirty="0"/>
          </a:p>
        </p:txBody>
      </p:sp>
    </p:spTree>
    <p:extLst>
      <p:ext uri="{BB962C8B-B14F-4D97-AF65-F5344CB8AC3E}">
        <p14:creationId xmlns:p14="http://schemas.microsoft.com/office/powerpoint/2010/main" val="3857728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solidFill>
                  <a:srgbClr val="0B13B5"/>
                </a:solidFill>
              </a:rPr>
              <a:t>Review committee recommendations</a:t>
            </a:r>
            <a:endParaRPr lang="en-US" sz="3200" u="sng" dirty="0">
              <a:solidFill>
                <a:srgbClr val="0B13B5"/>
              </a:solidFill>
            </a:endParaRPr>
          </a:p>
        </p:txBody>
      </p:sp>
      <p:sp>
        <p:nvSpPr>
          <p:cNvPr id="6" name="TextBox 5"/>
          <p:cNvSpPr txBox="1"/>
          <p:nvPr/>
        </p:nvSpPr>
        <p:spPr>
          <a:xfrm>
            <a:off x="762000" y="1676400"/>
            <a:ext cx="7784119" cy="2246769"/>
          </a:xfrm>
          <a:prstGeom prst="rect">
            <a:avLst/>
          </a:prstGeom>
          <a:noFill/>
        </p:spPr>
        <p:txBody>
          <a:bodyPr wrap="none" rtlCol="0">
            <a:spAutoFit/>
          </a:bodyPr>
          <a:lstStyle/>
          <a:p>
            <a:pPr marL="457200" indent="-457200">
              <a:buFont typeface="Arial" panose="020B0604020202020204" pitchFamily="34" charset="0"/>
              <a:buChar char="•"/>
            </a:pPr>
            <a:r>
              <a:rPr lang="en-US" sz="2800" b="1" dirty="0"/>
              <a:t>Relevance of OPV research to renewable </a:t>
            </a:r>
            <a:r>
              <a:rPr lang="en-US" sz="2800" b="1" dirty="0" smtClean="0"/>
              <a:t>energy</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Concerns about OPV </a:t>
            </a:r>
            <a:r>
              <a:rPr lang="en-US" sz="2800" b="1" dirty="0" smtClean="0"/>
              <a:t>Lifetimes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Collaborative Effort with NIST Scientists</a:t>
            </a:r>
            <a:endParaRPr lang="en-US" sz="2800" dirty="0"/>
          </a:p>
        </p:txBody>
      </p:sp>
    </p:spTree>
    <p:extLst>
      <p:ext uri="{BB962C8B-B14F-4D97-AF65-F5344CB8AC3E}">
        <p14:creationId xmlns:p14="http://schemas.microsoft.com/office/powerpoint/2010/main" val="391951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sz="3600" u="sng" dirty="0" smtClean="0">
                <a:solidFill>
                  <a:srgbClr val="0B13B5"/>
                </a:solidFill>
              </a:rPr>
              <a:t>Uniqueness of This USE Case</a:t>
            </a:r>
            <a:br>
              <a:rPr lang="en-US" sz="3600" u="sng" dirty="0" smtClean="0">
                <a:solidFill>
                  <a:srgbClr val="0B13B5"/>
                </a:solidFill>
              </a:rPr>
            </a:br>
            <a:r>
              <a:rPr lang="en-US" sz="3600" u="sng" dirty="0" smtClean="0">
                <a:solidFill>
                  <a:srgbClr val="0B13B5"/>
                </a:solidFill>
              </a:rPr>
              <a:t>Why us?</a:t>
            </a:r>
            <a:endParaRPr lang="en-US" sz="3600" u="sng" dirty="0">
              <a:solidFill>
                <a:srgbClr val="0B13B5"/>
              </a:solidFill>
            </a:endParaRPr>
          </a:p>
        </p:txBody>
      </p:sp>
      <p:sp>
        <p:nvSpPr>
          <p:cNvPr id="5" name="TextBox 4"/>
          <p:cNvSpPr txBox="1"/>
          <p:nvPr/>
        </p:nvSpPr>
        <p:spPr>
          <a:xfrm>
            <a:off x="457200" y="990600"/>
            <a:ext cx="8458200" cy="4801314"/>
          </a:xfrm>
          <a:prstGeom prst="rect">
            <a:avLst/>
          </a:prstGeom>
          <a:noFill/>
        </p:spPr>
        <p:txBody>
          <a:bodyPr wrap="square" rtlCol="0">
            <a:spAutoFit/>
          </a:bodyPr>
          <a:lstStyle/>
          <a:p>
            <a:pPr marL="285750" indent="-285750">
              <a:buFont typeface="Arial" panose="020B0604020202020204" pitchFamily="34" charset="0"/>
              <a:buChar char="•"/>
            </a:pPr>
            <a:r>
              <a:rPr lang="en-US" sz="3200" dirty="0"/>
              <a:t>Unique </a:t>
            </a:r>
            <a:r>
              <a:rPr lang="en-US" sz="3200" dirty="0" smtClean="0"/>
              <a:t>materials-Best donor and non-fullerene materials</a:t>
            </a:r>
            <a:endParaRPr lang="en-US" sz="3200" dirty="0"/>
          </a:p>
          <a:p>
            <a:pPr marL="285750" indent="-285750">
              <a:buFont typeface="Arial" panose="020B0604020202020204" pitchFamily="34" charset="0"/>
              <a:buChar char="•"/>
            </a:pPr>
            <a:r>
              <a:rPr lang="en-US" sz="3200" dirty="0"/>
              <a:t>Best simulation </a:t>
            </a:r>
            <a:r>
              <a:rPr lang="en-US" sz="3200" dirty="0" smtClean="0"/>
              <a:t>capabilities-both electronic and molecular dynamic</a:t>
            </a:r>
          </a:p>
          <a:p>
            <a:pPr marL="285750" indent="-285750">
              <a:buFont typeface="Arial" panose="020B0604020202020204" pitchFamily="34" charset="0"/>
              <a:buChar char="•"/>
            </a:pPr>
            <a:r>
              <a:rPr lang="en-US" sz="3200" dirty="0" smtClean="0"/>
              <a:t>Theory guided design and synthesis of new materials</a:t>
            </a:r>
            <a:endParaRPr lang="en-US" sz="3200" dirty="0"/>
          </a:p>
          <a:p>
            <a:pPr marL="285750" indent="-285750">
              <a:buFont typeface="Arial" panose="020B0604020202020204" pitchFamily="34" charset="0"/>
              <a:buChar char="•"/>
            </a:pPr>
            <a:r>
              <a:rPr lang="en-US" sz="3200" dirty="0"/>
              <a:t>Best </a:t>
            </a:r>
            <a:r>
              <a:rPr lang="en-US" sz="3200" dirty="0" smtClean="0"/>
              <a:t>characterization capability in team with NSIT.</a:t>
            </a:r>
          </a:p>
          <a:p>
            <a:pPr marL="285750" indent="-285750">
              <a:buFont typeface="Arial" panose="020B0604020202020204" pitchFamily="34" charset="0"/>
              <a:buChar char="•"/>
            </a:pPr>
            <a:r>
              <a:rPr lang="en-US" sz="3200" dirty="0" smtClean="0"/>
              <a:t>Close collaborations among team groups</a:t>
            </a:r>
            <a:endParaRPr lang="en-US" sz="3200" dirty="0"/>
          </a:p>
          <a:p>
            <a:endParaRPr lang="en-US" dirty="0"/>
          </a:p>
        </p:txBody>
      </p:sp>
    </p:spTree>
    <p:extLst>
      <p:ext uri="{BB962C8B-B14F-4D97-AF65-F5344CB8AC3E}">
        <p14:creationId xmlns:p14="http://schemas.microsoft.com/office/powerpoint/2010/main" val="83360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107" y="904866"/>
            <a:ext cx="8300103" cy="5243731"/>
            <a:chOff x="490266" y="733860"/>
            <a:chExt cx="6813161" cy="4649676"/>
          </a:xfrm>
        </p:grpSpPr>
        <p:sp>
          <p:nvSpPr>
            <p:cNvPr id="101378" name="TextBox 4"/>
            <p:cNvSpPr txBox="1">
              <a:spLocks noChangeArrowheads="1"/>
            </p:cNvSpPr>
            <p:nvPr/>
          </p:nvSpPr>
          <p:spPr bwMode="auto">
            <a:xfrm>
              <a:off x="1250167" y="733860"/>
              <a:ext cx="605326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2250" b="1" dirty="0">
                  <a:solidFill>
                    <a:srgbClr val="0000CC"/>
                  </a:solidFill>
                  <a:latin typeface="Comic Sans MS" panose="030F0702030302020204" pitchFamily="66" charset="0"/>
                  <a:cs typeface="Arial" panose="020B0604020202020204" pitchFamily="34" charset="0"/>
                </a:rPr>
                <a:t>OPV Industrial Commercialization Activity</a:t>
              </a:r>
            </a:p>
          </p:txBody>
        </p:sp>
        <p:pic>
          <p:nvPicPr>
            <p:cNvPr id="1013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266" y="1259531"/>
              <a:ext cx="2430065" cy="55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0435" y="1355201"/>
              <a:ext cx="2328863" cy="87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1986" y="2513256"/>
              <a:ext cx="2511538" cy="116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AutoShape 8" descr="Image result for mitsubishi chemical logo"/>
            <p:cNvSpPr>
              <a:spLocks noChangeAspect="1" noChangeArrowheads="1"/>
            </p:cNvSpPr>
            <p:nvPr/>
          </p:nvSpPr>
          <p:spPr bwMode="auto">
            <a:xfrm>
              <a:off x="1119188" y="754856"/>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endParaRPr lang="en-US" altLang="en-US" sz="1350">
                <a:solidFill>
                  <a:srgbClr val="000000"/>
                </a:solidFill>
                <a:cs typeface="Arial" panose="020B0604020202020204" pitchFamily="34" charset="0"/>
              </a:endParaRPr>
            </a:p>
          </p:txBody>
        </p:sp>
        <p:pic>
          <p:nvPicPr>
            <p:cNvPr id="10138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671" y="2568336"/>
              <a:ext cx="1586234" cy="75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559" y="4008110"/>
              <a:ext cx="2055019" cy="6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49477" y="4057594"/>
              <a:ext cx="1770777" cy="132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TextBox 16"/>
            <p:cNvSpPr txBox="1">
              <a:spLocks noChangeArrowheads="1"/>
            </p:cNvSpPr>
            <p:nvPr/>
          </p:nvSpPr>
          <p:spPr bwMode="auto">
            <a:xfrm>
              <a:off x="540161" y="1877200"/>
              <a:ext cx="2330274" cy="26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350" dirty="0">
                  <a:solidFill>
                    <a:srgbClr val="000000"/>
                  </a:solidFill>
                  <a:cs typeface="Arial" panose="020B0604020202020204" pitchFamily="34" charset="0"/>
                </a:rPr>
                <a:t>US + </a:t>
              </a:r>
              <a:r>
                <a:rPr lang="en-US" altLang="en-US" sz="1350" dirty="0" smtClean="0">
                  <a:solidFill>
                    <a:srgbClr val="000000"/>
                  </a:solidFill>
                  <a:cs typeface="Arial" panose="020B0604020202020204" pitchFamily="34" charset="0"/>
                </a:rPr>
                <a:t>Taiwan, (</a:t>
              </a:r>
              <a:r>
                <a:rPr lang="en-US" altLang="en-US" sz="1350" dirty="0" err="1" smtClean="0">
                  <a:solidFill>
                    <a:srgbClr val="000000"/>
                  </a:solidFill>
                  <a:cs typeface="Arial" panose="020B0604020202020204" pitchFamily="34" charset="0"/>
                </a:rPr>
                <a:t>Polyera</a:t>
              </a:r>
              <a:r>
                <a:rPr lang="en-US" altLang="en-US" sz="1350" dirty="0" smtClean="0">
                  <a:solidFill>
                    <a:srgbClr val="000000"/>
                  </a:solidFill>
                  <a:cs typeface="Arial" panose="020B0604020202020204" pitchFamily="34" charset="0"/>
                </a:rPr>
                <a:t> </a:t>
              </a:r>
              <a:r>
                <a:rPr lang="en-US" altLang="en-US" sz="1350" dirty="0">
                  <a:solidFill>
                    <a:srgbClr val="000000"/>
                  </a:solidFill>
                  <a:cs typeface="Arial" panose="020B0604020202020204" pitchFamily="34" charset="0"/>
                </a:rPr>
                <a:t>JV)</a:t>
              </a:r>
            </a:p>
          </p:txBody>
        </p:sp>
        <p:sp>
          <p:nvSpPr>
            <p:cNvPr id="101388" name="TextBox 24"/>
            <p:cNvSpPr txBox="1">
              <a:spLocks noChangeArrowheads="1"/>
            </p:cNvSpPr>
            <p:nvPr/>
          </p:nvSpPr>
          <p:spPr bwMode="auto">
            <a:xfrm>
              <a:off x="724136" y="3252415"/>
              <a:ext cx="65594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350" dirty="0">
                  <a:solidFill>
                    <a:srgbClr val="000000"/>
                  </a:solidFill>
                  <a:cs typeface="Arial" panose="020B0604020202020204" pitchFamily="34" charset="0"/>
                </a:rPr>
                <a:t>Japan</a:t>
              </a:r>
            </a:p>
          </p:txBody>
        </p:sp>
        <p:sp>
          <p:nvSpPr>
            <p:cNvPr id="101389" name="TextBox 25"/>
            <p:cNvSpPr txBox="1">
              <a:spLocks noChangeArrowheads="1"/>
            </p:cNvSpPr>
            <p:nvPr/>
          </p:nvSpPr>
          <p:spPr bwMode="auto">
            <a:xfrm>
              <a:off x="670989" y="4504578"/>
              <a:ext cx="89639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en-US" altLang="en-US" sz="1350" dirty="0">
                  <a:solidFill>
                    <a:srgbClr val="000000"/>
                  </a:solidFill>
                  <a:cs typeface="Arial" panose="020B0604020202020204" pitchFamily="34" charset="0"/>
                </a:rPr>
                <a:t>Germany</a:t>
              </a:r>
            </a:p>
          </p:txBody>
        </p:sp>
      </p:grpSp>
      <p:sp>
        <p:nvSpPr>
          <p:cNvPr id="5" name="Rectangle 4"/>
          <p:cNvSpPr/>
          <p:nvPr/>
        </p:nvSpPr>
        <p:spPr>
          <a:xfrm>
            <a:off x="408619" y="55373"/>
            <a:ext cx="8264218" cy="584775"/>
          </a:xfrm>
          <a:prstGeom prst="rect">
            <a:avLst/>
          </a:prstGeom>
        </p:spPr>
        <p:txBody>
          <a:bodyPr wrap="square">
            <a:spAutoFit/>
          </a:bodyPr>
          <a:lstStyle/>
          <a:p>
            <a:r>
              <a:rPr lang="en-US" sz="3200" b="1" u="sng" dirty="0">
                <a:solidFill>
                  <a:srgbClr val="0B13B5"/>
                </a:solidFill>
              </a:rPr>
              <a:t>Relevance to </a:t>
            </a:r>
            <a:r>
              <a:rPr lang="en-US" sz="3200" b="1" u="sng" dirty="0" smtClean="0">
                <a:solidFill>
                  <a:srgbClr val="0B13B5"/>
                </a:solidFill>
              </a:rPr>
              <a:t>Industry and Industrial connection</a:t>
            </a:r>
            <a:endParaRPr lang="en-US" sz="3200" b="1" u="sng" dirty="0">
              <a:solidFill>
                <a:srgbClr val="0B13B5"/>
              </a:solidFill>
            </a:endParaRPr>
          </a:p>
        </p:txBody>
      </p:sp>
      <p:grpSp>
        <p:nvGrpSpPr>
          <p:cNvPr id="9" name="Group 8"/>
          <p:cNvGrpSpPr/>
          <p:nvPr/>
        </p:nvGrpSpPr>
        <p:grpSpPr>
          <a:xfrm>
            <a:off x="6421055" y="1332816"/>
            <a:ext cx="2748023" cy="4815781"/>
            <a:chOff x="6333912" y="989036"/>
            <a:chExt cx="2748023" cy="4815781"/>
          </a:xfrm>
        </p:grpSpPr>
        <p:grpSp>
          <p:nvGrpSpPr>
            <p:cNvPr id="8" name="Group 7"/>
            <p:cNvGrpSpPr/>
            <p:nvPr/>
          </p:nvGrpSpPr>
          <p:grpSpPr>
            <a:xfrm>
              <a:off x="6333912" y="3520404"/>
              <a:ext cx="2533932" cy="2284413"/>
              <a:chOff x="6584472" y="3658484"/>
              <a:chExt cx="2533932" cy="2284413"/>
            </a:xfrm>
          </p:grpSpPr>
          <p:sp>
            <p:nvSpPr>
              <p:cNvPr id="3" name="Rectangle 1"/>
              <p:cNvSpPr>
                <a:spLocks noChangeArrowheads="1"/>
              </p:cNvSpPr>
              <p:nvPr/>
            </p:nvSpPr>
            <p:spPr bwMode="auto">
              <a:xfrm>
                <a:off x="6584472" y="3658484"/>
                <a:ext cx="25339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F497D"/>
                    </a:solidFill>
                    <a:effectLst/>
                    <a:latin typeface="Calibri" panose="020F0502020204030204" pitchFamily="34" charset="0"/>
                  </a:rPr>
                  <a:t>NEXT Energy Technologies (US)</a:t>
                </a:r>
                <a:endParaRPr kumimoji="0" lang="en-US" altLang="en-US" sz="2400" b="1" i="0" u="none" strike="noStrike" cap="none" normalizeH="0" baseline="0" dirty="0" smtClean="0">
                  <a:ln>
                    <a:noFill/>
                  </a:ln>
                  <a:solidFill>
                    <a:schemeClr val="tx1"/>
                  </a:solidFill>
                  <a:effectLst/>
                  <a:latin typeface="Arial" panose="020B0604020202020204" pitchFamily="34" charset="0"/>
                </a:endParaRPr>
              </a:p>
            </p:txBody>
          </p:sp>
          <p:pic>
            <p:nvPicPr>
              <p:cNvPr id="362501" name="Picture 5" descr="https://static.wixstatic.com/media/605bc0_3036e4b9a40844c48173f86321ac3651.jpg/v1/fill/w_750,h_568,al_c,q_85,usm_0.66_1.00_0.01/605bc0_3036e4b9a40844c48173f86321ac365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53569" y="4442469"/>
                <a:ext cx="1981200" cy="1500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414935" y="989036"/>
              <a:ext cx="2667000" cy="2027305"/>
              <a:chOff x="6354363" y="2405573"/>
              <a:chExt cx="3048000" cy="2027305"/>
            </a:xfrm>
          </p:grpSpPr>
          <p:pic>
            <p:nvPicPr>
              <p:cNvPr id="362499" name="Picture 3" descr="Event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4169" y="3398826"/>
                <a:ext cx="2169211" cy="10340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54363" y="2405573"/>
                <a:ext cx="3048000" cy="1015663"/>
              </a:xfrm>
              <a:prstGeom prst="rect">
                <a:avLst/>
              </a:prstGeom>
            </p:spPr>
            <p:txBody>
              <a:bodyPr wrap="square">
                <a:spAutoFit/>
              </a:bodyPr>
              <a:lstStyle/>
              <a:p>
                <a:pPr lvl="0" eaLnBrk="0" fontAlgn="base" hangingPunct="0">
                  <a:spcBef>
                    <a:spcPct val="0"/>
                  </a:spcBef>
                  <a:spcAft>
                    <a:spcPct val="0"/>
                  </a:spcAft>
                </a:pPr>
                <a:r>
                  <a:rPr lang="en-US" altLang="en-US" sz="2400" b="1" dirty="0" err="1">
                    <a:solidFill>
                      <a:srgbClr val="1F497D"/>
                    </a:solidFill>
                    <a:latin typeface="Calibri" panose="020F0502020204030204" pitchFamily="34" charset="0"/>
                  </a:rPr>
                  <a:t>Heliatek</a:t>
                </a:r>
                <a:r>
                  <a:rPr lang="en-US" altLang="en-US" sz="2400" b="1" dirty="0">
                    <a:solidFill>
                      <a:srgbClr val="1F497D"/>
                    </a:solidFill>
                    <a:latin typeface="Calibri" panose="020F0502020204030204" pitchFamily="34" charset="0"/>
                  </a:rPr>
                  <a:t> (</a:t>
                </a:r>
                <a:r>
                  <a:rPr lang="en-US" altLang="en-US" sz="2400" b="1" dirty="0" err="1">
                    <a:solidFill>
                      <a:srgbClr val="1F497D"/>
                    </a:solidFill>
                    <a:latin typeface="Calibri" panose="020F0502020204030204" pitchFamily="34" charset="0"/>
                  </a:rPr>
                  <a:t>Ger</a:t>
                </a:r>
                <a:r>
                  <a:rPr lang="en-US" altLang="en-US" sz="2400" b="1" dirty="0">
                    <a:solidFill>
                      <a:srgbClr val="1F497D"/>
                    </a:solidFill>
                    <a:latin typeface="Calibri" panose="020F0502020204030204" pitchFamily="34" charset="0"/>
                  </a:rPr>
                  <a:t>): </a:t>
                </a:r>
                <a:endParaRPr lang="en-US" altLang="en-US" sz="2400" b="1" dirty="0" smtClean="0">
                  <a:solidFill>
                    <a:srgbClr val="1F497D"/>
                  </a:solidFill>
                  <a:latin typeface="Calibri" panose="020F0502020204030204" pitchFamily="34" charset="0"/>
                </a:endParaRPr>
              </a:p>
              <a:p>
                <a:pPr lvl="0" eaLnBrk="0" fontAlgn="base" hangingPunct="0">
                  <a:spcBef>
                    <a:spcPct val="0"/>
                  </a:spcBef>
                  <a:spcAft>
                    <a:spcPct val="0"/>
                  </a:spcAft>
                </a:pPr>
                <a:r>
                  <a:rPr lang="en-US" dirty="0" smtClean="0"/>
                  <a:t>13.2</a:t>
                </a:r>
                <a:r>
                  <a:rPr lang="en-US" dirty="0"/>
                  <a:t>% - </a:t>
                </a:r>
                <a:r>
                  <a:rPr lang="en-US" dirty="0" smtClean="0"/>
                  <a:t>claimed OPV </a:t>
                </a:r>
                <a:r>
                  <a:rPr lang="en-US" dirty="0"/>
                  <a:t>world record efficiency</a:t>
                </a:r>
                <a:endParaRPr lang="en-US" altLang="en-US" dirty="0">
                  <a:solidFill>
                    <a:srgbClr val="1F497D"/>
                  </a:solidFill>
                  <a:latin typeface="Calibri" panose="020F0502020204030204" pitchFamily="34" charset="0"/>
                </a:endParaRPr>
              </a:p>
            </p:txBody>
          </p:sp>
        </p:grpSp>
      </p:grpSp>
    </p:spTree>
    <p:extLst>
      <p:ext uri="{BB962C8B-B14F-4D97-AF65-F5344CB8AC3E}">
        <p14:creationId xmlns:p14="http://schemas.microsoft.com/office/powerpoint/2010/main" val="3470365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7086"/>
            <a:ext cx="6276462" cy="584775"/>
          </a:xfrm>
          <a:prstGeom prst="rect">
            <a:avLst/>
          </a:prstGeom>
          <a:noFill/>
        </p:spPr>
        <p:txBody>
          <a:bodyPr wrap="none" rtlCol="0">
            <a:spAutoFit/>
          </a:bodyPr>
          <a:lstStyle/>
          <a:p>
            <a:r>
              <a:rPr lang="en-US" sz="3200" b="1" u="sng" dirty="0" smtClean="0">
                <a:solidFill>
                  <a:srgbClr val="0B13B5"/>
                </a:solidFill>
              </a:rPr>
              <a:t>Concerns on OPV Solar Cell Stability</a:t>
            </a:r>
            <a:endParaRPr lang="en-US" sz="3200" b="1" u="sng" dirty="0">
              <a:solidFill>
                <a:srgbClr val="0B13B5"/>
              </a:solidFill>
            </a:endParaRPr>
          </a:p>
        </p:txBody>
      </p:sp>
      <p:pic>
        <p:nvPicPr>
          <p:cNvPr id="4" name="Picture 3"/>
          <p:cNvPicPr>
            <a:picLocks noChangeAspect="1"/>
          </p:cNvPicPr>
          <p:nvPr/>
        </p:nvPicPr>
        <p:blipFill>
          <a:blip r:embed="rId2"/>
          <a:stretch>
            <a:fillRect/>
          </a:stretch>
        </p:blipFill>
        <p:spPr>
          <a:xfrm>
            <a:off x="243227" y="2454297"/>
            <a:ext cx="7644139" cy="4015662"/>
          </a:xfrm>
          <a:prstGeom prst="rect">
            <a:avLst/>
          </a:prstGeom>
        </p:spPr>
      </p:pic>
      <p:pic>
        <p:nvPicPr>
          <p:cNvPr id="5" name="Picture 4"/>
          <p:cNvPicPr>
            <a:picLocks noChangeAspect="1"/>
          </p:cNvPicPr>
          <p:nvPr/>
        </p:nvPicPr>
        <p:blipFill>
          <a:blip r:embed="rId3"/>
          <a:stretch>
            <a:fillRect/>
          </a:stretch>
        </p:blipFill>
        <p:spPr>
          <a:xfrm>
            <a:off x="82642" y="574930"/>
            <a:ext cx="3164140" cy="1890970"/>
          </a:xfrm>
          <a:prstGeom prst="rect">
            <a:avLst/>
          </a:prstGeom>
        </p:spPr>
      </p:pic>
      <p:grpSp>
        <p:nvGrpSpPr>
          <p:cNvPr id="10" name="Group 9"/>
          <p:cNvGrpSpPr/>
          <p:nvPr/>
        </p:nvGrpSpPr>
        <p:grpSpPr>
          <a:xfrm>
            <a:off x="4114800" y="484367"/>
            <a:ext cx="4572000" cy="1938992"/>
            <a:chOff x="3962400" y="1121658"/>
            <a:chExt cx="4572000" cy="1938992"/>
          </a:xfrm>
        </p:grpSpPr>
        <p:sp>
          <p:nvSpPr>
            <p:cNvPr id="3" name="Rectangle 2"/>
            <p:cNvSpPr/>
            <p:nvPr/>
          </p:nvSpPr>
          <p:spPr>
            <a:xfrm>
              <a:off x="3962400" y="1121658"/>
              <a:ext cx="4572000" cy="1938992"/>
            </a:xfrm>
            <a:prstGeom prst="rect">
              <a:avLst/>
            </a:prstGeom>
          </p:spPr>
          <p:txBody>
            <a:bodyPr>
              <a:spAutoFit/>
            </a:bodyPr>
            <a:lstStyle/>
            <a:p>
              <a:r>
                <a:rPr lang="en-US" sz="2000" dirty="0">
                  <a:latin typeface="AdvOT51c1769e"/>
                </a:rPr>
                <a:t>Table 1. Average Extrapolated Solar Cell Lifetimes</a:t>
              </a:r>
            </a:p>
            <a:p>
              <a:r>
                <a:rPr lang="en-US" sz="1400" dirty="0">
                  <a:latin typeface="AdvOT2e364b11"/>
                </a:rPr>
                <a:t>architecture</a:t>
              </a:r>
              <a:r>
                <a:rPr lang="en-US" sz="2000" dirty="0">
                  <a:latin typeface="AdvOT2e364b11"/>
                </a:rPr>
                <a:t> </a:t>
              </a:r>
              <a:r>
                <a:rPr lang="en-US" sz="2000" dirty="0" smtClean="0">
                  <a:latin typeface="AdvOT2e364b11"/>
                </a:rPr>
                <a:t>      </a:t>
              </a:r>
              <a:r>
                <a:rPr lang="en-US" sz="1400" dirty="0" smtClean="0">
                  <a:latin typeface="AdvOT2e364b11"/>
                </a:rPr>
                <a:t>lifetime 	        lifetime </a:t>
              </a:r>
              <a:r>
                <a:rPr lang="en-US" sz="1400" dirty="0">
                  <a:latin typeface="AdvOT2e364b11"/>
                </a:rPr>
                <a:t>(years)</a:t>
              </a:r>
            </a:p>
            <a:p>
              <a:r>
                <a:rPr lang="en-US" sz="1400" dirty="0" smtClean="0">
                  <a:latin typeface="AdvOT2e364b11"/>
                </a:rPr>
                <a:t>                            (</a:t>
              </a:r>
              <a:r>
                <a:rPr lang="en-US" sz="1400" dirty="0">
                  <a:latin typeface="AdvOT2e364b11"/>
                </a:rPr>
                <a:t>hours simulated </a:t>
              </a:r>
              <a:endParaRPr lang="en-US" sz="1400" dirty="0" smtClean="0">
                <a:latin typeface="AdvOT2e364b11"/>
              </a:endParaRPr>
            </a:p>
            <a:p>
              <a:r>
                <a:rPr lang="en-US" sz="1400" dirty="0">
                  <a:latin typeface="AdvOT2e364b11"/>
                </a:rPr>
                <a:t> </a:t>
              </a:r>
              <a:r>
                <a:rPr lang="en-US" sz="1400" dirty="0" smtClean="0">
                  <a:latin typeface="AdvOT2e364b11"/>
                </a:rPr>
                <a:t>                            sunlight</a:t>
              </a:r>
              <a:r>
                <a:rPr lang="en-US" sz="1400" dirty="0">
                  <a:latin typeface="AdvOT2e364b11"/>
                </a:rPr>
                <a:t>) </a:t>
              </a:r>
              <a:endParaRPr lang="en-US" sz="1400" dirty="0" smtClean="0">
                <a:latin typeface="AdvOT2e364b11"/>
              </a:endParaRPr>
            </a:p>
            <a:p>
              <a:r>
                <a:rPr lang="en-US" sz="1600" dirty="0" smtClean="0">
                  <a:latin typeface="AdvOT2e364b11"/>
                </a:rPr>
                <a:t>standard          41 </a:t>
              </a:r>
              <a:r>
                <a:rPr lang="en-US" sz="1600" dirty="0">
                  <a:latin typeface="AdvOT2e364b11"/>
                </a:rPr>
                <a:t>000 </a:t>
              </a:r>
              <a:r>
                <a:rPr lang="en-US" sz="1600" dirty="0" smtClean="0">
                  <a:latin typeface="AdvOT2e364b11"/>
                </a:rPr>
                <a:t>                     20</a:t>
              </a:r>
              <a:endParaRPr lang="en-US" sz="1600" dirty="0">
                <a:latin typeface="AdvOT2e364b11"/>
              </a:endParaRPr>
            </a:p>
            <a:p>
              <a:r>
                <a:rPr lang="en-US" sz="1600" dirty="0">
                  <a:latin typeface="AdvOT2e364b11"/>
                </a:rPr>
                <a:t>inverted </a:t>
              </a:r>
              <a:r>
                <a:rPr lang="en-US" sz="1600" dirty="0" smtClean="0">
                  <a:latin typeface="AdvOT2e364b11"/>
                </a:rPr>
                <a:t>          16 </a:t>
              </a:r>
              <a:r>
                <a:rPr lang="en-US" sz="1600" dirty="0">
                  <a:latin typeface="AdvOT2e364b11"/>
                </a:rPr>
                <a:t>000 </a:t>
              </a:r>
              <a:r>
                <a:rPr lang="en-US" sz="1600" dirty="0" smtClean="0">
                  <a:latin typeface="AdvOT2e364b11"/>
                </a:rPr>
                <a:t>                       8</a:t>
              </a:r>
              <a:endParaRPr lang="en-US" sz="1600" dirty="0"/>
            </a:p>
          </p:txBody>
        </p:sp>
        <p:cxnSp>
          <p:nvCxnSpPr>
            <p:cNvPr id="7" name="Straight Connector 6"/>
            <p:cNvCxnSpPr/>
            <p:nvPr/>
          </p:nvCxnSpPr>
          <p:spPr>
            <a:xfrm>
              <a:off x="3962400" y="2514600"/>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62400" y="3060650"/>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962400" y="1828800"/>
              <a:ext cx="457200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4"/>
          <a:stretch>
            <a:fillRect/>
          </a:stretch>
        </p:blipFill>
        <p:spPr>
          <a:xfrm>
            <a:off x="4267200" y="6469960"/>
            <a:ext cx="1877766" cy="253912"/>
          </a:xfrm>
          <a:prstGeom prst="rect">
            <a:avLst/>
          </a:prstGeom>
        </p:spPr>
      </p:pic>
      <p:pic>
        <p:nvPicPr>
          <p:cNvPr id="13" name="Picture 12"/>
          <p:cNvPicPr>
            <a:picLocks noChangeAspect="1"/>
          </p:cNvPicPr>
          <p:nvPr/>
        </p:nvPicPr>
        <p:blipFill>
          <a:blip r:embed="rId5"/>
          <a:stretch>
            <a:fillRect/>
          </a:stretch>
        </p:blipFill>
        <p:spPr>
          <a:xfrm>
            <a:off x="6309799" y="6469960"/>
            <a:ext cx="2676525" cy="371475"/>
          </a:xfrm>
          <a:prstGeom prst="rect">
            <a:avLst/>
          </a:prstGeom>
        </p:spPr>
      </p:pic>
    </p:spTree>
    <p:extLst>
      <p:ext uri="{BB962C8B-B14F-4D97-AF65-F5344CB8AC3E}">
        <p14:creationId xmlns:p14="http://schemas.microsoft.com/office/powerpoint/2010/main" val="1077680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proposalFigure1"/>
          <p:cNvPicPr>
            <a:picLocks noChangeAspect="1" noChangeArrowheads="1"/>
          </p:cNvPicPr>
          <p:nvPr/>
        </p:nvPicPr>
        <p:blipFill>
          <a:blip r:embed="rId2" cstate="print"/>
          <a:srcRect/>
          <a:stretch>
            <a:fillRect/>
          </a:stretch>
        </p:blipFill>
        <p:spPr bwMode="auto">
          <a:xfrm>
            <a:off x="43004" y="76200"/>
            <a:ext cx="8726240" cy="3124200"/>
          </a:xfrm>
          <a:prstGeom prst="rect">
            <a:avLst/>
          </a:prstGeom>
          <a:noFill/>
        </p:spPr>
      </p:pic>
      <p:pic>
        <p:nvPicPr>
          <p:cNvPr id="2049" name="Picture 1" descr="Figure5_V2Processed"/>
          <p:cNvPicPr>
            <a:picLocks noChangeAspect="1" noChangeArrowheads="1"/>
          </p:cNvPicPr>
          <p:nvPr/>
        </p:nvPicPr>
        <p:blipFill>
          <a:blip r:embed="rId3" cstate="print"/>
          <a:srcRect/>
          <a:stretch>
            <a:fillRect/>
          </a:stretch>
        </p:blipFill>
        <p:spPr bwMode="auto">
          <a:xfrm>
            <a:off x="228600" y="3276600"/>
            <a:ext cx="8202648" cy="3276600"/>
          </a:xfrm>
          <a:prstGeom prst="rect">
            <a:avLst/>
          </a:prstGeom>
          <a:noFill/>
        </p:spPr>
      </p:pic>
      <p:sp>
        <p:nvSpPr>
          <p:cNvPr id="205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 name="Rectangle 2"/>
          <p:cNvSpPr/>
          <p:nvPr/>
        </p:nvSpPr>
        <p:spPr>
          <a:xfrm>
            <a:off x="2895600" y="6581001"/>
            <a:ext cx="5943600" cy="276999"/>
          </a:xfrm>
          <a:prstGeom prst="rect">
            <a:avLst/>
          </a:prstGeom>
        </p:spPr>
        <p:txBody>
          <a:bodyPr wrap="square">
            <a:spAutoFit/>
          </a:bodyPr>
          <a:lstStyle/>
          <a:p>
            <a:r>
              <a:rPr lang="en-US" sz="1200" dirty="0" err="1">
                <a:latin typeface="+mj-lt"/>
              </a:rPr>
              <a:t>Hersam</a:t>
            </a:r>
            <a:r>
              <a:rPr lang="en-US" sz="1200" dirty="0">
                <a:latin typeface="+mj-lt"/>
              </a:rPr>
              <a:t>, Yu, Marks, </a:t>
            </a:r>
            <a:r>
              <a:rPr lang="en-US" sz="1200" dirty="0" smtClean="0">
                <a:latin typeface="+mj-lt"/>
              </a:rPr>
              <a:t>et al, The </a:t>
            </a:r>
            <a:r>
              <a:rPr lang="en-US" sz="1200" dirty="0">
                <a:latin typeface="+mj-lt"/>
              </a:rPr>
              <a:t>Journal of Physical Chemistry Letters 2 (24), </a:t>
            </a:r>
            <a:r>
              <a:rPr lang="en-US" sz="1200" dirty="0" smtClean="0">
                <a:latin typeface="+mj-lt"/>
              </a:rPr>
              <a:t>3006-3012, (2011).</a:t>
            </a:r>
            <a:endParaRPr lang="en-US" sz="1200" dirty="0">
              <a:latin typeface="+mj-lt"/>
            </a:endParaRPr>
          </a:p>
        </p:txBody>
      </p:sp>
    </p:spTree>
    <p:extLst>
      <p:ext uri="{BB962C8B-B14F-4D97-AF65-F5344CB8AC3E}">
        <p14:creationId xmlns:p14="http://schemas.microsoft.com/office/powerpoint/2010/main" val="2269519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4267</TotalTime>
  <Words>2422</Words>
  <Application>Microsoft Office PowerPoint</Application>
  <PresentationFormat>On-screen Show (4:3)</PresentationFormat>
  <Paragraphs>459</Paragraphs>
  <Slides>32</Slides>
  <Notes>11</Notes>
  <HiddenSlides>0</HiddenSlides>
  <MMClips>0</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53" baseType="lpstr">
      <vt:lpstr>AdvOT2e364b11</vt:lpstr>
      <vt:lpstr>AdvOT51c1769e</vt:lpstr>
      <vt:lpstr>Calibri (Body)</vt:lpstr>
      <vt:lpstr>Helvetica Neue</vt:lpstr>
      <vt:lpstr>Miriam</vt:lpstr>
      <vt:lpstr>ＭＳ Ｐゴシック</vt:lpstr>
      <vt:lpstr>Noto Sans Symbols</vt:lpstr>
      <vt:lpstr>SimSun</vt:lpstr>
      <vt:lpstr>Arial</vt:lpstr>
      <vt:lpstr>Arial Black</vt:lpstr>
      <vt:lpstr>Calibri</vt:lpstr>
      <vt:lpstr>Calibri Light</vt:lpstr>
      <vt:lpstr>Comic Sans MS</vt:lpstr>
      <vt:lpstr>Helvetica</vt:lpstr>
      <vt:lpstr>Tahoma</vt:lpstr>
      <vt:lpstr>Times</vt:lpstr>
      <vt:lpstr>Times New Roman</vt:lpstr>
      <vt:lpstr>Wingdings</vt:lpstr>
      <vt:lpstr>Office Theme</vt:lpstr>
      <vt:lpstr>1_Office Theme</vt:lpstr>
      <vt:lpstr>ｸﾞﾗﾌ</vt:lpstr>
      <vt:lpstr>PowerPoint Presentation</vt:lpstr>
      <vt:lpstr>PowerPoint Presentation</vt:lpstr>
      <vt:lpstr>PowerPoint Presentation</vt:lpstr>
      <vt:lpstr>PowerPoint Presentation</vt:lpstr>
      <vt:lpstr>Review committee recommendations</vt:lpstr>
      <vt:lpstr>Uniqueness of This USE Case Why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Ternary OSC with PTB7-Th and Two acceptors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luyaolu</dc:creator>
  <cp:lastModifiedBy>Luping Yu</cp:lastModifiedBy>
  <cp:revision>202</cp:revision>
  <dcterms:created xsi:type="dcterms:W3CDTF">2006-08-16T00:00:00Z</dcterms:created>
  <dcterms:modified xsi:type="dcterms:W3CDTF">2016-03-23T13:51:40Z</dcterms:modified>
</cp:coreProperties>
</file>