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handoutMasterIdLst>
    <p:handoutMasterId r:id="rId30"/>
  </p:handoutMasterIdLst>
  <p:sldIdLst>
    <p:sldId id="297" r:id="rId2"/>
    <p:sldId id="264" r:id="rId3"/>
    <p:sldId id="352" r:id="rId4"/>
    <p:sldId id="278" r:id="rId5"/>
    <p:sldId id="316" r:id="rId6"/>
    <p:sldId id="329" r:id="rId7"/>
    <p:sldId id="330" r:id="rId8"/>
    <p:sldId id="319" r:id="rId9"/>
    <p:sldId id="290" r:id="rId10"/>
    <p:sldId id="333" r:id="rId11"/>
    <p:sldId id="267" r:id="rId12"/>
    <p:sldId id="326" r:id="rId13"/>
    <p:sldId id="332" r:id="rId14"/>
    <p:sldId id="342" r:id="rId15"/>
    <p:sldId id="310" r:id="rId16"/>
    <p:sldId id="309" r:id="rId17"/>
    <p:sldId id="334" r:id="rId18"/>
    <p:sldId id="343" r:id="rId19"/>
    <p:sldId id="340" r:id="rId20"/>
    <p:sldId id="323" r:id="rId21"/>
    <p:sldId id="331" r:id="rId22"/>
    <p:sldId id="346" r:id="rId23"/>
    <p:sldId id="344" r:id="rId24"/>
    <p:sldId id="347" r:id="rId25"/>
    <p:sldId id="348" r:id="rId26"/>
    <p:sldId id="283" r:id="rId27"/>
    <p:sldId id="353" r:id="rId2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4CB5"/>
    <a:srgbClr val="E46C0A"/>
    <a:srgbClr val="000000"/>
    <a:srgbClr val="363636"/>
    <a:srgbClr val="004386"/>
    <a:srgbClr val="B5230E"/>
    <a:srgbClr val="E4A293"/>
    <a:srgbClr val="756EAB"/>
    <a:srgbClr val="9E99C6"/>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781" autoAdjust="0"/>
    <p:restoredTop sz="93298" autoAdjust="0"/>
  </p:normalViewPr>
  <p:slideViewPr>
    <p:cSldViewPr snapToGrid="0" snapToObjects="1">
      <p:cViewPr varScale="1">
        <p:scale>
          <a:sx n="65" d="100"/>
          <a:sy n="65" d="100"/>
        </p:scale>
        <p:origin x="747" y="3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543423016268799"/>
          <c:y val="5.1400554097404502E-2"/>
          <c:w val="0.716923705406186"/>
          <c:h val="0.79095290172061805"/>
        </c:manualLayout>
      </c:layout>
      <c:scatterChart>
        <c:scatterStyle val="smoothMarker"/>
        <c:varyColors val="0"/>
        <c:ser>
          <c:idx val="0"/>
          <c:order val="0"/>
          <c:tx>
            <c:v>NaCNC</c:v>
          </c:tx>
          <c:spPr>
            <a:ln w="19050">
              <a:solidFill>
                <a:schemeClr val="tx1"/>
              </a:solidFill>
            </a:ln>
          </c:spPr>
          <c:marker>
            <c:symbol val="diamond"/>
            <c:size val="7"/>
            <c:spPr>
              <a:solidFill>
                <a:schemeClr val="tx1"/>
              </a:solidFill>
              <a:ln>
                <a:solidFill>
                  <a:schemeClr val="tx1"/>
                </a:solidFill>
              </a:ln>
            </c:spPr>
          </c:marker>
          <c:xVal>
            <c:numRef>
              <c:f>'Graphs for Paper'!$B$4:$B$11</c:f>
              <c:numCache>
                <c:formatCode>General</c:formatCode>
                <c:ptCount val="8"/>
                <c:pt idx="0">
                  <c:v>5.0000000000000001E-3</c:v>
                </c:pt>
                <c:pt idx="1">
                  <c:v>1.4999999999999999E-2</c:v>
                </c:pt>
                <c:pt idx="2">
                  <c:v>0.02</c:v>
                </c:pt>
                <c:pt idx="3">
                  <c:v>0.03</c:v>
                </c:pt>
                <c:pt idx="4">
                  <c:v>0.05</c:v>
                </c:pt>
                <c:pt idx="5">
                  <c:v>0.1</c:v>
                </c:pt>
                <c:pt idx="6">
                  <c:v>0.15</c:v>
                </c:pt>
                <c:pt idx="7">
                  <c:v>0.17</c:v>
                </c:pt>
              </c:numCache>
            </c:numRef>
          </c:xVal>
          <c:yVal>
            <c:numRef>
              <c:f>'Graphs for Paper'!$C$4:$C$11</c:f>
              <c:numCache>
                <c:formatCode>General</c:formatCode>
                <c:ptCount val="8"/>
                <c:pt idx="0">
                  <c:v>53.817199716392601</c:v>
                </c:pt>
                <c:pt idx="1">
                  <c:v>51.2685741626889</c:v>
                </c:pt>
                <c:pt idx="2">
                  <c:v>51.454556761259603</c:v>
                </c:pt>
                <c:pt idx="3">
                  <c:v>50</c:v>
                </c:pt>
                <c:pt idx="4">
                  <c:v>47.166484093710402</c:v>
                </c:pt>
                <c:pt idx="5">
                  <c:v>42.8213993980699</c:v>
                </c:pt>
                <c:pt idx="6">
                  <c:v>39.357142839664597</c:v>
                </c:pt>
                <c:pt idx="7">
                  <c:v>38.630903207324103</c:v>
                </c:pt>
              </c:numCache>
            </c:numRef>
          </c:yVal>
          <c:smooth val="1"/>
        </c:ser>
        <c:ser>
          <c:idx val="1"/>
          <c:order val="1"/>
          <c:tx>
            <c:v>MePh3PCNC</c:v>
          </c:tx>
          <c:spPr>
            <a:ln w="19050">
              <a:solidFill>
                <a:srgbClr val="E46C0A"/>
              </a:solidFill>
            </a:ln>
          </c:spPr>
          <c:marker>
            <c:spPr>
              <a:solidFill>
                <a:srgbClr val="E46C0A"/>
              </a:solidFill>
              <a:ln>
                <a:solidFill>
                  <a:srgbClr val="E46C0A"/>
                </a:solidFill>
              </a:ln>
            </c:spPr>
          </c:marker>
          <c:xVal>
            <c:numRef>
              <c:f>'Graphs for Paper'!$B$4:$B$11</c:f>
              <c:numCache>
                <c:formatCode>General</c:formatCode>
                <c:ptCount val="8"/>
                <c:pt idx="0">
                  <c:v>5.0000000000000001E-3</c:v>
                </c:pt>
                <c:pt idx="1">
                  <c:v>1.4999999999999999E-2</c:v>
                </c:pt>
                <c:pt idx="2">
                  <c:v>0.02</c:v>
                </c:pt>
                <c:pt idx="3">
                  <c:v>0.03</c:v>
                </c:pt>
                <c:pt idx="4">
                  <c:v>0.05</c:v>
                </c:pt>
                <c:pt idx="5">
                  <c:v>0.1</c:v>
                </c:pt>
                <c:pt idx="6">
                  <c:v>0.15</c:v>
                </c:pt>
                <c:pt idx="7">
                  <c:v>0.17</c:v>
                </c:pt>
              </c:numCache>
            </c:numRef>
          </c:xVal>
          <c:yVal>
            <c:numRef>
              <c:f>'Graphs for Paper'!$D$4:$D$11</c:f>
              <c:numCache>
                <c:formatCode>General</c:formatCode>
                <c:ptCount val="8"/>
                <c:pt idx="0">
                  <c:v>48.016974693884002</c:v>
                </c:pt>
                <c:pt idx="1">
                  <c:v>46.910170057571101</c:v>
                </c:pt>
                <c:pt idx="2">
                  <c:v>46.330673746269603</c:v>
                </c:pt>
                <c:pt idx="3">
                  <c:v>44.386444909643203</c:v>
                </c:pt>
                <c:pt idx="4">
                  <c:v>41.6642593126615</c:v>
                </c:pt>
                <c:pt idx="5">
                  <c:v>38.256893022935898</c:v>
                </c:pt>
                <c:pt idx="6">
                  <c:v>36.403127610227997</c:v>
                </c:pt>
                <c:pt idx="7">
                  <c:v>35.775958747902102</c:v>
                </c:pt>
              </c:numCache>
            </c:numRef>
          </c:yVal>
          <c:smooth val="1"/>
        </c:ser>
        <c:dLbls>
          <c:showLegendKey val="0"/>
          <c:showVal val="0"/>
          <c:showCatName val="0"/>
          <c:showSerName val="0"/>
          <c:showPercent val="0"/>
          <c:showBubbleSize val="0"/>
        </c:dLbls>
        <c:axId val="316896568"/>
        <c:axId val="324860280"/>
      </c:scatterChart>
      <c:valAx>
        <c:axId val="316896568"/>
        <c:scaling>
          <c:orientation val="minMax"/>
        </c:scaling>
        <c:delete val="0"/>
        <c:axPos val="b"/>
        <c:title>
          <c:tx>
            <c:rich>
              <a:bodyPr/>
              <a:lstStyle/>
              <a:p>
                <a:pPr>
                  <a:defRPr/>
                </a:pPr>
                <a:r>
                  <a:rPr lang="en-US"/>
                  <a:t>Surface Coverage (n/n</a:t>
                </a:r>
                <a:r>
                  <a:rPr lang="en-US" baseline="-25000"/>
                  <a:t>m</a:t>
                </a:r>
                <a:r>
                  <a:rPr lang="en-US"/>
                  <a:t>)</a:t>
                </a:r>
              </a:p>
            </c:rich>
          </c:tx>
          <c:overlay val="0"/>
        </c:title>
        <c:numFmt formatCode="General" sourceLinked="1"/>
        <c:majorTickMark val="out"/>
        <c:minorTickMark val="none"/>
        <c:tickLblPos val="nextTo"/>
        <c:crossAx val="324860280"/>
        <c:crosses val="autoZero"/>
        <c:crossBetween val="midCat"/>
      </c:valAx>
      <c:valAx>
        <c:axId val="324860280"/>
        <c:scaling>
          <c:orientation val="minMax"/>
          <c:min val="30"/>
        </c:scaling>
        <c:delete val="0"/>
        <c:axPos val="l"/>
        <c:title>
          <c:tx>
            <c:rich>
              <a:bodyPr rot="-5400000" vert="horz"/>
              <a:lstStyle/>
              <a:p>
                <a:pPr>
                  <a:defRPr sz="1100"/>
                </a:pPr>
                <a:r>
                  <a:rPr lang="en-US" sz="1100"/>
                  <a:t>Surface Energy, Dispersive Component (</a:t>
                </a:r>
                <a:r>
                  <a:rPr lang="en-US" sz="1100" dirty="0" err="1"/>
                  <a:t>mJ</a:t>
                </a:r>
                <a:r>
                  <a:rPr lang="en-US" sz="1100" dirty="0"/>
                  <a:t>/m</a:t>
                </a:r>
                <a:r>
                  <a:rPr lang="en-US" sz="1100" baseline="30000" dirty="0"/>
                  <a:t>2</a:t>
                </a:r>
                <a:r>
                  <a:rPr lang="en-US" sz="1100" dirty="0"/>
                  <a:t>)</a:t>
                </a:r>
              </a:p>
            </c:rich>
          </c:tx>
          <c:overlay val="0"/>
        </c:title>
        <c:numFmt formatCode="General" sourceLinked="1"/>
        <c:majorTickMark val="out"/>
        <c:minorTickMark val="none"/>
        <c:tickLblPos val="nextTo"/>
        <c:crossAx val="316896568"/>
        <c:crosses val="autoZero"/>
        <c:crossBetween val="midCat"/>
      </c:valAx>
    </c:plotArea>
    <c:legend>
      <c:legendPos val="r"/>
      <c:layout>
        <c:manualLayout>
          <c:xMode val="edge"/>
          <c:yMode val="edge"/>
          <c:x val="0.58931069545689241"/>
          <c:y val="4.2109187630686114E-2"/>
          <c:w val="0.34189747278623805"/>
          <c:h val="0.21796353633675647"/>
        </c:manualLayout>
      </c:layout>
      <c:overlay val="0"/>
      <c:txPr>
        <a:bodyPr/>
        <a:lstStyle/>
        <a:p>
          <a:pPr>
            <a:defRPr sz="1400"/>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4" tIns="46587" rIns="93174" bIns="46587" rtlCol="0"/>
          <a:lstStyle>
            <a:lvl1pPr algn="l">
              <a:defRPr sz="1200"/>
            </a:lvl1pPr>
          </a:lstStyle>
          <a:p>
            <a:endParaRPr lang="en-US"/>
          </a:p>
        </p:txBody>
      </p:sp>
      <p:sp>
        <p:nvSpPr>
          <p:cNvPr id="3" name="Date Placeholder 2"/>
          <p:cNvSpPr>
            <a:spLocks noGrp="1"/>
          </p:cNvSpPr>
          <p:nvPr>
            <p:ph type="dt" sz="quarter" idx="1"/>
          </p:nvPr>
        </p:nvSpPr>
        <p:spPr>
          <a:xfrm>
            <a:off x="3970937" y="0"/>
            <a:ext cx="3037840" cy="466434"/>
          </a:xfrm>
          <a:prstGeom prst="rect">
            <a:avLst/>
          </a:prstGeom>
        </p:spPr>
        <p:txBody>
          <a:bodyPr vert="horz" lIns="93174" tIns="46587" rIns="93174" bIns="46587" rtlCol="0"/>
          <a:lstStyle>
            <a:lvl1pPr algn="r">
              <a:defRPr sz="1200"/>
            </a:lvl1pPr>
          </a:lstStyle>
          <a:p>
            <a:fld id="{BB2DD357-8C6F-4734-B110-4CB47BB24A1D}" type="datetimeFigureOut">
              <a:rPr lang="en-US" smtClean="0"/>
              <a:t>3/23/2016</a:t>
            </a:fld>
            <a:endParaRPr lang="en-US"/>
          </a:p>
        </p:txBody>
      </p:sp>
      <p:sp>
        <p:nvSpPr>
          <p:cNvPr id="4" name="Footer Placeholder 3"/>
          <p:cNvSpPr>
            <a:spLocks noGrp="1"/>
          </p:cNvSpPr>
          <p:nvPr>
            <p:ph type="ftr" sz="quarter" idx="2"/>
          </p:nvPr>
        </p:nvSpPr>
        <p:spPr>
          <a:xfrm>
            <a:off x="0" y="8829968"/>
            <a:ext cx="3037840" cy="466433"/>
          </a:xfrm>
          <a:prstGeom prst="rect">
            <a:avLst/>
          </a:prstGeom>
        </p:spPr>
        <p:txBody>
          <a:bodyPr vert="horz" lIns="93174" tIns="46587" rIns="93174"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7" y="8829968"/>
            <a:ext cx="3037840" cy="466433"/>
          </a:xfrm>
          <a:prstGeom prst="rect">
            <a:avLst/>
          </a:prstGeom>
        </p:spPr>
        <p:txBody>
          <a:bodyPr vert="horz" lIns="93174" tIns="46587" rIns="93174" bIns="46587" rtlCol="0" anchor="b"/>
          <a:lstStyle>
            <a:lvl1pPr algn="r">
              <a:defRPr sz="1200"/>
            </a:lvl1pPr>
          </a:lstStyle>
          <a:p>
            <a:fld id="{65620A08-E2AE-4099-8DB4-B3F932E86A44}" type="slidenum">
              <a:rPr lang="en-US" smtClean="0"/>
              <a:t>‹#›</a:t>
            </a:fld>
            <a:endParaRPr lang="en-US"/>
          </a:p>
        </p:txBody>
      </p:sp>
    </p:spTree>
    <p:extLst>
      <p:ext uri="{BB962C8B-B14F-4D97-AF65-F5344CB8AC3E}">
        <p14:creationId xmlns:p14="http://schemas.microsoft.com/office/powerpoint/2010/main" val="3321605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4" tIns="46587" rIns="93174" bIns="46587" rtlCol="0"/>
          <a:lstStyle>
            <a:lvl1pPr algn="l">
              <a:defRPr sz="1200"/>
            </a:lvl1pPr>
          </a:lstStyle>
          <a:p>
            <a:endParaRPr lang="en-US"/>
          </a:p>
        </p:txBody>
      </p:sp>
      <p:sp>
        <p:nvSpPr>
          <p:cNvPr id="3" name="Date Placeholder 2"/>
          <p:cNvSpPr>
            <a:spLocks noGrp="1"/>
          </p:cNvSpPr>
          <p:nvPr>
            <p:ph type="dt" idx="1"/>
          </p:nvPr>
        </p:nvSpPr>
        <p:spPr>
          <a:xfrm>
            <a:off x="3970937" y="0"/>
            <a:ext cx="3037840" cy="466434"/>
          </a:xfrm>
          <a:prstGeom prst="rect">
            <a:avLst/>
          </a:prstGeom>
        </p:spPr>
        <p:txBody>
          <a:bodyPr vert="horz" lIns="93174" tIns="46587" rIns="93174" bIns="46587" rtlCol="0"/>
          <a:lstStyle>
            <a:lvl1pPr algn="r">
              <a:defRPr sz="1200"/>
            </a:lvl1pPr>
          </a:lstStyle>
          <a:p>
            <a:fld id="{56CE2FAE-EF52-4A1A-AA83-DA84F15E36CE}" type="datetimeFigureOut">
              <a:rPr lang="en-US" smtClean="0"/>
              <a:t>3/23/2016</a:t>
            </a:fld>
            <a:endParaRPr lang="en-US"/>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3174" tIns="46587" rIns="93174" bIns="46587" rtlCol="0" anchor="ctr"/>
          <a:lstStyle/>
          <a:p>
            <a:endParaRPr lang="en-US"/>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3174" tIns="46587" rIns="93174" bIns="465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3174" tIns="46587" rIns="93174"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8"/>
            <a:ext cx="3037840" cy="466433"/>
          </a:xfrm>
          <a:prstGeom prst="rect">
            <a:avLst/>
          </a:prstGeom>
        </p:spPr>
        <p:txBody>
          <a:bodyPr vert="horz" lIns="93174" tIns="46587" rIns="93174" bIns="46587" rtlCol="0" anchor="b"/>
          <a:lstStyle>
            <a:lvl1pPr algn="r">
              <a:defRPr sz="1200"/>
            </a:lvl1pPr>
          </a:lstStyle>
          <a:p>
            <a:fld id="{E146AEDB-DDF1-4B65-9D46-BDAD78CEE0E7}" type="slidenum">
              <a:rPr lang="en-US" smtClean="0"/>
              <a:t>‹#›</a:t>
            </a:fld>
            <a:endParaRPr lang="en-US"/>
          </a:p>
        </p:txBody>
      </p:sp>
    </p:spTree>
    <p:extLst>
      <p:ext uri="{BB962C8B-B14F-4D97-AF65-F5344CB8AC3E}">
        <p14:creationId xmlns:p14="http://schemas.microsoft.com/office/powerpoint/2010/main" val="1778656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en.wikipedia.org/wiki/Ground_state" TargetMode="External"/><Relationship Id="rId13" Type="http://schemas.openxmlformats.org/officeDocument/2006/relationships/hyperlink" Target="https://en.wikipedia.org/wiki/Electronic_density" TargetMode="External"/><Relationship Id="rId3" Type="http://schemas.openxmlformats.org/officeDocument/2006/relationships/hyperlink" Target="https://en.wikipedia.org/wiki/Quantum_mechanics" TargetMode="External"/><Relationship Id="rId7" Type="http://schemas.openxmlformats.org/officeDocument/2006/relationships/hyperlink" Target="https://en.wikipedia.org/wiki/Electronic_structure" TargetMode="External"/><Relationship Id="rId12" Type="http://schemas.openxmlformats.org/officeDocument/2006/relationships/hyperlink" Target="https://en.wikipedia.org/wiki/Function_(mathematics)"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en.wikipedia.org/wiki/Materials_science" TargetMode="External"/><Relationship Id="rId11" Type="http://schemas.openxmlformats.org/officeDocument/2006/relationships/hyperlink" Target="https://en.wikipedia.org/wiki/Functional_(mathematics)" TargetMode="External"/><Relationship Id="rId5" Type="http://schemas.openxmlformats.org/officeDocument/2006/relationships/hyperlink" Target="https://en.wikipedia.org/wiki/Chemistry" TargetMode="External"/><Relationship Id="rId15" Type="http://schemas.openxmlformats.org/officeDocument/2006/relationships/hyperlink" Target="https://en.wikipedia.org/wiki/Computational_chemistry" TargetMode="External"/><Relationship Id="rId10" Type="http://schemas.openxmlformats.org/officeDocument/2006/relationships/hyperlink" Target="https://en.wikipedia.org/wiki/Condensed_phase" TargetMode="External"/><Relationship Id="rId4" Type="http://schemas.openxmlformats.org/officeDocument/2006/relationships/hyperlink" Target="https://en.wikipedia.org/wiki/Physics" TargetMode="External"/><Relationship Id="rId9" Type="http://schemas.openxmlformats.org/officeDocument/2006/relationships/hyperlink" Target="https://en.wikipedia.org/wiki/Many-body_problem" TargetMode="External"/><Relationship Id="rId14" Type="http://schemas.openxmlformats.org/officeDocument/2006/relationships/hyperlink" Target="https://en.wikipedia.org/wiki/Computational_physic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annual report – Just PI’s at this case</a:t>
            </a:r>
            <a:endParaRPr lang="en-US" dirty="0"/>
          </a:p>
        </p:txBody>
      </p:sp>
      <p:sp>
        <p:nvSpPr>
          <p:cNvPr id="4" name="Slide Number Placeholder 3"/>
          <p:cNvSpPr>
            <a:spLocks noGrp="1"/>
          </p:cNvSpPr>
          <p:nvPr>
            <p:ph type="sldNum" sz="quarter" idx="10"/>
          </p:nvPr>
        </p:nvSpPr>
        <p:spPr/>
        <p:txBody>
          <a:bodyPr/>
          <a:lstStyle/>
          <a:p>
            <a:fld id="{E146AEDB-DDF1-4B65-9D46-BDAD78CEE0E7}" type="slidenum">
              <a:rPr lang="en-US" smtClean="0"/>
              <a:t>2</a:t>
            </a:fld>
            <a:endParaRPr lang="en-US"/>
          </a:p>
        </p:txBody>
      </p:sp>
    </p:spTree>
    <p:extLst>
      <p:ext uri="{BB962C8B-B14F-4D97-AF65-F5344CB8AC3E}">
        <p14:creationId xmlns:p14="http://schemas.microsoft.com/office/powerpoint/2010/main" val="206140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Remove water data (50%)</a:t>
            </a:r>
          </a:p>
          <a:p>
            <a:endParaRPr lang="en-US" sz="1200" dirty="0" smtClean="0"/>
          </a:p>
          <a:p>
            <a:r>
              <a:rPr lang="en-US" sz="1200" dirty="0" smtClean="0"/>
              <a:t>Using Force Field Toolkit in VMD (quantum mechanics based calculations) to parameterize the ions Doug Fox is using to modify CNC surfaces.</a:t>
            </a:r>
          </a:p>
          <a:p>
            <a:endParaRPr lang="en-US" sz="1200" dirty="0" smtClean="0"/>
          </a:p>
          <a:p>
            <a:r>
              <a:rPr lang="en-US" sz="1200" dirty="0" smtClean="0"/>
              <a:t>Now looking at repeating interfacial surface energy calculations of modified CNCs with PS and PMMA under dry and wet conditions.</a:t>
            </a:r>
          </a:p>
          <a:p>
            <a:endParaRPr lang="en-US" sz="1200" dirty="0" smtClean="0"/>
          </a:p>
          <a:p>
            <a:r>
              <a:rPr lang="en-US" dirty="0" smtClean="0"/>
              <a:t>Here</a:t>
            </a:r>
            <a:r>
              <a:rPr lang="en-US" baseline="0" dirty="0" smtClean="0"/>
              <a:t> we have images of three of the ions that Doug has successfully modified CNCs with. One of the major hurdles we had to overcome was correctly parameterizing these ions with the force field we used for simulating CNCs. We have used the force field toolkit in VMD to parameterize these ions and have </a:t>
            </a:r>
            <a:r>
              <a:rPr lang="en-US" baseline="0" dirty="0" err="1" smtClean="0"/>
              <a:t>succesfully</a:t>
            </a:r>
            <a:r>
              <a:rPr lang="en-US" baseline="0" dirty="0" smtClean="0"/>
              <a:t> simulated these with CNCs (as shown in image on slide).</a:t>
            </a:r>
          </a:p>
          <a:p>
            <a:endParaRPr lang="en-US" baseline="0" dirty="0" smtClean="0"/>
          </a:p>
          <a:p>
            <a:r>
              <a:rPr lang="en-US" baseline="0" dirty="0" smtClean="0"/>
              <a:t>Now that we are able to simulate CNCs with these modifications, we are repeating the surface energy calculations with PMMA and PS thin films in order to understand how these different ions change the interactions between the materials. In addition, we will be looking at how the presence of water changes these interactions. Further, Erik </a:t>
            </a:r>
            <a:r>
              <a:rPr lang="en-US" baseline="0" dirty="0" err="1" smtClean="0"/>
              <a:t>Luijten’s</a:t>
            </a:r>
            <a:r>
              <a:rPr lang="en-US" baseline="0" dirty="0" smtClean="0"/>
              <a:t> group will be looking at how these different </a:t>
            </a:r>
            <a:r>
              <a:rPr lang="en-US" baseline="0" dirty="0" err="1" smtClean="0"/>
              <a:t>modificatons</a:t>
            </a:r>
            <a:r>
              <a:rPr lang="en-US" baseline="0" dirty="0" smtClean="0"/>
              <a:t> change the water absorption properties of CNCs.</a:t>
            </a:r>
            <a:endParaRPr lang="en-US"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E146AEDB-DDF1-4B65-9D46-BDAD78CEE0E7}" type="slidenum">
              <a:rPr lang="en-US" smtClean="0"/>
              <a:t>13</a:t>
            </a:fld>
            <a:endParaRPr lang="en-US"/>
          </a:p>
        </p:txBody>
      </p:sp>
    </p:spTree>
    <p:extLst>
      <p:ext uri="{BB962C8B-B14F-4D97-AF65-F5344CB8AC3E}">
        <p14:creationId xmlns:p14="http://schemas.microsoft.com/office/powerpoint/2010/main" val="448581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 representative modeling/experimental</a:t>
            </a:r>
            <a:r>
              <a:rPr lang="en-US" baseline="0" dirty="0" smtClean="0"/>
              <a:t> parts</a:t>
            </a:r>
          </a:p>
          <a:p>
            <a:r>
              <a:rPr lang="en-US" baseline="0" dirty="0" smtClean="0"/>
              <a:t>Put gradient </a:t>
            </a:r>
            <a:r>
              <a:rPr lang="en-US" baseline="0" dirty="0" err="1" smtClean="0"/>
              <a:t>kinda</a:t>
            </a:r>
            <a:r>
              <a:rPr lang="en-US" baseline="0" dirty="0" smtClean="0"/>
              <a:t> bars to show the overlap of the databases</a:t>
            </a:r>
          </a:p>
          <a:p>
            <a:r>
              <a:rPr lang="en-US" baseline="0" dirty="0" smtClean="0"/>
              <a:t>Reverse the order so that size increases from left to right</a:t>
            </a:r>
          </a:p>
        </p:txBody>
      </p:sp>
      <p:sp>
        <p:nvSpPr>
          <p:cNvPr id="4" name="Slide Number Placeholder 3"/>
          <p:cNvSpPr>
            <a:spLocks noGrp="1"/>
          </p:cNvSpPr>
          <p:nvPr>
            <p:ph type="sldNum" sz="quarter" idx="10"/>
          </p:nvPr>
        </p:nvSpPr>
        <p:spPr/>
        <p:txBody>
          <a:bodyPr/>
          <a:lstStyle/>
          <a:p>
            <a:fld id="{E146AEDB-DDF1-4B65-9D46-BDAD78CEE0E7}" type="slidenum">
              <a:rPr lang="en-US" smtClean="0"/>
              <a:t>14</a:t>
            </a:fld>
            <a:endParaRPr lang="en-US"/>
          </a:p>
        </p:txBody>
      </p:sp>
    </p:spTree>
    <p:extLst>
      <p:ext uri="{BB962C8B-B14F-4D97-AF65-F5344CB8AC3E}">
        <p14:creationId xmlns:p14="http://schemas.microsoft.com/office/powerpoint/2010/main" val="2329936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42">
              <a:defRPr/>
            </a:pPr>
            <a:r>
              <a:rPr lang="en-US" baseline="0" dirty="0" smtClean="0"/>
              <a:t>Drop casting process is used to create  a thin layer of CNC suspensions on  a PMMA film  and a sandwich structure is created by hot-pressing another PMMA film on top. A cross-section of this sandwich structure is then characterized using the AFM as shown in the second row. Regions of Single and </a:t>
            </a:r>
            <a:r>
              <a:rPr lang="en-US" baseline="0" dirty="0" err="1" smtClean="0"/>
              <a:t>Multple</a:t>
            </a:r>
            <a:r>
              <a:rPr lang="en-US" baseline="0" dirty="0" smtClean="0"/>
              <a:t> CNCs layers can be seen along with a gap region (which acts as the control).  The corresponding line scans shown that the single and multiple layered regions have the sample interphase length scale. Current experiments are focusing on developing similar in-situ composites with surface modified CNCs whose surface energies are well-characterized. The results of the corresponding AFM based experiments will be compared with on-going MD simulations aimed at identifying the interphase characteristics for similar PMMA-surface modified CNC material systems.</a:t>
            </a:r>
            <a:endParaRPr lang="en-US" dirty="0" smtClean="0"/>
          </a:p>
          <a:p>
            <a:endParaRPr lang="en-US" dirty="0"/>
          </a:p>
        </p:txBody>
      </p:sp>
      <p:sp>
        <p:nvSpPr>
          <p:cNvPr id="4" name="Slide Number Placeholder 3"/>
          <p:cNvSpPr>
            <a:spLocks noGrp="1"/>
          </p:cNvSpPr>
          <p:nvPr>
            <p:ph type="sldNum" sz="quarter" idx="10"/>
          </p:nvPr>
        </p:nvSpPr>
        <p:spPr/>
        <p:txBody>
          <a:bodyPr/>
          <a:lstStyle/>
          <a:p>
            <a:fld id="{DDF71267-0BA9-4C4E-B411-35C9FAA687CC}" type="slidenum">
              <a:rPr lang="en-US" smtClean="0"/>
              <a:t>15</a:t>
            </a:fld>
            <a:endParaRPr lang="en-US"/>
          </a:p>
        </p:txBody>
      </p:sp>
    </p:spTree>
    <p:extLst>
      <p:ext uri="{BB962C8B-B14F-4D97-AF65-F5344CB8AC3E}">
        <p14:creationId xmlns:p14="http://schemas.microsoft.com/office/powerpoint/2010/main" val="3486542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role of material and geometrical parameters affecting interphase characteristics are currently being studied using direct AFM-based indentation experiments on model nanocomposites. </a:t>
            </a:r>
          </a:p>
          <a:p>
            <a:endParaRPr lang="en-US" baseline="0" dirty="0" smtClean="0"/>
          </a:p>
          <a:p>
            <a:r>
              <a:rPr lang="en-US" baseline="0" dirty="0" smtClean="0"/>
              <a:t>The role of the matrix molecular weight is being studied for two reasons: (a) to understand the role of molecular length scale on the length scale of the interphase (another tunable material parameter)</a:t>
            </a:r>
          </a:p>
          <a:p>
            <a:r>
              <a:rPr lang="en-US" baseline="0" dirty="0" smtClean="0"/>
              <a:t>                                                                                                                       (b) correlate experimental results with MD simulations (which are typically limited to low molecular weights).</a:t>
            </a:r>
          </a:p>
          <a:p>
            <a:r>
              <a:rPr lang="en-US" baseline="0" dirty="0" smtClean="0"/>
              <a:t>The results of these experiments (using PS-silica model nanocomposite system) indicates that the increasing molecular weight leads to an increase in the interphase size, esp. from 1200 g/</a:t>
            </a:r>
            <a:r>
              <a:rPr lang="en-US" baseline="0" dirty="0" err="1" smtClean="0"/>
              <a:t>mol</a:t>
            </a:r>
            <a:r>
              <a:rPr lang="en-US" baseline="0" dirty="0" smtClean="0"/>
              <a:t> to 25,000 g/mol.  A saturation of interphase size however appears to have taken place, as a further increase in the molecular weight leads to no change in the interphase length scale. At the lowest molecular weight a significant increase in the ‘strength’ of the interphase is also apparent; the normalized modulus indicating the extent of interphase stiffening relative to the normal polymer matrix stiffness, is higher at the lower molecular weight.  Experiments are underway to fully explore the role of MW on the interphase characteristics. </a:t>
            </a:r>
          </a:p>
          <a:p>
            <a:endParaRPr lang="en-US" baseline="0" dirty="0" smtClean="0"/>
          </a:p>
          <a:p>
            <a:r>
              <a:rPr lang="en-US" baseline="0" dirty="0" smtClean="0"/>
              <a:t>Another  factor that is currently being pursued is the effect of multiple </a:t>
            </a:r>
            <a:r>
              <a:rPr lang="en-US" baseline="0" dirty="0" err="1" smtClean="0"/>
              <a:t>inteprhases</a:t>
            </a:r>
            <a:r>
              <a:rPr lang="en-US" baseline="0" dirty="0" smtClean="0"/>
              <a:t> on an small volume of polymer, akin to the real particulate nanocomposite systems. For instance, the figures on the right depict a V-notch in Silicon filled with polystyrene and the corresponding modulus line scans from AFM-based experiments. The black line scan at the very bottom shows that the polymer at the center (of this line scan) reaches a normal matrix modulus of ~ 5 </a:t>
            </a:r>
            <a:r>
              <a:rPr lang="en-US" baseline="0" dirty="0" err="1" smtClean="0"/>
              <a:t>GPa</a:t>
            </a:r>
            <a:r>
              <a:rPr lang="en-US" baseline="0" dirty="0" smtClean="0"/>
              <a:t>.  The interphase length scale is ~75 nm.  As we move higher in 50 nm increments  (green, red and blue line scans respectively), it can be noted that the polymer near the center of the line scans is influenced by the two interphase regions, which are moving closer, this leading to a higher modulus in the center of ~7.5 </a:t>
            </a:r>
            <a:r>
              <a:rPr lang="en-US" baseline="0" dirty="0" err="1" smtClean="0"/>
              <a:t>GPa</a:t>
            </a:r>
            <a:r>
              <a:rPr lang="en-US" baseline="0" dirty="0" smtClean="0"/>
              <a:t> (on the blue line scan). </a:t>
            </a:r>
            <a:r>
              <a:rPr lang="en-US" baseline="0" smtClean="0"/>
              <a:t>Simultaneously, this interaction between the two interphase regions also reduces the interphase length scale. </a:t>
            </a:r>
            <a:endParaRPr lang="en-US" smtClean="0"/>
          </a:p>
        </p:txBody>
      </p:sp>
      <p:sp>
        <p:nvSpPr>
          <p:cNvPr id="4" name="Slide Number Placeholder 3"/>
          <p:cNvSpPr>
            <a:spLocks noGrp="1"/>
          </p:cNvSpPr>
          <p:nvPr>
            <p:ph type="sldNum" sz="quarter" idx="10"/>
          </p:nvPr>
        </p:nvSpPr>
        <p:spPr/>
        <p:txBody>
          <a:bodyPr/>
          <a:lstStyle/>
          <a:p>
            <a:fld id="{DDF71267-0BA9-4C4E-B411-35C9FAA687CC}" type="slidenum">
              <a:rPr lang="en-US" smtClean="0"/>
              <a:t>16</a:t>
            </a:fld>
            <a:endParaRPr lang="en-US"/>
          </a:p>
        </p:txBody>
      </p:sp>
    </p:spTree>
    <p:extLst>
      <p:ext uri="{BB962C8B-B14F-4D97-AF65-F5344CB8AC3E}">
        <p14:creationId xmlns:p14="http://schemas.microsoft.com/office/powerpoint/2010/main" val="3964063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 representative modeling/experimental</a:t>
            </a:r>
            <a:r>
              <a:rPr lang="en-US" baseline="0" dirty="0" smtClean="0"/>
              <a:t> parts</a:t>
            </a:r>
          </a:p>
          <a:p>
            <a:r>
              <a:rPr lang="en-US" baseline="0" dirty="0" smtClean="0"/>
              <a:t>Put gradient </a:t>
            </a:r>
            <a:r>
              <a:rPr lang="en-US" baseline="0" dirty="0" err="1" smtClean="0"/>
              <a:t>kinda</a:t>
            </a:r>
            <a:r>
              <a:rPr lang="en-US" baseline="0" dirty="0" smtClean="0"/>
              <a:t> bars to show the overlap of the databases</a:t>
            </a:r>
          </a:p>
          <a:p>
            <a:r>
              <a:rPr lang="en-US" baseline="0" dirty="0" smtClean="0"/>
              <a:t>Reverse the order so that size increases from left to right</a:t>
            </a:r>
          </a:p>
        </p:txBody>
      </p:sp>
      <p:sp>
        <p:nvSpPr>
          <p:cNvPr id="4" name="Slide Number Placeholder 3"/>
          <p:cNvSpPr>
            <a:spLocks noGrp="1"/>
          </p:cNvSpPr>
          <p:nvPr>
            <p:ph type="sldNum" sz="quarter" idx="10"/>
          </p:nvPr>
        </p:nvSpPr>
        <p:spPr/>
        <p:txBody>
          <a:bodyPr/>
          <a:lstStyle/>
          <a:p>
            <a:fld id="{E146AEDB-DDF1-4B65-9D46-BDAD78CEE0E7}" type="slidenum">
              <a:rPr lang="en-US" smtClean="0"/>
              <a:t>18</a:t>
            </a:fld>
            <a:endParaRPr lang="en-US"/>
          </a:p>
        </p:txBody>
      </p:sp>
    </p:spTree>
    <p:extLst>
      <p:ext uri="{BB962C8B-B14F-4D97-AF65-F5344CB8AC3E}">
        <p14:creationId xmlns:p14="http://schemas.microsoft.com/office/powerpoint/2010/main" val="3175940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Density functional theory</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DFT</a:t>
            </a:r>
            <a:r>
              <a:rPr lang="en-US" sz="1200" b="0" i="0" kern="1200" dirty="0" smtClean="0">
                <a:solidFill>
                  <a:schemeClr val="tx1"/>
                </a:solidFill>
                <a:effectLst/>
                <a:latin typeface="+mn-lt"/>
                <a:ea typeface="+mn-ea"/>
                <a:cs typeface="+mn-cs"/>
              </a:rPr>
              <a:t>) is a computational </a:t>
            </a:r>
            <a:r>
              <a:rPr lang="en-US" sz="1200" b="0" i="0" u="none" strike="noStrike" kern="1200" dirty="0" smtClean="0">
                <a:solidFill>
                  <a:schemeClr val="tx1"/>
                </a:solidFill>
                <a:effectLst/>
                <a:latin typeface="+mn-lt"/>
                <a:ea typeface="+mn-ea"/>
                <a:cs typeface="+mn-cs"/>
                <a:hlinkClick r:id="rId3" tooltip="Quantum mechanics"/>
              </a:rPr>
              <a:t>quantum mechanical</a:t>
            </a:r>
            <a:r>
              <a:rPr lang="en-US" sz="1200" b="0" i="0" kern="1200" dirty="0" smtClean="0">
                <a:solidFill>
                  <a:schemeClr val="tx1"/>
                </a:solidFill>
                <a:effectLst/>
                <a:latin typeface="+mn-lt"/>
                <a:ea typeface="+mn-ea"/>
                <a:cs typeface="+mn-cs"/>
              </a:rPr>
              <a:t> modelling method used in </a:t>
            </a:r>
            <a:r>
              <a:rPr lang="en-US" sz="1200" b="0" i="0" u="none" strike="noStrike" kern="1200" dirty="0" smtClean="0">
                <a:solidFill>
                  <a:schemeClr val="tx1"/>
                </a:solidFill>
                <a:effectLst/>
                <a:latin typeface="+mn-lt"/>
                <a:ea typeface="+mn-ea"/>
                <a:cs typeface="+mn-cs"/>
                <a:hlinkClick r:id="rId4" tooltip="Physics"/>
              </a:rPr>
              <a:t>physics</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5" tooltip="Chemistry"/>
              </a:rPr>
              <a:t>chemistry</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6" tooltip="Materials science"/>
              </a:rPr>
              <a:t>materials science</a:t>
            </a:r>
            <a:r>
              <a:rPr lang="en-US" sz="1200" b="0" i="0" kern="1200" dirty="0" smtClean="0">
                <a:solidFill>
                  <a:schemeClr val="tx1"/>
                </a:solidFill>
                <a:effectLst/>
                <a:latin typeface="+mn-lt"/>
                <a:ea typeface="+mn-ea"/>
                <a:cs typeface="+mn-cs"/>
              </a:rPr>
              <a:t> to investigate the </a:t>
            </a:r>
            <a:r>
              <a:rPr lang="en-US" sz="1200" b="0" i="0" u="none" strike="noStrike" kern="1200" dirty="0" smtClean="0">
                <a:solidFill>
                  <a:schemeClr val="tx1"/>
                </a:solidFill>
                <a:effectLst/>
                <a:latin typeface="+mn-lt"/>
                <a:ea typeface="+mn-ea"/>
                <a:cs typeface="+mn-cs"/>
                <a:hlinkClick r:id="rId7" tooltip="Electronic structure"/>
              </a:rPr>
              <a:t>electronic structure</a:t>
            </a:r>
            <a:r>
              <a:rPr lang="en-US" sz="1200" b="0" i="0" kern="1200" dirty="0" smtClean="0">
                <a:solidFill>
                  <a:schemeClr val="tx1"/>
                </a:solidFill>
                <a:effectLst/>
                <a:latin typeface="+mn-lt"/>
                <a:ea typeface="+mn-ea"/>
                <a:cs typeface="+mn-cs"/>
              </a:rPr>
              <a:t> (principally the </a:t>
            </a:r>
            <a:r>
              <a:rPr lang="en-US" sz="1200" b="0" i="0" u="none" strike="noStrike" kern="1200" dirty="0" smtClean="0">
                <a:solidFill>
                  <a:schemeClr val="tx1"/>
                </a:solidFill>
                <a:effectLst/>
                <a:latin typeface="+mn-lt"/>
                <a:ea typeface="+mn-ea"/>
                <a:cs typeface="+mn-cs"/>
                <a:hlinkClick r:id="rId8" tooltip="Ground state"/>
              </a:rPr>
              <a:t>ground state</a:t>
            </a:r>
            <a:r>
              <a:rPr lang="en-US" sz="1200" b="0" i="0" kern="1200" dirty="0" smtClean="0">
                <a:solidFill>
                  <a:schemeClr val="tx1"/>
                </a:solidFill>
                <a:effectLst/>
                <a:latin typeface="+mn-lt"/>
                <a:ea typeface="+mn-ea"/>
                <a:cs typeface="+mn-cs"/>
              </a:rPr>
              <a:t>) of </a:t>
            </a:r>
            <a:r>
              <a:rPr lang="en-US" sz="1200" b="0" i="0" u="none" strike="noStrike" kern="1200" dirty="0" smtClean="0">
                <a:solidFill>
                  <a:schemeClr val="tx1"/>
                </a:solidFill>
                <a:effectLst/>
                <a:latin typeface="+mn-lt"/>
                <a:ea typeface="+mn-ea"/>
                <a:cs typeface="+mn-cs"/>
                <a:hlinkClick r:id="rId9" tooltip="Many-body problem"/>
              </a:rPr>
              <a:t>many-body systems</a:t>
            </a:r>
            <a:r>
              <a:rPr lang="en-US" sz="1200" b="0" i="0" kern="1200" dirty="0" smtClean="0">
                <a:solidFill>
                  <a:schemeClr val="tx1"/>
                </a:solidFill>
                <a:effectLst/>
                <a:latin typeface="+mn-lt"/>
                <a:ea typeface="+mn-ea"/>
                <a:cs typeface="+mn-cs"/>
              </a:rPr>
              <a:t>, in particular atoms, molecules, and the </a:t>
            </a:r>
            <a:r>
              <a:rPr lang="en-US" sz="1200" b="0" i="0" u="none" strike="noStrike" kern="1200" dirty="0" smtClean="0">
                <a:solidFill>
                  <a:schemeClr val="tx1"/>
                </a:solidFill>
                <a:effectLst/>
                <a:latin typeface="+mn-lt"/>
                <a:ea typeface="+mn-ea"/>
                <a:cs typeface="+mn-cs"/>
                <a:hlinkClick r:id="rId10" tooltip="Condensed phase"/>
              </a:rPr>
              <a:t>condensed phases</a:t>
            </a:r>
            <a:r>
              <a:rPr lang="en-US" sz="1200" b="0" i="0" kern="1200" dirty="0" smtClean="0">
                <a:solidFill>
                  <a:schemeClr val="tx1"/>
                </a:solidFill>
                <a:effectLst/>
                <a:latin typeface="+mn-lt"/>
                <a:ea typeface="+mn-ea"/>
                <a:cs typeface="+mn-cs"/>
              </a:rPr>
              <a:t>. Using this theory, the properties of a many-electron system can be determined by using </a:t>
            </a:r>
            <a:r>
              <a:rPr lang="en-US" sz="1200" b="0" i="0" u="none" strike="noStrike" kern="1200" dirty="0" err="1" smtClean="0">
                <a:solidFill>
                  <a:schemeClr val="tx1"/>
                </a:solidFill>
                <a:effectLst/>
                <a:latin typeface="+mn-lt"/>
                <a:ea typeface="+mn-ea"/>
                <a:cs typeface="+mn-cs"/>
                <a:hlinkClick r:id="rId11" tooltip="Functional (mathematics)"/>
              </a:rPr>
              <a:t>functionals</a:t>
            </a:r>
            <a:r>
              <a:rPr lang="en-US" sz="1200" b="0" i="0" kern="1200" dirty="0" smtClean="0">
                <a:solidFill>
                  <a:schemeClr val="tx1"/>
                </a:solidFill>
                <a:effectLst/>
                <a:latin typeface="+mn-lt"/>
                <a:ea typeface="+mn-ea"/>
                <a:cs typeface="+mn-cs"/>
              </a:rPr>
              <a:t>, i.e. functions of </a:t>
            </a:r>
            <a:r>
              <a:rPr lang="en-US" sz="1200" b="0" i="0" kern="1200" dirty="0" err="1" smtClean="0">
                <a:solidFill>
                  <a:schemeClr val="tx1"/>
                </a:solidFill>
                <a:effectLst/>
                <a:latin typeface="+mn-lt"/>
                <a:ea typeface="+mn-ea"/>
                <a:cs typeface="+mn-cs"/>
              </a:rPr>
              <a:t>another</a:t>
            </a:r>
            <a:r>
              <a:rPr lang="en-US" sz="1200" b="0" i="0" u="none" strike="noStrike" kern="1200" dirty="0" err="1" smtClean="0">
                <a:solidFill>
                  <a:schemeClr val="tx1"/>
                </a:solidFill>
                <a:effectLst/>
                <a:latin typeface="+mn-lt"/>
                <a:ea typeface="+mn-ea"/>
                <a:cs typeface="+mn-cs"/>
                <a:hlinkClick r:id="rId12" tooltip="Function (mathematics)"/>
              </a:rPr>
              <a:t>function</a:t>
            </a:r>
            <a:r>
              <a:rPr lang="en-US" sz="1200" b="0" i="0" kern="1200" dirty="0" smtClean="0">
                <a:solidFill>
                  <a:schemeClr val="tx1"/>
                </a:solidFill>
                <a:effectLst/>
                <a:latin typeface="+mn-lt"/>
                <a:ea typeface="+mn-ea"/>
                <a:cs typeface="+mn-cs"/>
              </a:rPr>
              <a:t>, which in this case is the spatially dependent </a:t>
            </a:r>
            <a:r>
              <a:rPr lang="en-US" sz="1200" b="0" i="0" u="none" strike="noStrike" kern="1200" dirty="0" smtClean="0">
                <a:solidFill>
                  <a:schemeClr val="tx1"/>
                </a:solidFill>
                <a:effectLst/>
                <a:latin typeface="+mn-lt"/>
                <a:ea typeface="+mn-ea"/>
                <a:cs typeface="+mn-cs"/>
                <a:hlinkClick r:id="rId13" tooltip="Electronic density"/>
              </a:rPr>
              <a:t>electron density</a:t>
            </a:r>
            <a:r>
              <a:rPr lang="en-US" sz="1200" b="0" i="0" kern="1200" dirty="0" smtClean="0">
                <a:solidFill>
                  <a:schemeClr val="tx1"/>
                </a:solidFill>
                <a:effectLst/>
                <a:latin typeface="+mn-lt"/>
                <a:ea typeface="+mn-ea"/>
                <a:cs typeface="+mn-cs"/>
              </a:rPr>
              <a:t>. Hence the name density functional theory comes from the use of </a:t>
            </a:r>
            <a:r>
              <a:rPr lang="en-US" sz="1200" b="0" i="0" kern="1200" dirty="0" err="1" smtClean="0">
                <a:solidFill>
                  <a:schemeClr val="tx1"/>
                </a:solidFill>
                <a:effectLst/>
                <a:latin typeface="+mn-lt"/>
                <a:ea typeface="+mn-ea"/>
                <a:cs typeface="+mn-cs"/>
              </a:rPr>
              <a:t>functionals</a:t>
            </a:r>
            <a:r>
              <a:rPr lang="en-US" sz="1200" b="0" i="0" kern="1200" dirty="0" smtClean="0">
                <a:solidFill>
                  <a:schemeClr val="tx1"/>
                </a:solidFill>
                <a:effectLst/>
                <a:latin typeface="+mn-lt"/>
                <a:ea typeface="+mn-ea"/>
                <a:cs typeface="+mn-cs"/>
              </a:rPr>
              <a:t> of the electron density. DFT is among the most popular and versatile methods available in condensed-matter </a:t>
            </a:r>
            <a:r>
              <a:rPr lang="en-US" sz="1200" b="0" i="0" kern="1200" dirty="0" err="1" smtClean="0">
                <a:solidFill>
                  <a:schemeClr val="tx1"/>
                </a:solidFill>
                <a:effectLst/>
                <a:latin typeface="+mn-lt"/>
                <a:ea typeface="+mn-ea"/>
                <a:cs typeface="+mn-cs"/>
              </a:rPr>
              <a:t>physics,</a:t>
            </a:r>
            <a:r>
              <a:rPr lang="en-US" sz="1200" b="0" i="0" u="none" strike="noStrike" kern="1200" dirty="0" err="1" smtClean="0">
                <a:solidFill>
                  <a:schemeClr val="tx1"/>
                </a:solidFill>
                <a:effectLst/>
                <a:latin typeface="+mn-lt"/>
                <a:ea typeface="+mn-ea"/>
                <a:cs typeface="+mn-cs"/>
                <a:hlinkClick r:id="rId14" tooltip="Computational physics"/>
              </a:rPr>
              <a:t>computational</a:t>
            </a:r>
            <a:r>
              <a:rPr lang="en-US" sz="1200" b="0" i="0" u="none" strike="noStrike" kern="1200" dirty="0" smtClean="0">
                <a:solidFill>
                  <a:schemeClr val="tx1"/>
                </a:solidFill>
                <a:effectLst/>
                <a:latin typeface="+mn-lt"/>
                <a:ea typeface="+mn-ea"/>
                <a:cs typeface="+mn-cs"/>
                <a:hlinkClick r:id="rId14" tooltip="Computational physics"/>
              </a:rPr>
              <a:t> physics</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15" tooltip="Computational chemistry"/>
              </a:rPr>
              <a:t>computational chemistry</a:t>
            </a:r>
            <a:r>
              <a:rPr lang="en-US" sz="1200" b="0" i="0" kern="1200" dirty="0" smtClean="0">
                <a:solidFill>
                  <a:schemeClr val="tx1"/>
                </a:solidFill>
                <a:effectLst/>
                <a:latin typeface="+mn-lt"/>
                <a:ea typeface="+mn-ea"/>
                <a:cs typeface="+mn-cs"/>
              </a:rPr>
              <a:t>.</a:t>
            </a:r>
            <a:endParaRPr lang="en-US" dirty="0" smtClean="0"/>
          </a:p>
        </p:txBody>
      </p:sp>
      <p:sp>
        <p:nvSpPr>
          <p:cNvPr id="4" name="Slide Number Placeholder 3"/>
          <p:cNvSpPr>
            <a:spLocks noGrp="1"/>
          </p:cNvSpPr>
          <p:nvPr>
            <p:ph type="sldNum" sz="quarter" idx="10"/>
          </p:nvPr>
        </p:nvSpPr>
        <p:spPr/>
        <p:txBody>
          <a:bodyPr/>
          <a:lstStyle/>
          <a:p>
            <a:fld id="{BDE9C78F-EA31-48A3-8212-9D5E6A24C820}" type="slidenum">
              <a:rPr lang="en-US" smtClean="0"/>
              <a:t>19</a:t>
            </a:fld>
            <a:endParaRPr lang="en-US"/>
          </a:p>
        </p:txBody>
      </p:sp>
    </p:spTree>
    <p:extLst>
      <p:ext uri="{BB962C8B-B14F-4D97-AF65-F5344CB8AC3E}">
        <p14:creationId xmlns:p14="http://schemas.microsoft.com/office/powerpoint/2010/main" val="3216475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3718" indent="-163718">
              <a:buFontTx/>
              <a:buChar char="-"/>
            </a:pPr>
            <a:r>
              <a:rPr lang="en-US" dirty="0" smtClean="0"/>
              <a:t>Calculation is for coarse-grained</a:t>
            </a:r>
            <a:r>
              <a:rPr lang="en-US" baseline="0" dirty="0" smtClean="0"/>
              <a:t> nanocomposite system similar to Liu et al., Langmuir, 27, p. 7926, (2011) , N.B., </a:t>
            </a:r>
            <a:r>
              <a:rPr lang="en-US" baseline="0" dirty="0" err="1" smtClean="0"/>
              <a:t>Rg_polymer</a:t>
            </a:r>
            <a:r>
              <a:rPr lang="en-US" baseline="0" dirty="0" smtClean="0"/>
              <a:t> &gt; R_NP</a:t>
            </a:r>
          </a:p>
          <a:p>
            <a:pPr marL="163718" indent="-163718">
              <a:buFontTx/>
              <a:buChar char="-"/>
            </a:pPr>
            <a:r>
              <a:rPr lang="en-US" baseline="0" dirty="0" smtClean="0"/>
              <a:t>The dispersion state of the particle is observed to greatly change as the interaction energy between polymer and matrix is varied</a:t>
            </a:r>
          </a:p>
          <a:p>
            <a:pPr marL="163718" indent="-163718">
              <a:buFontTx/>
              <a:buChar char="-"/>
            </a:pPr>
            <a:r>
              <a:rPr lang="en-US" baseline="0" dirty="0" smtClean="0"/>
              <a:t>The 2</a:t>
            </a:r>
            <a:r>
              <a:rPr lang="en-US" baseline="30000" dirty="0" smtClean="0"/>
              <a:t>nd</a:t>
            </a:r>
            <a:r>
              <a:rPr lang="en-US" baseline="0" dirty="0" smtClean="0"/>
              <a:t> Virial coefficient is a measure of the propensity of the particles to either aggregate or disperse</a:t>
            </a:r>
          </a:p>
          <a:p>
            <a:pPr marL="163718" indent="-163718">
              <a:buFontTx/>
              <a:buChar char="-"/>
            </a:pPr>
            <a:r>
              <a:rPr lang="en-US" baseline="0" dirty="0" smtClean="0"/>
              <a:t>When B2 is highly negative, the particles are attractive, and it would be almost impossible to disperse such particles, however processed, into a good nanocomposite</a:t>
            </a:r>
          </a:p>
          <a:p>
            <a:pPr marL="163718" indent="-163718">
              <a:buFontTx/>
              <a:buChar char="-"/>
            </a:pPr>
            <a:r>
              <a:rPr lang="en-US" baseline="0" dirty="0" smtClean="0"/>
              <a:t>When B2 is positive, the matrix is relatively attractive enough to disperse the particles, provided </a:t>
            </a:r>
            <a:r>
              <a:rPr lang="en-US" baseline="0" dirty="0" err="1" smtClean="0"/>
              <a:t>Rg_polymer</a:t>
            </a:r>
            <a:r>
              <a:rPr lang="en-US" baseline="0" dirty="0" smtClean="0"/>
              <a:t> &gt; R_NP</a:t>
            </a:r>
          </a:p>
          <a:p>
            <a:pPr marL="163718" indent="-163718">
              <a:buFontTx/>
              <a:buChar char="-"/>
            </a:pPr>
            <a:r>
              <a:rPr lang="en-US" baseline="0" dirty="0" smtClean="0"/>
              <a:t>Our next goal is calculation of the B2 values for various functionalized CNC (relative to PMMA)</a:t>
            </a:r>
          </a:p>
          <a:p>
            <a:pPr marL="163718" indent="-163718">
              <a:buFontTx/>
              <a:buChar char="-"/>
            </a:pPr>
            <a:endParaRPr lang="en-US" baseline="0" dirty="0" smtClean="0"/>
          </a:p>
          <a:p>
            <a:pPr marL="163718" indent="-163718">
              <a:buFontTx/>
              <a:buChar char="-"/>
            </a:pPr>
            <a:endParaRPr lang="en-US" dirty="0" smtClean="0"/>
          </a:p>
          <a:p>
            <a:pPr marL="163718" indent="-163718">
              <a:buFontTx/>
              <a:buChar char="-"/>
            </a:pPr>
            <a:endParaRPr lang="en-US" dirty="0"/>
          </a:p>
        </p:txBody>
      </p:sp>
      <p:sp>
        <p:nvSpPr>
          <p:cNvPr id="4" name="Slide Number Placeholder 3"/>
          <p:cNvSpPr>
            <a:spLocks noGrp="1"/>
          </p:cNvSpPr>
          <p:nvPr>
            <p:ph type="sldNum" sz="quarter" idx="10"/>
          </p:nvPr>
        </p:nvSpPr>
        <p:spPr/>
        <p:txBody>
          <a:bodyPr/>
          <a:lstStyle/>
          <a:p>
            <a:fld id="{D1A15BF5-DA3B-44A7-9341-B468A6A0A988}" type="slidenum">
              <a:rPr lang="en-US" smtClean="0"/>
              <a:t>21</a:t>
            </a:fld>
            <a:endParaRPr lang="en-US"/>
          </a:p>
        </p:txBody>
      </p:sp>
    </p:spTree>
    <p:extLst>
      <p:ext uri="{BB962C8B-B14F-4D97-AF65-F5344CB8AC3E}">
        <p14:creationId xmlns:p14="http://schemas.microsoft.com/office/powerpoint/2010/main" val="376740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Three</a:t>
            </a:r>
            <a:r>
              <a:rPr lang="zh-CN" altLang="en-US" dirty="0" smtClean="0"/>
              <a:t> </a:t>
            </a:r>
            <a:r>
              <a:rPr lang="en-US" altLang="zh-CN" dirty="0" smtClean="0"/>
              <a:t>components</a:t>
            </a:r>
            <a:r>
              <a:rPr lang="zh-CN" altLang="en-US" dirty="0" smtClean="0"/>
              <a:t> </a:t>
            </a:r>
            <a:r>
              <a:rPr lang="en-US" altLang="zh-CN" dirty="0" smtClean="0"/>
              <a:t>in</a:t>
            </a:r>
            <a:r>
              <a:rPr lang="zh-CN" altLang="en-US" dirty="0" smtClean="0"/>
              <a:t> </a:t>
            </a:r>
            <a:r>
              <a:rPr lang="en-US" altLang="zh-CN" dirty="0" smtClean="0"/>
              <a:t>data</a:t>
            </a:r>
            <a:r>
              <a:rPr lang="zh-CN" altLang="en-US" dirty="0" smtClean="0"/>
              <a:t> </a:t>
            </a:r>
            <a:r>
              <a:rPr lang="en-US" altLang="zh-CN" dirty="0" smtClean="0"/>
              <a:t>efforts</a:t>
            </a:r>
            <a:r>
              <a:rPr lang="zh-CN" altLang="en-US" dirty="0" smtClean="0"/>
              <a:t> </a:t>
            </a:r>
            <a:r>
              <a:rPr lang="en-US" altLang="zh-CN" dirty="0" smtClean="0"/>
              <a:t>within</a:t>
            </a:r>
            <a:r>
              <a:rPr lang="zh-CN" altLang="en-US" dirty="0" smtClean="0"/>
              <a:t> </a:t>
            </a:r>
            <a:r>
              <a:rPr lang="en-US" altLang="zh-CN" dirty="0" smtClean="0"/>
              <a:t>polymer</a:t>
            </a:r>
            <a:r>
              <a:rPr lang="zh-CN" altLang="en-US" baseline="0" dirty="0" smtClean="0"/>
              <a:t> </a:t>
            </a:r>
            <a:r>
              <a:rPr lang="en-US" altLang="zh-CN" baseline="0" dirty="0" smtClean="0"/>
              <a:t>matrix</a:t>
            </a:r>
            <a:r>
              <a:rPr lang="zh-CN" altLang="en-US" baseline="0" dirty="0" smtClean="0"/>
              <a:t> </a:t>
            </a:r>
            <a:r>
              <a:rPr lang="en-US" altLang="zh-CN" baseline="0" dirty="0" smtClean="0"/>
              <a:t>materials</a:t>
            </a:r>
            <a:r>
              <a:rPr lang="zh-CN" altLang="en-US" baseline="0" dirty="0" smtClean="0"/>
              <a:t> </a:t>
            </a:r>
            <a:r>
              <a:rPr lang="en-US" altLang="zh-CN" baseline="0" dirty="0" smtClean="0"/>
              <a:t>group:</a:t>
            </a:r>
            <a:r>
              <a:rPr lang="zh-CN" altLang="en-US" baseline="0" dirty="0" smtClean="0"/>
              <a:t> </a:t>
            </a:r>
            <a:endParaRPr lang="en-US" altLang="zh-CN" baseline="0" dirty="0" smtClean="0"/>
          </a:p>
          <a:p>
            <a:pPr marL="228600" indent="-228600">
              <a:buAutoNum type="arabicPeriod"/>
            </a:pPr>
            <a:r>
              <a:rPr lang="en-US" altLang="zh-CN" baseline="0" dirty="0" smtClean="0"/>
              <a:t>Flory</a:t>
            </a:r>
            <a:r>
              <a:rPr lang="zh-CN" altLang="en-US" baseline="0" dirty="0" smtClean="0"/>
              <a:t> </a:t>
            </a:r>
            <a:r>
              <a:rPr lang="en-US" altLang="zh-CN" baseline="0" dirty="0" smtClean="0"/>
              <a:t>Huggins</a:t>
            </a:r>
            <a:r>
              <a:rPr lang="zh-CN" altLang="en-US" baseline="0" dirty="0" smtClean="0"/>
              <a:t> </a:t>
            </a:r>
            <a:r>
              <a:rPr lang="en-US" altLang="zh-CN" baseline="0" dirty="0" smtClean="0"/>
              <a:t>(Juan)</a:t>
            </a:r>
            <a:r>
              <a:rPr lang="zh-CN" altLang="en-US" baseline="0" dirty="0" smtClean="0"/>
              <a:t> </a:t>
            </a:r>
            <a:r>
              <a:rPr lang="en-US" altLang="zh-CN" baseline="0" dirty="0" smtClean="0"/>
              <a:t>–FH</a:t>
            </a:r>
            <a:r>
              <a:rPr lang="zh-CN" altLang="en-US" baseline="0" dirty="0" smtClean="0"/>
              <a:t> </a:t>
            </a:r>
            <a:r>
              <a:rPr lang="en-US" altLang="zh-CN" baseline="0" dirty="0" smtClean="0"/>
              <a:t>parameter</a:t>
            </a:r>
            <a:r>
              <a:rPr lang="zh-CN" altLang="en-US" baseline="0" dirty="0" smtClean="0"/>
              <a:t> </a:t>
            </a:r>
            <a:r>
              <a:rPr lang="en-US" altLang="zh-CN" baseline="0" dirty="0" smtClean="0"/>
              <a:t>extraction</a:t>
            </a:r>
            <a:r>
              <a:rPr lang="zh-CN" altLang="en-US" baseline="0" dirty="0" smtClean="0"/>
              <a:t> </a:t>
            </a:r>
            <a:r>
              <a:rPr lang="en-US" altLang="zh-CN" baseline="0" dirty="0" smtClean="0"/>
              <a:t>from</a:t>
            </a:r>
            <a:r>
              <a:rPr lang="zh-CN" altLang="en-US" baseline="0" dirty="0" smtClean="0"/>
              <a:t> </a:t>
            </a:r>
            <a:r>
              <a:rPr lang="en-US" altLang="zh-CN" baseline="0" dirty="0" smtClean="0"/>
              <a:t>literature,</a:t>
            </a:r>
            <a:r>
              <a:rPr lang="zh-CN" altLang="en-US" baseline="0" dirty="0" smtClean="0"/>
              <a:t> </a:t>
            </a:r>
            <a:r>
              <a:rPr lang="en-US" altLang="zh-CN" baseline="0" dirty="0" smtClean="0"/>
              <a:t>web-bases</a:t>
            </a:r>
            <a:r>
              <a:rPr lang="zh-CN" altLang="en-US" baseline="0" dirty="0" smtClean="0"/>
              <a:t> </a:t>
            </a:r>
            <a:r>
              <a:rPr lang="en-US" altLang="zh-CN" baseline="0" dirty="0" smtClean="0"/>
              <a:t>predictive</a:t>
            </a:r>
            <a:r>
              <a:rPr lang="zh-CN" altLang="en-US" baseline="0" dirty="0" smtClean="0"/>
              <a:t> </a:t>
            </a:r>
            <a:r>
              <a:rPr lang="en-US" altLang="zh-CN" baseline="0" dirty="0" smtClean="0"/>
              <a:t>system</a:t>
            </a:r>
            <a:r>
              <a:rPr lang="zh-CN" altLang="en-US" baseline="0" dirty="0" smtClean="0"/>
              <a:t> </a:t>
            </a:r>
            <a:r>
              <a:rPr lang="en-US" altLang="zh-CN" baseline="0" dirty="0" smtClean="0"/>
              <a:t>for</a:t>
            </a:r>
            <a:r>
              <a:rPr lang="zh-CN" altLang="en-US" baseline="0" dirty="0" smtClean="0"/>
              <a:t> </a:t>
            </a:r>
            <a:r>
              <a:rPr lang="en-US" altLang="zh-CN" baseline="0" dirty="0" smtClean="0"/>
              <a:t>chi-parameter</a:t>
            </a:r>
            <a:r>
              <a:rPr lang="zh-CN" altLang="en-US" baseline="0" dirty="0" smtClean="0"/>
              <a:t> </a:t>
            </a:r>
            <a:r>
              <a:rPr lang="en-US" altLang="zh-CN" baseline="0" dirty="0" smtClean="0"/>
              <a:t>generation</a:t>
            </a:r>
            <a:r>
              <a:rPr lang="zh-CN" altLang="en-US" baseline="0" dirty="0" smtClean="0"/>
              <a:t> </a:t>
            </a:r>
            <a:r>
              <a:rPr lang="en-US" altLang="zh-CN" baseline="0" dirty="0" smtClean="0"/>
              <a:t>for</a:t>
            </a:r>
            <a:r>
              <a:rPr lang="zh-CN" altLang="en-US" baseline="0" dirty="0" smtClean="0"/>
              <a:t> </a:t>
            </a:r>
            <a:r>
              <a:rPr lang="en-US" altLang="zh-CN" baseline="0" dirty="0" smtClean="0"/>
              <a:t>polymers.</a:t>
            </a:r>
            <a:r>
              <a:rPr lang="zh-CN" altLang="en-US" baseline="0" dirty="0" smtClean="0"/>
              <a:t> </a:t>
            </a:r>
            <a:endParaRPr lang="en-US" altLang="zh-CN" baseline="0" dirty="0" smtClean="0"/>
          </a:p>
          <a:p>
            <a:pPr marL="228600" indent="-228600">
              <a:buAutoNum type="arabicPeriod"/>
            </a:pPr>
            <a:r>
              <a:rPr lang="en-US" altLang="zh-CN" dirty="0" err="1" smtClean="0"/>
              <a:t>Nanomine</a:t>
            </a:r>
            <a:r>
              <a:rPr lang="zh-CN" altLang="en-US" dirty="0" smtClean="0"/>
              <a:t> </a:t>
            </a:r>
            <a:r>
              <a:rPr lang="en-US" altLang="zh-CN" dirty="0" smtClean="0"/>
              <a:t>-</a:t>
            </a:r>
            <a:r>
              <a:rPr lang="zh-CN" altLang="en-US" dirty="0" smtClean="0"/>
              <a:t> </a:t>
            </a:r>
            <a:r>
              <a:rPr lang="en-US" altLang="zh-CN" dirty="0" smtClean="0"/>
              <a:t>(Cate)</a:t>
            </a:r>
            <a:r>
              <a:rPr lang="zh-CN" altLang="en-US" baseline="0" dirty="0" smtClean="0"/>
              <a:t> </a:t>
            </a:r>
            <a:r>
              <a:rPr lang="en-US" altLang="zh-CN" baseline="0" dirty="0" smtClean="0"/>
              <a:t>–</a:t>
            </a:r>
            <a:r>
              <a:rPr lang="zh-CN" altLang="en-US" baseline="0" dirty="0" smtClean="0"/>
              <a:t> </a:t>
            </a:r>
            <a:r>
              <a:rPr lang="en-US" altLang="zh-CN" baseline="0" dirty="0" smtClean="0"/>
              <a:t>polymer</a:t>
            </a:r>
            <a:r>
              <a:rPr lang="zh-CN" altLang="en-US" baseline="0" dirty="0" smtClean="0"/>
              <a:t> </a:t>
            </a:r>
            <a:r>
              <a:rPr lang="en-US" altLang="zh-CN" baseline="0" dirty="0" err="1" smtClean="0"/>
              <a:t>nanocomposite</a:t>
            </a:r>
            <a:r>
              <a:rPr lang="zh-CN" altLang="en-US" baseline="0" dirty="0" smtClean="0"/>
              <a:t> </a:t>
            </a:r>
            <a:r>
              <a:rPr lang="en-US" altLang="zh-CN" baseline="0" dirty="0" smtClean="0"/>
              <a:t>data</a:t>
            </a:r>
            <a:r>
              <a:rPr lang="zh-CN" altLang="en-US" baseline="0" dirty="0" smtClean="0"/>
              <a:t> </a:t>
            </a:r>
            <a:r>
              <a:rPr lang="en-US" altLang="zh-CN" baseline="0" dirty="0" smtClean="0"/>
              <a:t>resource,</a:t>
            </a:r>
            <a:r>
              <a:rPr lang="zh-CN" altLang="en-US" baseline="0" dirty="0" smtClean="0"/>
              <a:t> </a:t>
            </a:r>
            <a:r>
              <a:rPr lang="en-US" altLang="zh-CN" baseline="0" dirty="0" smtClean="0"/>
              <a:t>analysis,</a:t>
            </a:r>
            <a:r>
              <a:rPr lang="zh-CN" altLang="en-US" baseline="0" dirty="0" smtClean="0"/>
              <a:t> </a:t>
            </a:r>
            <a:r>
              <a:rPr lang="en-US" altLang="zh-CN" baseline="0" dirty="0" smtClean="0"/>
              <a:t>and</a:t>
            </a:r>
            <a:r>
              <a:rPr lang="zh-CN" altLang="en-US" baseline="0" dirty="0" smtClean="0"/>
              <a:t> </a:t>
            </a:r>
            <a:r>
              <a:rPr lang="en-US" altLang="zh-CN" baseline="0" dirty="0" smtClean="0"/>
              <a:t>modeling.</a:t>
            </a:r>
            <a:r>
              <a:rPr lang="zh-CN" altLang="en-US" baseline="0" dirty="0" smtClean="0"/>
              <a:t> </a:t>
            </a:r>
            <a:r>
              <a:rPr lang="en-US" altLang="zh-CN" baseline="0" dirty="0" smtClean="0"/>
              <a:t>Curate</a:t>
            </a:r>
            <a:r>
              <a:rPr lang="zh-CN" altLang="en-US" baseline="0" dirty="0" smtClean="0"/>
              <a:t> </a:t>
            </a:r>
            <a:r>
              <a:rPr lang="en-US" altLang="zh-CN" baseline="0" dirty="0" smtClean="0"/>
              <a:t>literature</a:t>
            </a:r>
            <a:r>
              <a:rPr lang="zh-CN" altLang="en-US" baseline="0" dirty="0" smtClean="0"/>
              <a:t> </a:t>
            </a:r>
            <a:r>
              <a:rPr lang="en-US" altLang="zh-CN" baseline="0" dirty="0" smtClean="0"/>
              <a:t>and</a:t>
            </a:r>
            <a:r>
              <a:rPr lang="zh-CN" altLang="en-US" baseline="0" dirty="0" smtClean="0"/>
              <a:t> </a:t>
            </a:r>
            <a:r>
              <a:rPr lang="en-US" altLang="zh-CN" baseline="0" dirty="0" smtClean="0"/>
              <a:t>lab</a:t>
            </a:r>
            <a:r>
              <a:rPr lang="zh-CN" altLang="en-US" baseline="0" dirty="0" smtClean="0"/>
              <a:t> </a:t>
            </a:r>
            <a:r>
              <a:rPr lang="en-US" altLang="zh-CN" baseline="0" dirty="0" smtClean="0"/>
              <a:t>data</a:t>
            </a:r>
            <a:r>
              <a:rPr lang="zh-CN" altLang="en-US" baseline="0" dirty="0" smtClean="0"/>
              <a:t> </a:t>
            </a:r>
            <a:r>
              <a:rPr lang="en-US" altLang="zh-CN" baseline="0" dirty="0" smtClean="0"/>
              <a:t>on</a:t>
            </a:r>
            <a:r>
              <a:rPr lang="zh-CN" altLang="en-US" baseline="0" dirty="0" smtClean="0"/>
              <a:t> </a:t>
            </a:r>
            <a:r>
              <a:rPr lang="en-US" altLang="zh-CN" baseline="0" dirty="0" err="1" smtClean="0"/>
              <a:t>nanocomposites</a:t>
            </a:r>
            <a:r>
              <a:rPr lang="en-US" altLang="zh-CN" baseline="0" dirty="0" smtClean="0"/>
              <a:t>,</a:t>
            </a:r>
            <a:r>
              <a:rPr lang="zh-CN" altLang="en-US" baseline="0" dirty="0" smtClean="0"/>
              <a:t> </a:t>
            </a:r>
            <a:r>
              <a:rPr lang="en-US" altLang="zh-CN" baseline="0" dirty="0" smtClean="0"/>
              <a:t>constructed</a:t>
            </a:r>
            <a:r>
              <a:rPr lang="zh-CN" altLang="en-US" baseline="0" dirty="0" smtClean="0"/>
              <a:t> </a:t>
            </a:r>
            <a:r>
              <a:rPr lang="en-US" altLang="zh-CN" baseline="0" dirty="0" smtClean="0"/>
              <a:t>data</a:t>
            </a:r>
            <a:r>
              <a:rPr lang="zh-CN" altLang="en-US" baseline="0" dirty="0" smtClean="0"/>
              <a:t> </a:t>
            </a:r>
            <a:r>
              <a:rPr lang="en-US" altLang="zh-CN" baseline="0" dirty="0" smtClean="0"/>
              <a:t>schema</a:t>
            </a:r>
            <a:r>
              <a:rPr lang="zh-CN" altLang="en-US" baseline="0" dirty="0" smtClean="0"/>
              <a:t> </a:t>
            </a:r>
            <a:r>
              <a:rPr lang="en-US" altLang="zh-CN" baseline="0" dirty="0" smtClean="0"/>
              <a:t>to</a:t>
            </a:r>
            <a:r>
              <a:rPr lang="zh-CN" altLang="en-US" baseline="0" dirty="0" smtClean="0"/>
              <a:t> </a:t>
            </a:r>
            <a:r>
              <a:rPr lang="en-US" altLang="zh-CN" baseline="0" dirty="0" smtClean="0"/>
              <a:t>house</a:t>
            </a:r>
            <a:r>
              <a:rPr lang="zh-CN" altLang="en-US" baseline="0" dirty="0" smtClean="0"/>
              <a:t> </a:t>
            </a:r>
            <a:r>
              <a:rPr lang="en-US" altLang="zh-CN" baseline="0" dirty="0" smtClean="0"/>
              <a:t>relevant</a:t>
            </a:r>
            <a:r>
              <a:rPr lang="zh-CN" altLang="en-US" baseline="0" dirty="0" smtClean="0"/>
              <a:t> </a:t>
            </a:r>
            <a:r>
              <a:rPr lang="en-US" altLang="zh-CN" baseline="0" dirty="0" smtClean="0"/>
              <a:t>parameters,</a:t>
            </a:r>
            <a:r>
              <a:rPr lang="zh-CN" altLang="en-US" baseline="0" dirty="0" smtClean="0"/>
              <a:t> </a:t>
            </a:r>
            <a:r>
              <a:rPr lang="en-US" altLang="zh-CN" baseline="0" dirty="0" smtClean="0"/>
              <a:t>link</a:t>
            </a:r>
            <a:r>
              <a:rPr lang="zh-CN" altLang="en-US" baseline="0" dirty="0" smtClean="0"/>
              <a:t> </a:t>
            </a:r>
            <a:r>
              <a:rPr lang="en-US" altLang="zh-CN" baseline="0" dirty="0" smtClean="0"/>
              <a:t>processing-structure-property,</a:t>
            </a:r>
            <a:r>
              <a:rPr lang="zh-CN" altLang="en-US" baseline="0" dirty="0" smtClean="0"/>
              <a:t> </a:t>
            </a:r>
            <a:r>
              <a:rPr lang="en-US" altLang="zh-CN" baseline="0" dirty="0" smtClean="0"/>
              <a:t>and</a:t>
            </a:r>
            <a:r>
              <a:rPr lang="zh-CN" altLang="en-US" baseline="0" dirty="0" smtClean="0"/>
              <a:t> </a:t>
            </a:r>
            <a:r>
              <a:rPr lang="en-US" altLang="zh-CN" baseline="0" dirty="0" smtClean="0"/>
              <a:t>generate</a:t>
            </a:r>
            <a:r>
              <a:rPr lang="zh-CN" altLang="en-US" baseline="0" dirty="0" smtClean="0"/>
              <a:t> </a:t>
            </a:r>
            <a:r>
              <a:rPr lang="en-US" altLang="zh-CN" baseline="0" dirty="0" smtClean="0"/>
              <a:t>statistical</a:t>
            </a:r>
            <a:r>
              <a:rPr lang="zh-CN" altLang="en-US" baseline="0" dirty="0" smtClean="0"/>
              <a:t> </a:t>
            </a:r>
            <a:r>
              <a:rPr lang="en-US" altLang="zh-CN" baseline="0" dirty="0" smtClean="0"/>
              <a:t>model</a:t>
            </a:r>
            <a:r>
              <a:rPr lang="zh-CN" altLang="en-US" baseline="0" dirty="0" smtClean="0"/>
              <a:t> </a:t>
            </a:r>
            <a:r>
              <a:rPr lang="en-US" altLang="zh-CN" baseline="0" dirty="0" smtClean="0"/>
              <a:t>to</a:t>
            </a:r>
            <a:r>
              <a:rPr lang="zh-CN" altLang="en-US" baseline="0" dirty="0" smtClean="0"/>
              <a:t> </a:t>
            </a:r>
            <a:r>
              <a:rPr lang="en-US" altLang="zh-CN" baseline="0" dirty="0" smtClean="0"/>
              <a:t>find</a:t>
            </a:r>
            <a:r>
              <a:rPr lang="zh-CN" altLang="en-US" baseline="0" dirty="0" smtClean="0"/>
              <a:t> </a:t>
            </a:r>
            <a:r>
              <a:rPr lang="en-US" altLang="zh-CN" baseline="0" dirty="0" smtClean="0"/>
              <a:t>underlying</a:t>
            </a:r>
            <a:r>
              <a:rPr lang="zh-CN" altLang="en-US" baseline="0" dirty="0" smtClean="0"/>
              <a:t> </a:t>
            </a:r>
            <a:r>
              <a:rPr lang="en-US" altLang="zh-CN" baseline="0" dirty="0" smtClean="0"/>
              <a:t>physics</a:t>
            </a:r>
            <a:r>
              <a:rPr lang="zh-CN" altLang="en-US" baseline="0" dirty="0" smtClean="0"/>
              <a:t> </a:t>
            </a:r>
            <a:r>
              <a:rPr lang="en-US" altLang="zh-CN" baseline="0" dirty="0" smtClean="0"/>
              <a:t>that</a:t>
            </a:r>
            <a:r>
              <a:rPr lang="zh-CN" altLang="en-US" baseline="0" dirty="0" smtClean="0"/>
              <a:t> </a:t>
            </a:r>
            <a:r>
              <a:rPr lang="en-US" altLang="zh-CN" baseline="0" dirty="0" smtClean="0"/>
              <a:t>govern</a:t>
            </a:r>
            <a:r>
              <a:rPr lang="zh-CN" altLang="en-US" baseline="0" dirty="0" smtClean="0"/>
              <a:t> </a:t>
            </a:r>
            <a:r>
              <a:rPr lang="en-US" altLang="zh-CN" baseline="0" dirty="0" smtClean="0"/>
              <a:t>interphase</a:t>
            </a:r>
            <a:r>
              <a:rPr lang="zh-CN" altLang="en-US" baseline="0" dirty="0" smtClean="0"/>
              <a:t> </a:t>
            </a:r>
            <a:r>
              <a:rPr lang="en-US" altLang="zh-CN" baseline="0" dirty="0" smtClean="0"/>
              <a:t>behavior</a:t>
            </a:r>
            <a:r>
              <a:rPr lang="zh-CN" altLang="en-US" baseline="0" dirty="0" smtClean="0"/>
              <a:t> </a:t>
            </a:r>
            <a:endParaRPr lang="en-US" altLang="zh-CN" baseline="0" dirty="0" smtClean="0"/>
          </a:p>
          <a:p>
            <a:pPr marL="228600" indent="-228600">
              <a:buAutoNum type="arabicPeriod"/>
            </a:pPr>
            <a:r>
              <a:rPr lang="en-US" altLang="zh-CN" baseline="0" dirty="0" err="1" smtClean="0"/>
              <a:t>WebFF</a:t>
            </a:r>
            <a:r>
              <a:rPr lang="zh-CN" altLang="en-US" baseline="0" dirty="0" smtClean="0"/>
              <a:t> </a:t>
            </a:r>
            <a:r>
              <a:rPr lang="en-US" altLang="zh-CN" baseline="0" dirty="0" smtClean="0"/>
              <a:t>COMSOFT</a:t>
            </a:r>
            <a:r>
              <a:rPr lang="zh-CN" altLang="en-US" baseline="0" dirty="0" smtClean="0"/>
              <a:t> </a:t>
            </a:r>
            <a:r>
              <a:rPr lang="en-US" altLang="zh-CN" baseline="0" dirty="0" smtClean="0"/>
              <a:t>(Fred)</a:t>
            </a:r>
            <a:r>
              <a:rPr lang="zh-CN" altLang="en-US" baseline="0" dirty="0" smtClean="0"/>
              <a:t> </a:t>
            </a:r>
            <a:r>
              <a:rPr lang="en-US" altLang="zh-CN" baseline="0" dirty="0" smtClean="0"/>
              <a:t>–</a:t>
            </a:r>
            <a:r>
              <a:rPr lang="zh-CN" altLang="en-US" baseline="0" dirty="0" smtClean="0"/>
              <a:t> </a:t>
            </a:r>
            <a:r>
              <a:rPr lang="en-US" altLang="zh-CN" baseline="0" dirty="0" smtClean="0"/>
              <a:t>force</a:t>
            </a:r>
            <a:r>
              <a:rPr lang="zh-CN" altLang="en-US" baseline="0" dirty="0" smtClean="0"/>
              <a:t> </a:t>
            </a:r>
            <a:r>
              <a:rPr lang="en-US" altLang="zh-CN" baseline="0" dirty="0" smtClean="0"/>
              <a:t>field</a:t>
            </a:r>
            <a:r>
              <a:rPr lang="zh-CN" altLang="en-US" baseline="0" dirty="0" smtClean="0"/>
              <a:t> </a:t>
            </a:r>
            <a:r>
              <a:rPr lang="en-US" altLang="zh-CN" baseline="0" dirty="0" smtClean="0"/>
              <a:t>and</a:t>
            </a:r>
            <a:r>
              <a:rPr lang="zh-CN" altLang="en-US" baseline="0" dirty="0" smtClean="0"/>
              <a:t> </a:t>
            </a:r>
            <a:r>
              <a:rPr lang="en-US" altLang="zh-CN" baseline="0" dirty="0" smtClean="0"/>
              <a:t>coarse</a:t>
            </a:r>
            <a:r>
              <a:rPr lang="zh-CN" altLang="en-US" baseline="0" dirty="0" smtClean="0"/>
              <a:t> </a:t>
            </a:r>
            <a:r>
              <a:rPr lang="en-US" altLang="zh-CN" baseline="0" dirty="0" smtClean="0"/>
              <a:t>grain</a:t>
            </a:r>
            <a:r>
              <a:rPr lang="zh-CN" altLang="en-US" baseline="0" dirty="0" smtClean="0"/>
              <a:t> </a:t>
            </a:r>
            <a:r>
              <a:rPr lang="en-US" altLang="zh-CN" baseline="0" dirty="0" smtClean="0"/>
              <a:t>parameter</a:t>
            </a:r>
            <a:r>
              <a:rPr lang="zh-CN" altLang="en-US" baseline="0" dirty="0" smtClean="0"/>
              <a:t> </a:t>
            </a:r>
            <a:r>
              <a:rPr lang="en-US" altLang="zh-CN" baseline="0" dirty="0" smtClean="0"/>
              <a:t>database</a:t>
            </a:r>
            <a:r>
              <a:rPr lang="zh-CN" altLang="en-US" baseline="0" dirty="0" smtClean="0"/>
              <a:t> </a:t>
            </a:r>
            <a:r>
              <a:rPr lang="en-US" altLang="zh-CN" baseline="0" dirty="0" smtClean="0"/>
              <a:t>and</a:t>
            </a:r>
            <a:r>
              <a:rPr lang="zh-CN" altLang="en-US" baseline="0" dirty="0" smtClean="0"/>
              <a:t> </a:t>
            </a:r>
            <a:r>
              <a:rPr lang="en-US" altLang="zh-CN" baseline="0" dirty="0" smtClean="0"/>
              <a:t>modeling</a:t>
            </a:r>
            <a:r>
              <a:rPr lang="zh-CN" altLang="en-US" baseline="0" dirty="0" smtClean="0"/>
              <a:t> </a:t>
            </a:r>
            <a:r>
              <a:rPr lang="en-US" altLang="zh-CN" baseline="0" dirty="0" smtClean="0"/>
              <a:t>system</a:t>
            </a:r>
            <a:r>
              <a:rPr lang="zh-CN" altLang="en-US" baseline="0" dirty="0" smtClean="0"/>
              <a:t> </a:t>
            </a:r>
            <a:r>
              <a:rPr lang="en-US" altLang="zh-CN" baseline="0" dirty="0" smtClean="0"/>
              <a:t>for</a:t>
            </a:r>
            <a:r>
              <a:rPr lang="zh-CN" altLang="en-US" baseline="0" dirty="0" smtClean="0"/>
              <a:t> </a:t>
            </a:r>
            <a:r>
              <a:rPr lang="en-US" altLang="zh-CN" baseline="0" dirty="0" smtClean="0"/>
              <a:t>soft</a:t>
            </a:r>
            <a:r>
              <a:rPr lang="zh-CN" altLang="en-US" baseline="0" dirty="0" smtClean="0"/>
              <a:t> </a:t>
            </a:r>
            <a:r>
              <a:rPr lang="en-US" altLang="zh-CN" baseline="0" dirty="0" smtClean="0"/>
              <a:t>materials</a:t>
            </a:r>
          </a:p>
          <a:p>
            <a:pPr marL="228600" indent="-228600">
              <a:buAutoNum type="arabicPeriod"/>
            </a:pPr>
            <a:endParaRPr lang="en-US" altLang="zh-CN" baseline="0" dirty="0" smtClean="0"/>
          </a:p>
          <a:p>
            <a:pPr marL="228600" indent="-228600">
              <a:buAutoNum type="arabicPeriod"/>
            </a:pPr>
            <a:endParaRPr lang="en-US" altLang="zh-CN" baseline="0" dirty="0" smtClean="0"/>
          </a:p>
          <a:p>
            <a:pPr marL="0" indent="0">
              <a:buNone/>
            </a:pPr>
            <a:r>
              <a:rPr lang="en-US" altLang="zh-CN" baseline="0" dirty="0" smtClean="0"/>
              <a:t>Common</a:t>
            </a:r>
            <a:r>
              <a:rPr lang="zh-CN" altLang="en-US" baseline="0" dirty="0" smtClean="0"/>
              <a:t> </a:t>
            </a:r>
            <a:r>
              <a:rPr lang="en-US" altLang="zh-CN" baseline="0" dirty="0" smtClean="0"/>
              <a:t>components:</a:t>
            </a:r>
            <a:r>
              <a:rPr lang="zh-CN" altLang="en-US" baseline="0" dirty="0" smtClean="0"/>
              <a:t> </a:t>
            </a:r>
            <a:r>
              <a:rPr lang="en-US" altLang="zh-CN" baseline="0" dirty="0" smtClean="0"/>
              <a:t>bullet</a:t>
            </a:r>
            <a:r>
              <a:rPr lang="zh-CN" altLang="en-US" baseline="0" dirty="0" smtClean="0"/>
              <a:t> </a:t>
            </a:r>
            <a:r>
              <a:rPr lang="en-US" altLang="zh-CN" baseline="0" dirty="0" smtClean="0"/>
              <a:t>points</a:t>
            </a:r>
            <a:r>
              <a:rPr lang="zh-CN" altLang="en-US" baseline="0" dirty="0" smtClean="0"/>
              <a:t> </a:t>
            </a:r>
            <a:r>
              <a:rPr lang="en-US" altLang="zh-CN" baseline="0" dirty="0" smtClean="0"/>
              <a:t>upper</a:t>
            </a:r>
            <a:r>
              <a:rPr lang="zh-CN" altLang="en-US" baseline="0" dirty="0" smtClean="0"/>
              <a:t> </a:t>
            </a:r>
            <a:r>
              <a:rPr lang="en-US" altLang="zh-CN" baseline="0" dirty="0" smtClean="0"/>
              <a:t>right</a:t>
            </a:r>
            <a:r>
              <a:rPr lang="zh-CN" altLang="en-US" baseline="0" dirty="0" smtClean="0"/>
              <a:t> </a:t>
            </a:r>
            <a:endParaRPr lang="en-US" altLang="zh-CN" baseline="0" dirty="0" smtClean="0"/>
          </a:p>
          <a:p>
            <a:pPr marL="0" indent="0">
              <a:buNone/>
            </a:pPr>
            <a:endParaRPr lang="en-US" altLang="zh-CN" baseline="0" dirty="0" smtClean="0"/>
          </a:p>
          <a:p>
            <a:pPr marL="0" indent="0">
              <a:buNone/>
            </a:pPr>
            <a:r>
              <a:rPr lang="en-US" altLang="zh-CN" baseline="0" dirty="0" smtClean="0"/>
              <a:t>Example:</a:t>
            </a:r>
            <a:r>
              <a:rPr lang="zh-CN" altLang="en-US" baseline="0" dirty="0" smtClean="0"/>
              <a:t> </a:t>
            </a:r>
            <a:r>
              <a:rPr lang="en-US" altLang="zh-CN" baseline="0" dirty="0" err="1" smtClean="0"/>
              <a:t>nanomine</a:t>
            </a:r>
            <a:r>
              <a:rPr lang="zh-CN" altLang="en-US" baseline="0" dirty="0" smtClean="0"/>
              <a:t> </a:t>
            </a:r>
            <a:r>
              <a:rPr lang="en-US" altLang="zh-CN" baseline="0" dirty="0" smtClean="0"/>
              <a:t>components.</a:t>
            </a:r>
            <a:r>
              <a:rPr lang="zh-CN" altLang="en-US" baseline="0" dirty="0" smtClean="0"/>
              <a:t> </a:t>
            </a:r>
            <a:endParaRPr lang="en-US" altLang="zh-CN" baseline="0" smtClean="0"/>
          </a:p>
          <a:p>
            <a:pPr marL="0" indent="0">
              <a:buNone/>
            </a:pPr>
            <a:r>
              <a:rPr lang="en-US" altLang="zh-CN" baseline="0" smtClean="0"/>
              <a:t>What</a:t>
            </a:r>
            <a:r>
              <a:rPr lang="zh-CN" altLang="en-US" baseline="0" dirty="0" smtClean="0"/>
              <a:t> </a:t>
            </a:r>
            <a:r>
              <a:rPr lang="en-US" altLang="zh-CN" baseline="0" dirty="0" smtClean="0"/>
              <a:t>it</a:t>
            </a:r>
            <a:r>
              <a:rPr lang="zh-CN" altLang="en-US" baseline="0" dirty="0" smtClean="0"/>
              <a:t> </a:t>
            </a:r>
            <a:r>
              <a:rPr lang="en-US" altLang="zh-CN" baseline="0" dirty="0" smtClean="0"/>
              <a:t>can</a:t>
            </a:r>
            <a:r>
              <a:rPr lang="zh-CN" altLang="en-US" baseline="0" dirty="0" smtClean="0"/>
              <a:t> </a:t>
            </a:r>
            <a:r>
              <a:rPr lang="en-US" altLang="zh-CN" baseline="0" dirty="0" smtClean="0"/>
              <a:t>do:</a:t>
            </a:r>
            <a:r>
              <a:rPr lang="zh-CN" altLang="en-US" baseline="0" dirty="0" smtClean="0"/>
              <a:t> </a:t>
            </a:r>
            <a:r>
              <a:rPr lang="en-US" altLang="zh-CN" baseline="0" dirty="0" smtClean="0"/>
              <a:t>property</a:t>
            </a:r>
            <a:r>
              <a:rPr lang="zh-CN" altLang="en-US" baseline="0" dirty="0" smtClean="0"/>
              <a:t> </a:t>
            </a:r>
            <a:r>
              <a:rPr lang="en-US" altLang="zh-CN" baseline="0" dirty="0" smtClean="0"/>
              <a:t>prediction</a:t>
            </a:r>
            <a:r>
              <a:rPr lang="zh-CN" altLang="en-US" baseline="0" dirty="0" smtClean="0"/>
              <a:t> </a:t>
            </a:r>
            <a:r>
              <a:rPr lang="en-US" altLang="zh-CN" baseline="0" dirty="0" smtClean="0"/>
              <a:t>based</a:t>
            </a:r>
            <a:r>
              <a:rPr lang="zh-CN" altLang="en-US" baseline="0" dirty="0" smtClean="0"/>
              <a:t> </a:t>
            </a:r>
            <a:r>
              <a:rPr lang="en-US" altLang="zh-CN" baseline="0" dirty="0" smtClean="0"/>
              <a:t>on</a:t>
            </a:r>
            <a:r>
              <a:rPr lang="zh-CN" altLang="en-US" baseline="0" dirty="0" smtClean="0"/>
              <a:t> </a:t>
            </a:r>
            <a:r>
              <a:rPr lang="en-US" altLang="zh-CN" baseline="0" dirty="0" smtClean="0"/>
              <a:t>selected</a:t>
            </a:r>
            <a:r>
              <a:rPr lang="zh-CN" altLang="en-US" baseline="0" dirty="0" smtClean="0"/>
              <a:t> </a:t>
            </a:r>
            <a:r>
              <a:rPr lang="en-US" altLang="zh-CN" baseline="0" dirty="0" smtClean="0"/>
              <a:t>constituents</a:t>
            </a:r>
            <a:r>
              <a:rPr lang="zh-CN" altLang="en-US" baseline="0" dirty="0" smtClean="0"/>
              <a:t> </a:t>
            </a:r>
            <a:r>
              <a:rPr lang="en-US" altLang="zh-CN" baseline="0" dirty="0" smtClean="0"/>
              <a:t>–</a:t>
            </a:r>
            <a:r>
              <a:rPr lang="zh-CN" altLang="en-US" baseline="0" dirty="0" smtClean="0"/>
              <a:t> </a:t>
            </a:r>
            <a:r>
              <a:rPr lang="en-US" altLang="zh-CN" baseline="0" dirty="0" smtClean="0"/>
              <a:t>interfacial</a:t>
            </a:r>
            <a:r>
              <a:rPr lang="zh-CN" altLang="en-US" baseline="0" dirty="0" smtClean="0"/>
              <a:t> </a:t>
            </a:r>
            <a:r>
              <a:rPr lang="en-US" altLang="zh-CN" baseline="0" dirty="0" smtClean="0"/>
              <a:t>energies</a:t>
            </a:r>
            <a:r>
              <a:rPr lang="zh-CN" altLang="en-US" baseline="0" dirty="0" smtClean="0"/>
              <a:t> </a:t>
            </a:r>
            <a:r>
              <a:rPr lang="en-US" altLang="zh-CN" baseline="0" dirty="0" smtClean="0"/>
              <a:t>based</a:t>
            </a:r>
            <a:r>
              <a:rPr lang="zh-CN" altLang="en-US" baseline="0" dirty="0" smtClean="0"/>
              <a:t> </a:t>
            </a:r>
            <a:r>
              <a:rPr lang="en-US" altLang="zh-CN" baseline="0" dirty="0" smtClean="0"/>
              <a:t>on</a:t>
            </a:r>
            <a:r>
              <a:rPr lang="zh-CN" altLang="en-US" baseline="0" dirty="0" smtClean="0"/>
              <a:t> </a:t>
            </a:r>
            <a:r>
              <a:rPr lang="en-US" altLang="zh-CN" baseline="0" dirty="0" smtClean="0"/>
              <a:t>constituents</a:t>
            </a:r>
            <a:r>
              <a:rPr lang="zh-CN" altLang="en-US" baseline="0" dirty="0" smtClean="0"/>
              <a:t> </a:t>
            </a:r>
            <a:r>
              <a:rPr lang="en-US" altLang="zh-CN" baseline="0" dirty="0" smtClean="0"/>
              <a:t>-</a:t>
            </a:r>
            <a:r>
              <a:rPr lang="zh-CN" altLang="en-US" baseline="0" dirty="0" smtClean="0"/>
              <a:t> </a:t>
            </a:r>
            <a:r>
              <a:rPr lang="en-US" altLang="zh-CN" baseline="0" dirty="0" smtClean="0"/>
              <a:t>interphase</a:t>
            </a:r>
            <a:r>
              <a:rPr lang="zh-CN" altLang="en-US" baseline="0" dirty="0" smtClean="0"/>
              <a:t> </a:t>
            </a:r>
            <a:r>
              <a:rPr lang="en-US" altLang="zh-CN" baseline="0" dirty="0" smtClean="0"/>
              <a:t>property</a:t>
            </a:r>
            <a:r>
              <a:rPr lang="zh-CN" altLang="en-US" baseline="0" dirty="0" smtClean="0"/>
              <a:t> </a:t>
            </a:r>
            <a:r>
              <a:rPr lang="en-US" altLang="zh-CN" baseline="0" dirty="0" smtClean="0"/>
              <a:t>from</a:t>
            </a:r>
            <a:r>
              <a:rPr lang="zh-CN" altLang="en-US" baseline="0" dirty="0" smtClean="0"/>
              <a:t> </a:t>
            </a:r>
            <a:r>
              <a:rPr lang="en-US" altLang="zh-CN" baseline="0" dirty="0" smtClean="0"/>
              <a:t>interfacial</a:t>
            </a:r>
            <a:r>
              <a:rPr lang="zh-CN" altLang="en-US" baseline="0" dirty="0" smtClean="0"/>
              <a:t> </a:t>
            </a:r>
            <a:r>
              <a:rPr lang="en-US" altLang="zh-CN" baseline="0" dirty="0" smtClean="0"/>
              <a:t>energies</a:t>
            </a:r>
            <a:r>
              <a:rPr lang="zh-CN" altLang="en-US" baseline="0" dirty="0" smtClean="0"/>
              <a:t> </a:t>
            </a:r>
            <a:r>
              <a:rPr lang="en-US" altLang="zh-CN" baseline="0" dirty="0" smtClean="0"/>
              <a:t>–</a:t>
            </a:r>
            <a:r>
              <a:rPr lang="zh-CN" altLang="en-US" baseline="0" dirty="0" smtClean="0"/>
              <a:t> </a:t>
            </a:r>
            <a:r>
              <a:rPr lang="en-US" altLang="zh-CN" baseline="0" dirty="0" smtClean="0"/>
              <a:t>microstructure</a:t>
            </a:r>
            <a:r>
              <a:rPr lang="zh-CN" altLang="en-US" baseline="0" dirty="0" smtClean="0"/>
              <a:t> </a:t>
            </a:r>
            <a:r>
              <a:rPr lang="en-US" altLang="zh-CN" baseline="0" dirty="0" smtClean="0"/>
              <a:t>from</a:t>
            </a:r>
            <a:r>
              <a:rPr lang="zh-CN" altLang="en-US" baseline="0" dirty="0" smtClean="0"/>
              <a:t> </a:t>
            </a:r>
            <a:r>
              <a:rPr lang="en-US" altLang="zh-CN" baseline="0" dirty="0" smtClean="0"/>
              <a:t>interfacial</a:t>
            </a:r>
            <a:r>
              <a:rPr lang="zh-CN" altLang="en-US" baseline="0" dirty="0" smtClean="0"/>
              <a:t> </a:t>
            </a:r>
            <a:r>
              <a:rPr lang="en-US" altLang="zh-CN" baseline="0" dirty="0" smtClean="0"/>
              <a:t>energies</a:t>
            </a:r>
            <a:r>
              <a:rPr lang="zh-CN" altLang="en-US" baseline="0" dirty="0" smtClean="0"/>
              <a:t> </a:t>
            </a:r>
            <a:r>
              <a:rPr lang="en-US" altLang="zh-CN" baseline="0" dirty="0" smtClean="0"/>
              <a:t>–</a:t>
            </a:r>
            <a:r>
              <a:rPr lang="zh-CN" altLang="en-US" baseline="0" dirty="0" smtClean="0"/>
              <a:t> </a:t>
            </a:r>
            <a:r>
              <a:rPr lang="en-US" altLang="zh-CN" baseline="0" dirty="0" smtClean="0"/>
              <a:t>bulk</a:t>
            </a:r>
            <a:r>
              <a:rPr lang="zh-CN" altLang="en-US" baseline="0" dirty="0" smtClean="0"/>
              <a:t> </a:t>
            </a:r>
            <a:r>
              <a:rPr lang="en-US" altLang="zh-CN" baseline="0" dirty="0" smtClean="0"/>
              <a:t>composite</a:t>
            </a:r>
            <a:r>
              <a:rPr lang="zh-CN" altLang="en-US" baseline="0" dirty="0" smtClean="0"/>
              <a:t> </a:t>
            </a:r>
            <a:r>
              <a:rPr lang="en-US" altLang="zh-CN" baseline="0" dirty="0" smtClean="0"/>
              <a:t>property</a:t>
            </a:r>
            <a:r>
              <a:rPr lang="zh-CN" altLang="en-US" baseline="0" dirty="0" smtClean="0"/>
              <a:t> </a:t>
            </a:r>
            <a:r>
              <a:rPr lang="en-US" altLang="zh-CN" baseline="0" dirty="0" smtClean="0"/>
              <a:t>based</a:t>
            </a:r>
            <a:r>
              <a:rPr lang="zh-CN" altLang="en-US" baseline="0" dirty="0" smtClean="0"/>
              <a:t> </a:t>
            </a:r>
            <a:r>
              <a:rPr lang="en-US" altLang="zh-CN" baseline="0" dirty="0" smtClean="0"/>
              <a:t>on</a:t>
            </a:r>
            <a:r>
              <a:rPr lang="zh-CN" altLang="en-US" baseline="0" dirty="0" smtClean="0"/>
              <a:t> </a:t>
            </a:r>
            <a:r>
              <a:rPr lang="en-US" altLang="zh-CN" baseline="0" dirty="0" smtClean="0"/>
              <a:t>finite</a:t>
            </a:r>
            <a:r>
              <a:rPr lang="zh-CN" altLang="en-US" baseline="0" dirty="0" smtClean="0"/>
              <a:t> </a:t>
            </a:r>
            <a:r>
              <a:rPr lang="en-US" altLang="zh-CN" baseline="0" dirty="0" smtClean="0"/>
              <a:t>element.</a:t>
            </a:r>
            <a:r>
              <a:rPr lang="zh-CN" altLang="en-US" baseline="0" dirty="0" smtClean="0"/>
              <a:t> </a:t>
            </a:r>
            <a:endParaRPr lang="en-US" altLang="zh-CN" baseline="0" dirty="0" smtClean="0"/>
          </a:p>
          <a:p>
            <a:pPr marL="0" indent="0">
              <a:buNone/>
            </a:pPr>
            <a:r>
              <a:rPr lang="en-US" altLang="zh-CN" baseline="0" dirty="0" smtClean="0"/>
              <a:t>What</a:t>
            </a:r>
            <a:r>
              <a:rPr lang="zh-CN" altLang="en-US" baseline="0" dirty="0" smtClean="0"/>
              <a:t> </a:t>
            </a:r>
            <a:r>
              <a:rPr lang="en-US" altLang="zh-CN" baseline="0" dirty="0" smtClean="0"/>
              <a:t>we</a:t>
            </a:r>
            <a:r>
              <a:rPr lang="zh-CN" altLang="en-US" baseline="0" dirty="0" smtClean="0"/>
              <a:t> </a:t>
            </a:r>
            <a:r>
              <a:rPr lang="en-US" altLang="zh-CN" baseline="0" dirty="0" smtClean="0"/>
              <a:t>are</a:t>
            </a:r>
            <a:r>
              <a:rPr lang="zh-CN" altLang="en-US" baseline="0" dirty="0" smtClean="0"/>
              <a:t> </a:t>
            </a:r>
            <a:r>
              <a:rPr lang="en-US" altLang="zh-CN" baseline="0" dirty="0" smtClean="0"/>
              <a:t>targeting</a:t>
            </a:r>
            <a:r>
              <a:rPr lang="zh-CN" altLang="en-US" baseline="0" dirty="0" smtClean="0"/>
              <a:t> </a:t>
            </a:r>
            <a:r>
              <a:rPr lang="en-US" altLang="zh-CN" baseline="0" dirty="0" smtClean="0"/>
              <a:t>to</a:t>
            </a:r>
            <a:r>
              <a:rPr lang="zh-CN" altLang="en-US" baseline="0" dirty="0" smtClean="0"/>
              <a:t> </a:t>
            </a:r>
            <a:r>
              <a:rPr lang="en-US" altLang="zh-CN" baseline="0" dirty="0" smtClean="0"/>
              <a:t>do:</a:t>
            </a:r>
            <a:r>
              <a:rPr lang="zh-CN" altLang="en-US" baseline="0" dirty="0" smtClean="0"/>
              <a:t> </a:t>
            </a:r>
            <a:r>
              <a:rPr lang="en-US" altLang="zh-CN" baseline="0" dirty="0" smtClean="0"/>
              <a:t>design</a:t>
            </a:r>
            <a:r>
              <a:rPr lang="zh-CN" altLang="en-US" baseline="0" dirty="0" smtClean="0"/>
              <a:t> </a:t>
            </a:r>
            <a:r>
              <a:rPr lang="en-US" altLang="zh-CN" baseline="0" dirty="0" smtClean="0"/>
              <a:t>material</a:t>
            </a:r>
            <a:r>
              <a:rPr lang="zh-CN" altLang="en-US" baseline="0" dirty="0" smtClean="0"/>
              <a:t> </a:t>
            </a:r>
            <a:r>
              <a:rPr lang="en-US" altLang="zh-CN" baseline="0" dirty="0" smtClean="0"/>
              <a:t>based</a:t>
            </a:r>
            <a:r>
              <a:rPr lang="zh-CN" altLang="en-US" baseline="0" dirty="0" smtClean="0"/>
              <a:t> </a:t>
            </a:r>
            <a:r>
              <a:rPr lang="en-US" altLang="zh-CN" baseline="0" dirty="0" smtClean="0"/>
              <a:t>on</a:t>
            </a:r>
            <a:r>
              <a:rPr lang="zh-CN" altLang="en-US" baseline="0" dirty="0" smtClean="0"/>
              <a:t> </a:t>
            </a:r>
            <a:r>
              <a:rPr lang="en-US" altLang="zh-CN" baseline="0" dirty="0" smtClean="0"/>
              <a:t>uncovered</a:t>
            </a:r>
            <a:r>
              <a:rPr lang="zh-CN" altLang="en-US" baseline="0" dirty="0" smtClean="0"/>
              <a:t> </a:t>
            </a:r>
            <a:r>
              <a:rPr lang="en-US" altLang="zh-CN" baseline="0" dirty="0" smtClean="0"/>
              <a:t>correlation</a:t>
            </a:r>
            <a:r>
              <a:rPr lang="zh-CN" altLang="en-US" baseline="0" dirty="0" smtClean="0"/>
              <a:t> </a:t>
            </a:r>
            <a:r>
              <a:rPr lang="en-US" altLang="zh-CN" baseline="0" dirty="0" smtClean="0"/>
              <a:t>from</a:t>
            </a:r>
            <a:r>
              <a:rPr lang="zh-CN" altLang="en-US" baseline="0" dirty="0" smtClean="0"/>
              <a:t> </a:t>
            </a:r>
            <a:r>
              <a:rPr lang="en-US" altLang="zh-CN" baseline="0" dirty="0" smtClean="0"/>
              <a:t>composite</a:t>
            </a:r>
            <a:r>
              <a:rPr lang="zh-CN" altLang="en-US" baseline="0" dirty="0" smtClean="0"/>
              <a:t> </a:t>
            </a:r>
            <a:r>
              <a:rPr lang="en-US" altLang="zh-CN" baseline="0" dirty="0" smtClean="0"/>
              <a:t>property</a:t>
            </a:r>
            <a:r>
              <a:rPr lang="zh-CN" altLang="en-US" baseline="0" dirty="0" smtClean="0"/>
              <a:t> </a:t>
            </a:r>
            <a:r>
              <a:rPr lang="en-US" altLang="zh-CN" baseline="0" dirty="0" smtClean="0"/>
              <a:t>to</a:t>
            </a:r>
            <a:r>
              <a:rPr lang="zh-CN" altLang="en-US" baseline="0" dirty="0" smtClean="0"/>
              <a:t> </a:t>
            </a:r>
            <a:r>
              <a:rPr lang="en-US" altLang="zh-CN" baseline="0" dirty="0" smtClean="0"/>
              <a:t>microstructure</a:t>
            </a:r>
            <a:r>
              <a:rPr lang="zh-CN" altLang="en-US" baseline="0" dirty="0" smtClean="0"/>
              <a:t> </a:t>
            </a:r>
            <a:r>
              <a:rPr lang="en-US" altLang="zh-CN" baseline="0" dirty="0" smtClean="0"/>
              <a:t>to</a:t>
            </a:r>
            <a:r>
              <a:rPr lang="zh-CN" altLang="en-US" baseline="0" dirty="0" smtClean="0"/>
              <a:t> </a:t>
            </a:r>
            <a:r>
              <a:rPr lang="en-US" altLang="zh-CN" baseline="0" dirty="0" smtClean="0"/>
              <a:t>interphase</a:t>
            </a:r>
            <a:r>
              <a:rPr lang="zh-CN" altLang="en-US" baseline="0" dirty="0" smtClean="0"/>
              <a:t> </a:t>
            </a:r>
            <a:r>
              <a:rPr lang="en-US" altLang="zh-CN" baseline="0" dirty="0" smtClean="0"/>
              <a:t>properties</a:t>
            </a:r>
            <a:r>
              <a:rPr lang="zh-CN" altLang="en-US" baseline="0" dirty="0" smtClean="0"/>
              <a:t> </a:t>
            </a:r>
            <a:r>
              <a:rPr lang="en-US" altLang="zh-CN" baseline="0" dirty="0" smtClean="0"/>
              <a:t>to</a:t>
            </a:r>
            <a:r>
              <a:rPr lang="zh-CN" altLang="en-US" baseline="0" dirty="0" smtClean="0"/>
              <a:t> </a:t>
            </a:r>
            <a:r>
              <a:rPr lang="en-US" altLang="zh-CN" baseline="0" dirty="0" smtClean="0"/>
              <a:t>feasible</a:t>
            </a:r>
            <a:r>
              <a:rPr lang="zh-CN" altLang="en-US" baseline="0" dirty="0" smtClean="0"/>
              <a:t> </a:t>
            </a:r>
            <a:r>
              <a:rPr lang="en-US" altLang="zh-CN" baseline="0" dirty="0" smtClean="0"/>
              <a:t>material</a:t>
            </a:r>
            <a:r>
              <a:rPr lang="zh-CN" altLang="en-US" baseline="0" dirty="0" smtClean="0"/>
              <a:t> </a:t>
            </a:r>
            <a:r>
              <a:rPr lang="en-US" altLang="zh-CN" baseline="0" dirty="0" smtClean="0"/>
              <a:t>constituents.</a:t>
            </a:r>
            <a:r>
              <a:rPr lang="zh-CN" altLang="en-US" baseline="0" dirty="0" smtClean="0"/>
              <a:t> </a:t>
            </a:r>
            <a:endParaRPr lang="en-US" altLang="zh-CN" baseline="0" dirty="0" smtClean="0"/>
          </a:p>
        </p:txBody>
      </p:sp>
      <p:sp>
        <p:nvSpPr>
          <p:cNvPr id="4" name="Slide Number Placeholder 3"/>
          <p:cNvSpPr>
            <a:spLocks noGrp="1"/>
          </p:cNvSpPr>
          <p:nvPr>
            <p:ph type="sldNum" sz="quarter" idx="10"/>
          </p:nvPr>
        </p:nvSpPr>
        <p:spPr/>
        <p:txBody>
          <a:bodyPr/>
          <a:lstStyle/>
          <a:p>
            <a:fld id="{8665BCB7-FEF8-E643-8121-5C5FD93D6462}" type="slidenum">
              <a:rPr lang="en-US" smtClean="0"/>
              <a:t>23</a:t>
            </a:fld>
            <a:endParaRPr lang="en-US"/>
          </a:p>
        </p:txBody>
      </p:sp>
    </p:spTree>
    <p:extLst>
      <p:ext uri="{BB962C8B-B14F-4D97-AF65-F5344CB8AC3E}">
        <p14:creationId xmlns:p14="http://schemas.microsoft.com/office/powerpoint/2010/main" val="316406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image is 600 counts/</a:t>
            </a:r>
            <a:r>
              <a:rPr lang="en-US" dirty="0" err="1" smtClean="0"/>
              <a:t>px</a:t>
            </a:r>
            <a:r>
              <a:rPr lang="en-US" baseline="0" dirty="0" smtClean="0"/>
              <a:t> , bottom is 200/</a:t>
            </a:r>
            <a:r>
              <a:rPr lang="en-US" baseline="0" dirty="0" err="1" smtClean="0"/>
              <a:t>px</a:t>
            </a:r>
            <a:r>
              <a:rPr lang="en-US" baseline="0" dirty="0" smtClean="0"/>
              <a:t> – Otherwise wouldn’t see anything (top) or would saturate (bottom)</a:t>
            </a:r>
            <a:endParaRPr lang="en-US" dirty="0"/>
          </a:p>
        </p:txBody>
      </p:sp>
      <p:sp>
        <p:nvSpPr>
          <p:cNvPr id="5" name="Slide Number Placeholder 4"/>
          <p:cNvSpPr>
            <a:spLocks noGrp="1"/>
          </p:cNvSpPr>
          <p:nvPr>
            <p:ph type="sldNum" sz="quarter" idx="10"/>
          </p:nvPr>
        </p:nvSpPr>
        <p:spPr/>
        <p:txBody>
          <a:bodyPr/>
          <a:lstStyle/>
          <a:p>
            <a:fld id="{BDE9C78F-EA31-48A3-8212-9D5E6A24C820}" type="slidenum">
              <a:rPr lang="en-US" smtClean="0"/>
              <a:t>25</a:t>
            </a:fld>
            <a:endParaRPr lang="en-US"/>
          </a:p>
        </p:txBody>
      </p:sp>
    </p:spTree>
    <p:extLst>
      <p:ext uri="{BB962C8B-B14F-4D97-AF65-F5344CB8AC3E}">
        <p14:creationId xmlns:p14="http://schemas.microsoft.com/office/powerpoint/2010/main" val="1873138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annual report – Just PI’s at this case</a:t>
            </a:r>
            <a:endParaRPr lang="en-US" dirty="0"/>
          </a:p>
        </p:txBody>
      </p:sp>
      <p:sp>
        <p:nvSpPr>
          <p:cNvPr id="4" name="Slide Number Placeholder 3"/>
          <p:cNvSpPr>
            <a:spLocks noGrp="1"/>
          </p:cNvSpPr>
          <p:nvPr>
            <p:ph type="sldNum" sz="quarter" idx="10"/>
          </p:nvPr>
        </p:nvSpPr>
        <p:spPr/>
        <p:txBody>
          <a:bodyPr/>
          <a:lstStyle/>
          <a:p>
            <a:fld id="{E146AEDB-DDF1-4B65-9D46-BDAD78CEE0E7}" type="slidenum">
              <a:rPr lang="en-US" smtClean="0"/>
              <a:t>27</a:t>
            </a:fld>
            <a:endParaRPr lang="en-US"/>
          </a:p>
        </p:txBody>
      </p:sp>
    </p:spTree>
    <p:extLst>
      <p:ext uri="{BB962C8B-B14F-4D97-AF65-F5344CB8AC3E}">
        <p14:creationId xmlns:p14="http://schemas.microsoft.com/office/powerpoint/2010/main" val="2470081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examples… Big bathtub building. Windmill</a:t>
            </a:r>
            <a:r>
              <a:rPr lang="en-US" baseline="0" dirty="0" smtClean="0"/>
              <a:t> blades</a:t>
            </a:r>
          </a:p>
          <a:p>
            <a:endParaRPr lang="en-US" baseline="0" dirty="0" smtClean="0"/>
          </a:p>
          <a:p>
            <a:r>
              <a:rPr lang="en-US" baseline="0" dirty="0" smtClean="0"/>
              <a:t>Consistently overdesigned and prematurely decommissioned. (take references from research proposal)</a:t>
            </a:r>
          </a:p>
          <a:p>
            <a:r>
              <a:rPr lang="en-US" baseline="0" dirty="0" err="1" smtClean="0"/>
              <a:t>Roadmapping</a:t>
            </a:r>
            <a:r>
              <a:rPr lang="en-US" baseline="0" dirty="0" smtClean="0"/>
              <a:t> to indicate need</a:t>
            </a:r>
          </a:p>
          <a:p>
            <a:endParaRPr lang="en-US" baseline="0" dirty="0" smtClean="0"/>
          </a:p>
          <a:p>
            <a:r>
              <a:rPr lang="en-US" baseline="0" dirty="0" smtClean="0"/>
              <a:t>From </a:t>
            </a:r>
            <a:r>
              <a:rPr lang="en-US" baseline="0" dirty="0" err="1" smtClean="0"/>
              <a:t>Stedelijk</a:t>
            </a:r>
            <a:r>
              <a:rPr lang="en-US" baseline="0" dirty="0" smtClean="0"/>
              <a:t> Museum website (Modern art museum in Amsterdam, Netherlands</a:t>
            </a:r>
          </a:p>
          <a:p>
            <a:r>
              <a:rPr lang="en-US" sz="1200" b="0" i="0" kern="1200" dirty="0" smtClean="0">
                <a:solidFill>
                  <a:schemeClr val="tx1"/>
                </a:solidFill>
                <a:effectLst/>
                <a:latin typeface="+mn-lt"/>
                <a:ea typeface="+mn-ea"/>
                <a:cs typeface="+mn-cs"/>
              </a:rPr>
              <a:t>The smooth white surface of the facade is made up of 271 panels of a pioneering new composite material with </a:t>
            </a:r>
            <a:r>
              <a:rPr lang="en-US" sz="1200" b="0" i="0" kern="1200" dirty="0" err="1" smtClean="0">
                <a:solidFill>
                  <a:schemeClr val="tx1"/>
                </a:solidFill>
                <a:effectLst/>
                <a:latin typeface="+mn-lt"/>
                <a:ea typeface="+mn-ea"/>
                <a:cs typeface="+mn-cs"/>
              </a:rPr>
              <a:t>Twaron</a:t>
            </a:r>
            <a:r>
              <a:rPr lang="en-US" sz="1200" b="0" i="0" kern="1200" dirty="0" smtClean="0">
                <a:solidFill>
                  <a:schemeClr val="tx1"/>
                </a:solidFill>
                <a:effectLst/>
                <a:latin typeface="+mn-lt"/>
                <a:ea typeface="+mn-ea"/>
                <a:cs typeface="+mn-cs"/>
              </a:rPr>
              <a:t>® fiber as its key ingredient. The panels are attached to the steel structure by 1,100 aluminum brackets. </a:t>
            </a:r>
            <a:r>
              <a:rPr lang="en-US" sz="1200" b="0" i="0" kern="1200" dirty="0" err="1" smtClean="0">
                <a:solidFill>
                  <a:schemeClr val="tx1"/>
                </a:solidFill>
                <a:effectLst/>
                <a:latin typeface="+mn-lt"/>
                <a:ea typeface="+mn-ea"/>
                <a:cs typeface="+mn-cs"/>
              </a:rPr>
              <a:t>Twaron</a:t>
            </a:r>
            <a:r>
              <a:rPr lang="en-US" sz="1200" b="0" i="0" kern="1200" dirty="0" smtClean="0">
                <a:solidFill>
                  <a:schemeClr val="tx1"/>
                </a:solidFill>
                <a:effectLst/>
                <a:latin typeface="+mn-lt"/>
                <a:ea typeface="+mn-ea"/>
                <a:cs typeface="+mn-cs"/>
              </a:rPr>
              <a:t>, a synthetic fiber, is extremely lightweight (27 kilograms per square meter, or less than half the weight of a normal curtain wall), is five times as strong as steel, maintains its shape and strength in varying weather conditions and does not melt in fire. Because the composite with carbon fiber and </a:t>
            </a:r>
            <a:r>
              <a:rPr lang="en-US" sz="1200" b="0" i="0" kern="1200" dirty="0" err="1" smtClean="0">
                <a:solidFill>
                  <a:schemeClr val="tx1"/>
                </a:solidFill>
                <a:effectLst/>
                <a:latin typeface="+mn-lt"/>
                <a:ea typeface="+mn-ea"/>
                <a:cs typeface="+mn-cs"/>
              </a:rPr>
              <a:t>Twaron</a:t>
            </a:r>
            <a:r>
              <a:rPr lang="en-US" sz="1200" b="0" i="0" kern="1200" dirty="0" smtClean="0">
                <a:solidFill>
                  <a:schemeClr val="tx1"/>
                </a:solidFill>
                <a:effectLst/>
                <a:latin typeface="+mn-lt"/>
                <a:ea typeface="+mn-ea"/>
                <a:cs typeface="+mn-cs"/>
              </a:rPr>
              <a:t> can be molded, it permits the creation of a smooth, seamless surface of virtually any area. </a:t>
            </a:r>
            <a:r>
              <a:rPr lang="en-US" sz="1200" b="0" i="0" kern="1200" dirty="0" err="1" smtClean="0">
                <a:solidFill>
                  <a:schemeClr val="tx1"/>
                </a:solidFill>
                <a:effectLst/>
                <a:latin typeface="+mn-lt"/>
                <a:ea typeface="+mn-ea"/>
                <a:cs typeface="+mn-cs"/>
              </a:rPr>
              <a:t>Twaron</a:t>
            </a:r>
            <a:r>
              <a:rPr lang="en-US" sz="1200" b="0" i="0" kern="1200" dirty="0" smtClean="0">
                <a:solidFill>
                  <a:schemeClr val="tx1"/>
                </a:solidFill>
                <a:effectLst/>
                <a:latin typeface="+mn-lt"/>
                <a:ea typeface="+mn-ea"/>
                <a:cs typeface="+mn-cs"/>
              </a:rPr>
              <a:t> is ordinarily used for the hulls of motorboats and racing yachts, sailcloth, aerospace and industrial components. - See more at: http://www.stedelijk.nl/en/visit-us/building/new-annex#sthash.zTlwINm6.dpuf</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146AEDB-DDF1-4B65-9D46-BDAD78CEE0E7}" type="slidenum">
              <a:rPr lang="en-US" smtClean="0"/>
              <a:t>4</a:t>
            </a:fld>
            <a:endParaRPr lang="en-US"/>
          </a:p>
        </p:txBody>
      </p:sp>
    </p:spTree>
    <p:extLst>
      <p:ext uri="{BB962C8B-B14F-4D97-AF65-F5344CB8AC3E}">
        <p14:creationId xmlns:p14="http://schemas.microsoft.com/office/powerpoint/2010/main" val="4148495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6AEDB-DDF1-4B65-9D46-BDAD78CEE0E7}" type="slidenum">
              <a:rPr lang="en-US" smtClean="0"/>
              <a:t>5</a:t>
            </a:fld>
            <a:endParaRPr lang="en-US"/>
          </a:p>
        </p:txBody>
      </p:sp>
    </p:spTree>
    <p:extLst>
      <p:ext uri="{BB962C8B-B14F-4D97-AF65-F5344CB8AC3E}">
        <p14:creationId xmlns:p14="http://schemas.microsoft.com/office/powerpoint/2010/main" val="1033924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Simple</a:t>
            </a:r>
            <a:r>
              <a:rPr lang="en-US" baseline="0" dirty="0" smtClean="0"/>
              <a:t> talking points</a:t>
            </a:r>
            <a:endParaRPr lang="en-US" dirty="0" smtClean="0"/>
          </a:p>
          <a:p>
            <a:r>
              <a:rPr lang="en-US" dirty="0" smtClean="0"/>
              <a:t>#1 There are five</a:t>
            </a:r>
            <a:r>
              <a:rPr lang="en-US" baseline="0" dirty="0" smtClean="0"/>
              <a:t> key properties of interest in polymer nanocomposites: 1) filler properties; 2) bulk matrix properties; 3) interface bond strength; 4) interphase properties; 5) particle dispersion</a:t>
            </a:r>
          </a:p>
          <a:p>
            <a:r>
              <a:rPr lang="en-US" baseline="0" dirty="0" smtClean="0"/>
              <a:t>#2 With nanocomposites we get three materials; particle, bulk, and interphase</a:t>
            </a:r>
          </a:p>
          <a:p>
            <a:r>
              <a:rPr lang="en-US" baseline="0" dirty="0" smtClean="0"/>
              <a:t>#3 Controlling, optimizing, measuring and computing interphase properties is the key to PNC design</a:t>
            </a:r>
          </a:p>
          <a:p>
            <a:r>
              <a:rPr lang="en-US" baseline="0" dirty="0" smtClean="0"/>
              <a:t>#4 Need to control and measure negative factors such as damage </a:t>
            </a:r>
            <a:r>
              <a:rPr lang="en-US" baseline="0" smtClean="0"/>
              <a:t>and moisture</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146AEDB-DDF1-4B65-9D46-BDAD78CEE0E7}" type="slidenum">
              <a:rPr lang="en-US" smtClean="0"/>
              <a:t>6</a:t>
            </a:fld>
            <a:endParaRPr lang="en-US"/>
          </a:p>
        </p:txBody>
      </p:sp>
    </p:spTree>
    <p:extLst>
      <p:ext uri="{BB962C8B-B14F-4D97-AF65-F5344CB8AC3E}">
        <p14:creationId xmlns:p14="http://schemas.microsoft.com/office/powerpoint/2010/main" val="4108072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Simple</a:t>
            </a:r>
            <a:r>
              <a:rPr lang="en-US" baseline="0" dirty="0" smtClean="0"/>
              <a:t> talking points</a:t>
            </a:r>
            <a:endParaRPr lang="en-US" dirty="0" smtClean="0"/>
          </a:p>
          <a:p>
            <a:r>
              <a:rPr lang="en-US" dirty="0" smtClean="0"/>
              <a:t>#1 Surface</a:t>
            </a:r>
            <a:r>
              <a:rPr lang="en-US" baseline="0" dirty="0" smtClean="0"/>
              <a:t> energies control at least four major PNC properties</a:t>
            </a:r>
          </a:p>
          <a:p>
            <a:r>
              <a:rPr lang="en-US" baseline="0" dirty="0" smtClean="0"/>
              <a:t>#2 Therefore, we are working on chemistry of that control surface energies</a:t>
            </a:r>
          </a:p>
          <a:p>
            <a:r>
              <a:rPr lang="en-US" baseline="0" dirty="0" smtClean="0"/>
              <a:t>#2 Interphase properties are strongly controlled by the nature of the interaction between the filler and the polymer which my either raise or lower </a:t>
            </a:r>
            <a:r>
              <a:rPr lang="en-US" baseline="0" dirty="0" err="1" smtClean="0"/>
              <a:t>Tg</a:t>
            </a:r>
            <a:endParaRPr lang="en-US" baseline="0" dirty="0" smtClean="0"/>
          </a:p>
          <a:p>
            <a:r>
              <a:rPr lang="en-US" baseline="0" dirty="0" smtClean="0"/>
              <a:t>#3 </a:t>
            </a:r>
            <a:endParaRPr lang="en-US" dirty="0"/>
          </a:p>
        </p:txBody>
      </p:sp>
      <p:sp>
        <p:nvSpPr>
          <p:cNvPr id="4" name="Slide Number Placeholder 3"/>
          <p:cNvSpPr>
            <a:spLocks noGrp="1"/>
          </p:cNvSpPr>
          <p:nvPr>
            <p:ph type="sldNum" sz="quarter" idx="10"/>
          </p:nvPr>
        </p:nvSpPr>
        <p:spPr/>
        <p:txBody>
          <a:bodyPr/>
          <a:lstStyle/>
          <a:p>
            <a:fld id="{E146AEDB-DDF1-4B65-9D46-BDAD78CEE0E7}" type="slidenum">
              <a:rPr lang="en-US" smtClean="0"/>
              <a:t>7</a:t>
            </a:fld>
            <a:endParaRPr lang="en-US"/>
          </a:p>
        </p:txBody>
      </p:sp>
    </p:spTree>
    <p:extLst>
      <p:ext uri="{BB962C8B-B14F-4D97-AF65-F5344CB8AC3E}">
        <p14:creationId xmlns:p14="http://schemas.microsoft.com/office/powerpoint/2010/main" val="469402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42"/>
            <a:r>
              <a:rPr lang="en-US" b="1" dirty="0"/>
              <a:t>Design goal – service life in fatigue, cycling, </a:t>
            </a:r>
            <a:r>
              <a:rPr lang="en-US" b="1" dirty="0" err="1"/>
              <a:t>envt</a:t>
            </a:r>
            <a:r>
              <a:rPr lang="en-US" b="1" dirty="0"/>
              <a:t>, big goals, then ; be able to manipulate and tune interphase and the resultant properties – bulk thermomechanical properties. including Stiffness and Tg of composite, and environmental durability. etc. </a:t>
            </a:r>
            <a:endParaRPr lang="en-US" dirty="0"/>
          </a:p>
          <a:p>
            <a:endParaRPr lang="en-US" dirty="0" smtClean="0"/>
          </a:p>
          <a:p>
            <a:r>
              <a:rPr lang="en-US" dirty="0" smtClean="0"/>
              <a:t>Ability to design and control props for a broad</a:t>
            </a:r>
            <a:r>
              <a:rPr lang="en-US" baseline="0" dirty="0" smtClean="0"/>
              <a:t> range of comp applications</a:t>
            </a:r>
          </a:p>
          <a:p>
            <a:pPr lvl="0"/>
            <a:r>
              <a:rPr lang="en-US" altLang="en-US" sz="2800" b="1" dirty="0">
                <a:latin typeface="Arial" panose="020B0604020202020204" pitchFamily="34" charset="0"/>
                <a:ea typeface="Calibri" panose="020F0502020204030204" pitchFamily="34" charset="0"/>
                <a:cs typeface="Arial" panose="020B0604020202020204" pitchFamily="34" charset="0"/>
              </a:rPr>
              <a:t>Bulk thermomechanical properties</a:t>
            </a:r>
          </a:p>
          <a:p>
            <a:pPr lvl="1"/>
            <a:r>
              <a:rPr lang="en-US" altLang="en-US" sz="2400" b="1" dirty="0">
                <a:latin typeface="Arial" panose="020B0604020202020204" pitchFamily="34" charset="0"/>
                <a:ea typeface="Calibri" panose="020F0502020204030204" pitchFamily="34" charset="0"/>
                <a:cs typeface="Arial" panose="020B0604020202020204" pitchFamily="34" charset="0"/>
              </a:rPr>
              <a:t>Stiffness/modulus</a:t>
            </a:r>
          </a:p>
          <a:p>
            <a:pPr lvl="1"/>
            <a:r>
              <a:rPr lang="en-US" altLang="en-US" sz="2400" b="1" dirty="0">
                <a:latin typeface="Arial" panose="020B0604020202020204" pitchFamily="34" charset="0"/>
                <a:ea typeface="Calibri" panose="020F0502020204030204" pitchFamily="34" charset="0"/>
                <a:cs typeface="Arial" panose="020B0604020202020204" pitchFamily="34" charset="0"/>
              </a:rPr>
              <a:t>Glass transition temperature, T</a:t>
            </a:r>
            <a:r>
              <a:rPr lang="en-US" altLang="en-US" sz="2400" b="1" baseline="-25000" dirty="0">
                <a:latin typeface="Arial" panose="020B0604020202020204" pitchFamily="34" charset="0"/>
                <a:ea typeface="Calibri" panose="020F0502020204030204" pitchFamily="34" charset="0"/>
                <a:cs typeface="Arial" panose="020B0604020202020204" pitchFamily="34" charset="0"/>
              </a:rPr>
              <a:t>g</a:t>
            </a:r>
            <a:r>
              <a:rPr lang="en-US" altLang="en-US" sz="2400" b="1" dirty="0">
                <a:latin typeface="Arial" panose="020B0604020202020204" pitchFamily="34" charset="0"/>
                <a:ea typeface="Calibri" panose="020F0502020204030204" pitchFamily="34" charset="0"/>
                <a:cs typeface="Arial" panose="020B0604020202020204" pitchFamily="34" charset="0"/>
              </a:rPr>
              <a:t> </a:t>
            </a:r>
          </a:p>
          <a:p>
            <a:pPr lvl="1"/>
            <a:r>
              <a:rPr lang="en-US" altLang="en-US" sz="2400" b="1" dirty="0">
                <a:latin typeface="Arial" panose="020B0604020202020204" pitchFamily="34" charset="0"/>
                <a:ea typeface="Calibri" panose="020F0502020204030204" pitchFamily="34" charset="0"/>
                <a:cs typeface="Arial" panose="020B0604020202020204" pitchFamily="34" charset="0"/>
              </a:rPr>
              <a:t>Strength/toughness</a:t>
            </a:r>
          </a:p>
          <a:p>
            <a:r>
              <a:rPr lang="en-US" altLang="en-US" sz="2800" b="1" dirty="0">
                <a:latin typeface="Arial" panose="020B0604020202020204" pitchFamily="34" charset="0"/>
                <a:ea typeface="Calibri" panose="020F0502020204030204" pitchFamily="34" charset="0"/>
                <a:cs typeface="Arial" panose="020B0604020202020204" pitchFamily="34" charset="0"/>
              </a:rPr>
              <a:t>Performance capabilities </a:t>
            </a:r>
          </a:p>
          <a:p>
            <a:pPr lvl="1"/>
            <a:r>
              <a:rPr lang="en-US" altLang="en-US" sz="2400" b="1" dirty="0">
                <a:latin typeface="Arial" panose="020B0604020202020204" pitchFamily="34" charset="0"/>
                <a:ea typeface="Calibri" panose="020F0502020204030204" pitchFamily="34" charset="0"/>
                <a:cs typeface="Arial" panose="020B0604020202020204" pitchFamily="34" charset="0"/>
              </a:rPr>
              <a:t>Environmental resistance</a:t>
            </a:r>
          </a:p>
          <a:p>
            <a:pPr lvl="1"/>
            <a:r>
              <a:rPr lang="en-US" altLang="en-US" sz="2400" b="1" dirty="0">
                <a:latin typeface="Arial" panose="020B0604020202020204" pitchFamily="34" charset="0"/>
                <a:ea typeface="Calibri" panose="020F0502020204030204" pitchFamily="34" charset="0"/>
                <a:cs typeface="Arial" panose="020B0604020202020204" pitchFamily="34" charset="0"/>
              </a:rPr>
              <a:t>Fatigue performance</a:t>
            </a:r>
            <a:endParaRPr lang="en-US" sz="2400" dirty="0"/>
          </a:p>
          <a:p>
            <a:r>
              <a:rPr lang="en-US" dirty="0" smtClean="0"/>
              <a:t>Add </a:t>
            </a:r>
            <a:endParaRPr lang="en-US" dirty="0"/>
          </a:p>
        </p:txBody>
      </p:sp>
      <p:sp>
        <p:nvSpPr>
          <p:cNvPr id="4" name="Slide Number Placeholder 3"/>
          <p:cNvSpPr>
            <a:spLocks noGrp="1"/>
          </p:cNvSpPr>
          <p:nvPr>
            <p:ph type="sldNum" sz="quarter" idx="10"/>
          </p:nvPr>
        </p:nvSpPr>
        <p:spPr/>
        <p:txBody>
          <a:bodyPr/>
          <a:lstStyle/>
          <a:p>
            <a:fld id="{E146AEDB-DDF1-4B65-9D46-BDAD78CEE0E7}" type="slidenum">
              <a:rPr lang="en-US" smtClean="0"/>
              <a:t>8</a:t>
            </a:fld>
            <a:endParaRPr lang="en-US"/>
          </a:p>
        </p:txBody>
      </p:sp>
    </p:spTree>
    <p:extLst>
      <p:ext uri="{BB962C8B-B14F-4D97-AF65-F5344CB8AC3E}">
        <p14:creationId xmlns:p14="http://schemas.microsoft.com/office/powerpoint/2010/main" val="3615360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1193800" y="708025"/>
            <a:ext cx="4619625" cy="3465513"/>
          </a:xfrm>
          <a:solidFill>
            <a:srgbClr val="FFFFFF"/>
          </a:solidFill>
          <a:ln/>
        </p:spPr>
      </p:sp>
      <p:sp>
        <p:nvSpPr>
          <p:cNvPr id="102403" name="Rectangle 3"/>
          <p:cNvSpPr>
            <a:spLocks noGrp="1" noChangeArrowheads="1"/>
          </p:cNvSpPr>
          <p:nvPr>
            <p:ph type="body" idx="1"/>
          </p:nvPr>
        </p:nvSpPr>
        <p:spPr>
          <a:xfrm>
            <a:off x="701675" y="4416426"/>
            <a:ext cx="5607051" cy="4181474"/>
          </a:xfrm>
          <a:noFill/>
          <a:ln/>
        </p:spPr>
        <p:txBody>
          <a:bodyPr lIns="92200" tIns="46100" rIns="92200" bIns="46100"/>
          <a:lstStyle/>
          <a:p>
            <a:pPr eaLnBrk="1" hangingPunct="1">
              <a:buFont typeface="Wingdings" pitchFamily="2" charset="2"/>
              <a:buNone/>
            </a:pPr>
            <a:endParaRPr lang="en-US" dirty="0" smtClean="0"/>
          </a:p>
        </p:txBody>
      </p:sp>
    </p:spTree>
    <p:extLst>
      <p:ext uri="{BB962C8B-B14F-4D97-AF65-F5344CB8AC3E}">
        <p14:creationId xmlns:p14="http://schemas.microsoft.com/office/powerpoint/2010/main" val="431893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1193800" y="708025"/>
            <a:ext cx="4619625" cy="3465513"/>
          </a:xfrm>
          <a:solidFill>
            <a:srgbClr val="FFFFFF"/>
          </a:solidFill>
          <a:ln/>
        </p:spPr>
      </p:sp>
      <p:sp>
        <p:nvSpPr>
          <p:cNvPr id="102403" name="Rectangle 3"/>
          <p:cNvSpPr>
            <a:spLocks noGrp="1" noChangeArrowheads="1"/>
          </p:cNvSpPr>
          <p:nvPr>
            <p:ph type="body" idx="1"/>
          </p:nvPr>
        </p:nvSpPr>
        <p:spPr>
          <a:xfrm>
            <a:off x="701675" y="4416426"/>
            <a:ext cx="5607051" cy="4181474"/>
          </a:xfrm>
          <a:noFill/>
          <a:ln/>
        </p:spPr>
        <p:txBody>
          <a:bodyPr lIns="92200" tIns="46100" rIns="92200" bIns="46100"/>
          <a:lstStyle/>
          <a:p>
            <a:pPr eaLnBrk="1" hangingPunct="1">
              <a:buFont typeface="Wingdings" pitchFamily="2" charset="2"/>
              <a:buNone/>
            </a:pPr>
            <a:r>
              <a:rPr lang="en-US" dirty="0" smtClean="0"/>
              <a:t>Add key for all of the diff celluloses</a:t>
            </a:r>
          </a:p>
        </p:txBody>
      </p:sp>
    </p:spTree>
    <p:extLst>
      <p:ext uri="{BB962C8B-B14F-4D97-AF65-F5344CB8AC3E}">
        <p14:creationId xmlns:p14="http://schemas.microsoft.com/office/powerpoint/2010/main" val="3009808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 representative modeling/experimental</a:t>
            </a:r>
            <a:r>
              <a:rPr lang="en-US" baseline="0" dirty="0" smtClean="0"/>
              <a:t> parts</a:t>
            </a:r>
          </a:p>
          <a:p>
            <a:r>
              <a:rPr lang="en-US" baseline="0" dirty="0" smtClean="0"/>
              <a:t>Put gradient </a:t>
            </a:r>
            <a:r>
              <a:rPr lang="en-US" baseline="0" dirty="0" err="1" smtClean="0"/>
              <a:t>kinda</a:t>
            </a:r>
            <a:r>
              <a:rPr lang="en-US" baseline="0" dirty="0" smtClean="0"/>
              <a:t> bars to show the overlap of the databases</a:t>
            </a:r>
          </a:p>
          <a:p>
            <a:r>
              <a:rPr lang="en-US" baseline="0" dirty="0" smtClean="0"/>
              <a:t>Reverse the order so that size increases from left to right</a:t>
            </a:r>
          </a:p>
        </p:txBody>
      </p:sp>
      <p:sp>
        <p:nvSpPr>
          <p:cNvPr id="4" name="Slide Number Placeholder 3"/>
          <p:cNvSpPr>
            <a:spLocks noGrp="1"/>
          </p:cNvSpPr>
          <p:nvPr>
            <p:ph type="sldNum" sz="quarter" idx="10"/>
          </p:nvPr>
        </p:nvSpPr>
        <p:spPr/>
        <p:txBody>
          <a:bodyPr/>
          <a:lstStyle/>
          <a:p>
            <a:fld id="{E146AEDB-DDF1-4B65-9D46-BDAD78CEE0E7}" type="slidenum">
              <a:rPr lang="en-US" smtClean="0"/>
              <a:t>11</a:t>
            </a:fld>
            <a:endParaRPr lang="en-US"/>
          </a:p>
        </p:txBody>
      </p:sp>
    </p:spTree>
    <p:extLst>
      <p:ext uri="{BB962C8B-B14F-4D97-AF65-F5344CB8AC3E}">
        <p14:creationId xmlns:p14="http://schemas.microsoft.com/office/powerpoint/2010/main" val="110469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6565" y="2151769"/>
            <a:ext cx="7425599" cy="1470025"/>
          </a:xfrm>
        </p:spPr>
        <p:txBody>
          <a:bodyPr/>
          <a:lstStyle>
            <a:lvl1pPr algn="ctr">
              <a:defRPr b="1"/>
            </a:lvl1pPr>
          </a:lstStyle>
          <a:p>
            <a:r>
              <a:rPr lang="en-US" smtClean="0"/>
              <a:t>Click to edit Master title style</a:t>
            </a:r>
            <a:endParaRPr lang="en-US" dirty="0"/>
          </a:p>
        </p:txBody>
      </p:sp>
      <p:sp>
        <p:nvSpPr>
          <p:cNvPr id="3" name="Subtitle 2"/>
          <p:cNvSpPr>
            <a:spLocks noGrp="1"/>
          </p:cNvSpPr>
          <p:nvPr>
            <p:ph type="subTitle" idx="1"/>
          </p:nvPr>
        </p:nvSpPr>
        <p:spPr>
          <a:xfrm>
            <a:off x="1531659" y="3886200"/>
            <a:ext cx="607541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E7AA3D8-3615-5944-BCCE-48D8AE2C246C}" type="datetimeFigureOut">
              <a:rPr lang="en-US" smtClean="0"/>
              <a:t>3/23/2016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895219E-BA1C-4F49-B0B8-27ACE64C2DDD}" type="slidenum">
              <a:rPr lang="en-US" smtClean="0"/>
              <a:t>‹#›</a:t>
            </a:fld>
            <a:endParaRPr lang="en-US"/>
          </a:p>
        </p:txBody>
      </p:sp>
      <p:cxnSp>
        <p:nvCxnSpPr>
          <p:cNvPr id="14" name="Straight Connector 13"/>
          <p:cNvCxnSpPr>
            <a:endCxn id="5" idx="1"/>
          </p:cNvCxnSpPr>
          <p:nvPr/>
        </p:nvCxnSpPr>
        <p:spPr>
          <a:xfrm flipV="1">
            <a:off x="0" y="6538913"/>
            <a:ext cx="3124200" cy="55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14458" y="3600450"/>
            <a:ext cx="228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686799" y="3600450"/>
            <a:ext cx="228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37855" y="0"/>
            <a:ext cx="0" cy="3600450"/>
          </a:xfrm>
          <a:prstGeom prst="line">
            <a:avLst/>
          </a:prstGeom>
          <a:ln>
            <a:solidFill>
              <a:srgbClr val="004386"/>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8697472" y="0"/>
            <a:ext cx="0" cy="3600450"/>
          </a:xfrm>
          <a:prstGeom prst="line">
            <a:avLst/>
          </a:prstGeom>
          <a:ln>
            <a:solidFill>
              <a:srgbClr val="004386"/>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14142" y="3325753"/>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14458" y="3308275"/>
            <a:ext cx="0" cy="241183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8926072" y="3308275"/>
            <a:ext cx="1" cy="233052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8926072" y="3318947"/>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0" y="5719244"/>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a:off x="8915400" y="5638800"/>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8" name="Picture 17"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200" y="6211336"/>
            <a:ext cx="1957734" cy="640080"/>
          </a:xfrm>
          <a:prstGeom prst="rect">
            <a:avLst/>
          </a:prstGeom>
        </p:spPr>
      </p:pic>
      <p:cxnSp>
        <p:nvCxnSpPr>
          <p:cNvPr id="19" name="Straight Connector 18"/>
          <p:cNvCxnSpPr>
            <a:stCxn id="5" idx="3"/>
          </p:cNvCxnSpPr>
          <p:nvPr/>
        </p:nvCxnSpPr>
        <p:spPr>
          <a:xfrm>
            <a:off x="6019800" y="6538913"/>
            <a:ext cx="3124200" cy="55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0158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7AA3D8-3615-5944-BCCE-48D8AE2C246C}" type="datetimeFigureOut">
              <a:rPr lang="en-US" smtClean="0"/>
              <a:t>3/23/2016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895219E-BA1C-4F49-B0B8-27ACE64C2DDD}" type="slidenum">
              <a:rPr lang="en-US" smtClean="0"/>
              <a:t>‹#›</a:t>
            </a:fld>
            <a:endParaRPr lang="en-US"/>
          </a:p>
        </p:txBody>
      </p:sp>
      <p:cxnSp>
        <p:nvCxnSpPr>
          <p:cNvPr id="7" name="Straight Connector 6"/>
          <p:cNvCxnSpPr/>
          <p:nvPr/>
        </p:nvCxnSpPr>
        <p:spPr>
          <a:xfrm>
            <a:off x="722313" y="4406900"/>
            <a:ext cx="7772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13"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325362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7AA3D8-3615-5944-BCCE-48D8AE2C246C}" type="datetimeFigureOut">
              <a:rPr lang="en-US" smtClean="0"/>
              <a:t>3/23/2016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895219E-BA1C-4F49-B0B8-27ACE64C2DDD}" type="slidenum">
              <a:rPr lang="en-US" smtClean="0"/>
              <a:t>‹#›</a:t>
            </a:fld>
            <a:endParaRPr lang="en-US"/>
          </a:p>
        </p:txBody>
      </p:sp>
      <p:cxnSp>
        <p:nvCxnSpPr>
          <p:cNvPr id="8" name="Straight Connector 7"/>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3" name="Straight Connector 12"/>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9304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7AA3D8-3615-5944-BCCE-48D8AE2C246C}" type="datetimeFigureOut">
              <a:rPr lang="en-US" smtClean="0"/>
              <a:t>3/23/2016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895219E-BA1C-4F49-B0B8-27ACE64C2DDD}" type="slidenum">
              <a:rPr lang="en-US" smtClean="0"/>
              <a:t>‹#›</a:t>
            </a:fld>
            <a:endParaRPr lang="en-US"/>
          </a:p>
        </p:txBody>
      </p:sp>
      <p:cxnSp>
        <p:nvCxnSpPr>
          <p:cNvPr id="8" name="Straight Connector 7"/>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2856852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7AA3D8-3615-5944-BCCE-48D8AE2C246C}" type="datetimeFigureOut">
              <a:rPr lang="en-US" smtClean="0"/>
              <a:t>3/23/2016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0895219E-BA1C-4F49-B0B8-27ACE64C2DDD}" type="slidenum">
              <a:rPr lang="en-US" smtClean="0"/>
              <a:t>‹#›</a:t>
            </a:fld>
            <a:endParaRPr lang="en-US"/>
          </a:p>
        </p:txBody>
      </p:sp>
      <p:cxnSp>
        <p:nvCxnSpPr>
          <p:cNvPr id="10" name="Straight Connector 9"/>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13"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5" name="Straight Connector 14"/>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4783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7AA3D8-3615-5944-BCCE-48D8AE2C246C}" type="datetimeFigureOut">
              <a:rPr lang="en-US" smtClean="0"/>
              <a:t>3/23/2016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0895219E-BA1C-4F49-B0B8-27ACE64C2DDD}" type="slidenum">
              <a:rPr lang="en-US" smtClean="0"/>
              <a:t>‹#›</a:t>
            </a:fld>
            <a:endParaRPr lang="en-US"/>
          </a:p>
        </p:txBody>
      </p:sp>
      <p:cxnSp>
        <p:nvCxnSpPr>
          <p:cNvPr id="10" name="Straight Connector 9"/>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13"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3396938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cxnSp>
        <p:nvCxnSpPr>
          <p:cNvPr id="6" name="Straight Connector 5"/>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9"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1" name="Straight Connector 10"/>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 Placeholder 12"/>
          <p:cNvSpPr>
            <a:spLocks noGrp="1"/>
          </p:cNvSpPr>
          <p:nvPr>
            <p:ph type="body" sz="quarter" idx="10"/>
          </p:nvPr>
        </p:nvSpPr>
        <p:spPr>
          <a:xfrm>
            <a:off x="0" y="6561930"/>
            <a:ext cx="4977478" cy="296070"/>
          </a:xfrm>
        </p:spPr>
        <p:txBody>
          <a:bodyPr>
            <a:noAutofit/>
          </a:bodyPr>
          <a:lstStyle>
            <a:lvl1pPr marL="0" indent="0" algn="l" defTabSz="457200" rtl="0" eaLnBrk="1" latinLnBrk="0" hangingPunct="1">
              <a:buNone/>
              <a:defRPr lang="en-US" sz="1400" kern="1200" dirty="0">
                <a:solidFill>
                  <a:schemeClr val="tx1"/>
                </a:solidFill>
                <a:latin typeface="+mn-lt"/>
                <a:ea typeface="+mn-ea"/>
                <a:cs typeface="+mn-cs"/>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239095466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E7AA3D8-3615-5944-BCCE-48D8AE2C246C}" type="datetimeFigureOut">
              <a:rPr lang="en-US" smtClean="0"/>
              <a:t>3/23/2016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0895219E-BA1C-4F49-B0B8-27ACE64C2DDD}" type="slidenum">
              <a:rPr lang="en-US" smtClean="0"/>
              <a:t>‹#›</a:t>
            </a:fld>
            <a:endParaRPr lang="en-US"/>
          </a:p>
        </p:txBody>
      </p:sp>
      <p:cxnSp>
        <p:nvCxnSpPr>
          <p:cNvPr id="6" name="Straight Connector 5"/>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9"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304195818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7AA3D8-3615-5944-BCCE-48D8AE2C246C}" type="datetimeFigureOut">
              <a:rPr lang="en-US" smtClean="0"/>
              <a:t>3/23/2016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0895219E-BA1C-4F49-B0B8-27ACE64C2DDD}" type="slidenum">
              <a:rPr lang="en-US" smtClean="0"/>
              <a:t>‹#›</a:t>
            </a:fld>
            <a:endParaRPr lang="en-US"/>
          </a:p>
        </p:txBody>
      </p: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2" name="Straight Connector 11"/>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507575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7AA3D8-3615-5944-BCCE-48D8AE2C246C}" type="datetimeFigureOut">
              <a:rPr lang="en-US" smtClean="0"/>
              <a:t>3/23/2016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0895219E-BA1C-4F49-B0B8-27ACE64C2DDD}" type="slidenum">
              <a:rPr lang="en-US" smtClean="0"/>
              <a:t>‹#›</a:t>
            </a:fld>
            <a:endParaRPr lang="en-US"/>
          </a:p>
        </p:txBody>
      </p: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73059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_Title and Content">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E7AA3D8-3615-5944-BCCE-48D8AE2C246C}" type="datetimeFigureOut">
              <a:rPr lang="en-US" smtClean="0"/>
              <a:t>3/23/2016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895219E-BA1C-4F49-B0B8-27ACE64C2DDD}" type="slidenum">
              <a:rPr lang="en-US" smtClean="0"/>
              <a:t>‹#›</a:t>
            </a:fld>
            <a:endParaRPr lang="en-US"/>
          </a:p>
        </p:txBody>
      </p:sp>
      <p:cxnSp>
        <p:nvCxnSpPr>
          <p:cNvPr id="12" name="Straight Connector 11"/>
          <p:cNvCxnSpPr/>
          <p:nvPr/>
        </p:nvCxnSpPr>
        <p:spPr>
          <a:xfrm>
            <a:off x="0" y="6544499"/>
            <a:ext cx="6836833"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740950" y="6544499"/>
            <a:ext cx="40305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pic>
        <p:nvPicPr>
          <p:cNvPr id="14" name="Picture 13" descr="ChiMaD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980701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6565" y="2151769"/>
            <a:ext cx="7425599" cy="1470025"/>
          </a:xfrm>
        </p:spPr>
        <p:txBody>
          <a:bodyPr/>
          <a:lstStyle>
            <a:lvl1pPr algn="ctr">
              <a:defRPr b="1"/>
            </a:lvl1pPr>
          </a:lstStyle>
          <a:p>
            <a:r>
              <a:rPr lang="en-US" smtClean="0"/>
              <a:t>Click to edit Master title style</a:t>
            </a:r>
            <a:endParaRPr lang="en-US" dirty="0"/>
          </a:p>
        </p:txBody>
      </p:sp>
      <p:sp>
        <p:nvSpPr>
          <p:cNvPr id="3" name="Subtitle 2"/>
          <p:cNvSpPr>
            <a:spLocks noGrp="1"/>
          </p:cNvSpPr>
          <p:nvPr>
            <p:ph type="subTitle" idx="1"/>
          </p:nvPr>
        </p:nvSpPr>
        <p:spPr>
          <a:xfrm>
            <a:off x="1531659" y="3886200"/>
            <a:ext cx="607541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E7AA3D8-3615-5944-BCCE-48D8AE2C246C}" type="datetimeFigureOut">
              <a:rPr lang="en-US" smtClean="0"/>
              <a:t>3/23/2016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895219E-BA1C-4F49-B0B8-27ACE64C2DDD}" type="slidenum">
              <a:rPr lang="en-US" smtClean="0"/>
              <a:t>‹#›</a:t>
            </a:fld>
            <a:endParaRPr lang="en-US"/>
          </a:p>
        </p:txBody>
      </p:sp>
      <p:pic>
        <p:nvPicPr>
          <p:cNvPr id="21" name="Picture 2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8743" y="6172835"/>
            <a:ext cx="1678057" cy="548640"/>
          </a:xfrm>
          <a:prstGeom prst="rect">
            <a:avLst/>
          </a:prstGeom>
        </p:spPr>
      </p:pic>
    </p:spTree>
    <p:extLst>
      <p:ext uri="{BB962C8B-B14F-4D97-AF65-F5344CB8AC3E}">
        <p14:creationId xmlns:p14="http://schemas.microsoft.com/office/powerpoint/2010/main" val="37178942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8_Title and Content">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E7AA3D8-3615-5944-BCCE-48D8AE2C246C}" type="datetimeFigureOut">
              <a:rPr lang="en-US" smtClean="0"/>
              <a:t>3/23/2016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895219E-BA1C-4F49-B0B8-27ACE64C2DDD}" type="slidenum">
              <a:rPr lang="en-US" smtClean="0"/>
              <a:t>‹#›</a:t>
            </a:fld>
            <a:endParaRPr lang="en-US"/>
          </a:p>
        </p:txBody>
      </p:sp>
      <p:pic>
        <p:nvPicPr>
          <p:cNvPr id="14" name="Picture 13" descr="ChiMaD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743718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7AA3D8-3615-5944-BCCE-48D8AE2C246C}" type="datetimeFigureOut">
              <a:rPr lang="en-US" smtClean="0"/>
              <a:t>3/23/2016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895219E-BA1C-4F49-B0B8-27ACE64C2DDD}" type="slidenum">
              <a:rPr lang="en-US" smtClean="0"/>
              <a:t>‹#›</a:t>
            </a:fld>
            <a:endParaRPr lang="en-US"/>
          </a:p>
        </p:txBody>
      </p: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2" name="Straight Connector 11"/>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4476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7AA3D8-3615-5944-BCCE-48D8AE2C246C}" type="datetimeFigureOut">
              <a:rPr lang="en-US" smtClean="0"/>
              <a:t>3/23/2016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895219E-BA1C-4F49-B0B8-27ACE64C2DDD}" type="slidenum">
              <a:rPr lang="en-US" smtClean="0"/>
              <a:t>‹#›</a:t>
            </a:fld>
            <a:endParaRPr lang="en-US"/>
          </a:p>
        </p:txBody>
      </p: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2617903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7AA3D8-3615-5944-BCCE-48D8AE2C246C}" type="datetimeFigureOut">
              <a:rPr lang="en-US" smtClean="0"/>
              <a:t>3/23/2016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895219E-BA1C-4F49-B0B8-27ACE64C2DDD}" type="slidenum">
              <a:rPr lang="en-US" smtClean="0"/>
              <a:t>‹#›</a:t>
            </a:fld>
            <a:endParaRPr lang="en-US"/>
          </a:p>
        </p:txBody>
      </p:sp>
      <p:cxnSp>
        <p:nvCxnSpPr>
          <p:cNvPr id="8" name="Straight Connector 7"/>
          <p:cNvCxnSpPr/>
          <p:nvPr/>
        </p:nvCxnSpPr>
        <p:spPr>
          <a:xfrm flipV="1">
            <a:off x="1792288" y="5367338"/>
            <a:ext cx="5486400" cy="100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524198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7AA3D8-3615-5944-BCCE-48D8AE2C246C}" type="datetimeFigureOut">
              <a:rPr lang="en-US" smtClean="0"/>
              <a:t>3/23/2016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895219E-BA1C-4F49-B0B8-27ACE64C2DDD}" type="slidenum">
              <a:rPr lang="en-US" smtClean="0"/>
              <a:t>‹#›</a:t>
            </a:fld>
            <a:endParaRPr lang="en-US"/>
          </a:p>
        </p:txBody>
      </p:sp>
      <p:cxnSp>
        <p:nvCxnSpPr>
          <p:cNvPr id="7" name="Straight Connector 6"/>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2" name="Straight Connector 11"/>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5902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7AA3D8-3615-5944-BCCE-48D8AE2C246C}" type="datetimeFigureOut">
              <a:rPr lang="en-US" smtClean="0"/>
              <a:t>3/23/2016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895219E-BA1C-4F49-B0B8-27ACE64C2DDD}" type="slidenum">
              <a:rPr lang="en-US" smtClean="0"/>
              <a:t>‹#›</a:t>
            </a:fld>
            <a:endParaRPr lang="en-US"/>
          </a:p>
        </p:txBody>
      </p:sp>
      <p:cxnSp>
        <p:nvCxnSpPr>
          <p:cNvPr id="7" name="Straight Connector 6"/>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141043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7AA3D8-3615-5944-BCCE-48D8AE2C246C}" type="datetimeFigureOut">
              <a:rPr lang="en-US" smtClean="0"/>
              <a:t>3/23/2016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895219E-BA1C-4F49-B0B8-27ACE64C2DDD}" type="slidenum">
              <a:rPr lang="en-US" smtClean="0"/>
              <a:t>‹#›</a:t>
            </a:fld>
            <a:endParaRPr lang="en-US"/>
          </a:p>
        </p:txBody>
      </p:sp>
      <p:cxnSp>
        <p:nvCxnSpPr>
          <p:cNvPr id="7" name="Straight Connector 6"/>
          <p:cNvCxnSpPr/>
          <p:nvPr/>
        </p:nvCxnSpPr>
        <p:spPr>
          <a:xfrm>
            <a:off x="6629400" y="274638"/>
            <a:ext cx="0" cy="58515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2" name="Straight Connector 11"/>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8392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7AA3D8-3615-5944-BCCE-48D8AE2C246C}" type="datetimeFigureOut">
              <a:rPr lang="en-US" smtClean="0"/>
              <a:t>3/23/2016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895219E-BA1C-4F49-B0B8-27ACE64C2DDD}" type="slidenum">
              <a:rPr lang="en-US" smtClean="0"/>
              <a:t>‹#›</a:t>
            </a:fld>
            <a:endParaRPr lang="en-US"/>
          </a:p>
        </p:txBody>
      </p:sp>
      <p:cxnSp>
        <p:nvCxnSpPr>
          <p:cNvPr id="7" name="Straight Connector 6"/>
          <p:cNvCxnSpPr/>
          <p:nvPr/>
        </p:nvCxnSpPr>
        <p:spPr>
          <a:xfrm>
            <a:off x="6629400" y="274638"/>
            <a:ext cx="0" cy="58515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40601564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21793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7E7AA3D8-3615-5944-BCCE-48D8AE2C246C}" type="datetimeFigureOut">
              <a:rPr lang="en-US" smtClean="0"/>
              <a:t>3/23/2016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895219E-BA1C-4F49-B0B8-27ACE64C2DDD}" type="slidenum">
              <a:rPr lang="en-US" smtClean="0"/>
              <a:t>‹#›</a:t>
            </a:fld>
            <a:endParaRPr lang="en-US"/>
          </a:p>
        </p:txBody>
      </p:sp>
      <p:cxnSp>
        <p:nvCxnSpPr>
          <p:cNvPr id="8" name="Straight Connector 7"/>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13" name="Straight Connector 12"/>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Content Placeholder 3"/>
          <p:cNvSpPr>
            <a:spLocks noGrp="1"/>
          </p:cNvSpPr>
          <p:nvPr>
            <p:ph sz="half" idx="13"/>
          </p:nvPr>
        </p:nvSpPr>
        <p:spPr>
          <a:xfrm>
            <a:off x="4648200" y="3942079"/>
            <a:ext cx="4038600" cy="2184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4289622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4_Title and Content">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E7AA3D8-3615-5944-BCCE-48D8AE2C246C}" type="datetimeFigureOut">
              <a:rPr lang="en-US" smtClean="0"/>
              <a:t>3/23/2016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895219E-BA1C-4F49-B0B8-27ACE64C2DDD}" type="slidenum">
              <a:rPr lang="en-US" smtClean="0"/>
              <a:t>‹#›</a:t>
            </a:fld>
            <a:endParaRPr lang="en-US"/>
          </a:p>
        </p:txBody>
      </p:sp>
      <p:pic>
        <p:nvPicPr>
          <p:cNvPr id="11" name="Picture 10" descr="ChiMaD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200" y="6217920"/>
            <a:ext cx="1969477" cy="640080"/>
          </a:xfrm>
          <a:prstGeom prst="rect">
            <a:avLst/>
          </a:prstGeom>
        </p:spPr>
      </p:pic>
      <p:sp>
        <p:nvSpPr>
          <p:cNvPr id="12" name="Title 1"/>
          <p:cNvSpPr>
            <a:spLocks noGrp="1"/>
          </p:cNvSpPr>
          <p:nvPr>
            <p:ph type="ctrTitle"/>
          </p:nvPr>
        </p:nvSpPr>
        <p:spPr>
          <a:xfrm>
            <a:off x="856565" y="2151769"/>
            <a:ext cx="7425599" cy="1470025"/>
          </a:xfrm>
        </p:spPr>
        <p:txBody>
          <a:bodyPr/>
          <a:lstStyle>
            <a:lvl1pPr algn="ctr">
              <a:defRPr b="1">
                <a:solidFill>
                  <a:srgbClr val="FFFFFF"/>
                </a:solidFill>
              </a:defRPr>
            </a:lvl1pPr>
          </a:lstStyle>
          <a:p>
            <a:r>
              <a:rPr lang="en-US" smtClean="0"/>
              <a:t>Click to edit Master title style</a:t>
            </a:r>
            <a:endParaRPr lang="en-US" dirty="0"/>
          </a:p>
        </p:txBody>
      </p:sp>
      <p:sp>
        <p:nvSpPr>
          <p:cNvPr id="13" name="Subtitle 2"/>
          <p:cNvSpPr>
            <a:spLocks noGrp="1"/>
          </p:cNvSpPr>
          <p:nvPr>
            <p:ph type="subTitle" idx="1"/>
          </p:nvPr>
        </p:nvSpPr>
        <p:spPr>
          <a:xfrm>
            <a:off x="1531659" y="3886200"/>
            <a:ext cx="6075410" cy="1752600"/>
          </a:xfrm>
        </p:spPr>
        <p:txBody>
          <a:bodyPr>
            <a:normAutofit/>
          </a:bodyPr>
          <a:lstStyle>
            <a:lvl1pPr marL="0" indent="0" algn="ctr">
              <a:buNone/>
              <a:defRPr sz="28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cxnSp>
        <p:nvCxnSpPr>
          <p:cNvPr id="14" name="Straight Connector 13"/>
          <p:cNvCxnSpPr/>
          <p:nvPr/>
        </p:nvCxnSpPr>
        <p:spPr>
          <a:xfrm flipV="1">
            <a:off x="0" y="6538913"/>
            <a:ext cx="3124200" cy="5586"/>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14458" y="3600450"/>
            <a:ext cx="2286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37855" y="0"/>
            <a:ext cx="0" cy="360045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8697472" y="0"/>
            <a:ext cx="0" cy="360045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4142" y="3325753"/>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14458" y="3308275"/>
            <a:ext cx="0" cy="241183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8926072" y="3308275"/>
            <a:ext cx="1" cy="233052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8926072" y="3318947"/>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0" y="5719244"/>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8915400" y="5638800"/>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019800" y="6538913"/>
            <a:ext cx="3124200" cy="5586"/>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686799" y="3600450"/>
            <a:ext cx="2286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23233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5_Title and Content">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E7AA3D8-3615-5944-BCCE-48D8AE2C246C}" type="datetimeFigureOut">
              <a:rPr lang="en-US" smtClean="0"/>
              <a:t>3/23/2016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895219E-BA1C-4F49-B0B8-27ACE64C2DDD}" type="slidenum">
              <a:rPr lang="en-US" smtClean="0"/>
              <a:t>‹#›</a:t>
            </a:fld>
            <a:endParaRPr lang="en-US"/>
          </a:p>
        </p:txBody>
      </p:sp>
      <p:sp>
        <p:nvSpPr>
          <p:cNvPr id="12" name="Title 1"/>
          <p:cNvSpPr>
            <a:spLocks noGrp="1"/>
          </p:cNvSpPr>
          <p:nvPr>
            <p:ph type="ctrTitle"/>
          </p:nvPr>
        </p:nvSpPr>
        <p:spPr>
          <a:xfrm>
            <a:off x="856565" y="2151769"/>
            <a:ext cx="7425599" cy="1470025"/>
          </a:xfrm>
        </p:spPr>
        <p:txBody>
          <a:bodyPr/>
          <a:lstStyle>
            <a:lvl1pPr algn="ctr">
              <a:defRPr b="1">
                <a:solidFill>
                  <a:srgbClr val="FFFFFF"/>
                </a:solidFill>
              </a:defRPr>
            </a:lvl1pPr>
          </a:lstStyle>
          <a:p>
            <a:r>
              <a:rPr lang="en-US" smtClean="0"/>
              <a:t>Click to edit Master title style</a:t>
            </a:r>
            <a:endParaRPr lang="en-US" dirty="0"/>
          </a:p>
        </p:txBody>
      </p:sp>
      <p:sp>
        <p:nvSpPr>
          <p:cNvPr id="13" name="Subtitle 2"/>
          <p:cNvSpPr>
            <a:spLocks noGrp="1"/>
          </p:cNvSpPr>
          <p:nvPr>
            <p:ph type="subTitle" idx="1"/>
          </p:nvPr>
        </p:nvSpPr>
        <p:spPr>
          <a:xfrm>
            <a:off x="1531659" y="3886200"/>
            <a:ext cx="6075410" cy="1752600"/>
          </a:xfrm>
        </p:spPr>
        <p:txBody>
          <a:bodyPr>
            <a:normAutofit/>
          </a:bodyPr>
          <a:lstStyle>
            <a:lvl1pPr marL="0" indent="0" algn="ctr">
              <a:buNone/>
              <a:defRPr sz="28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7" name="Picture 26" descr="ChiMaD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1232646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7" name="Straight Connector 6"/>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8" name="Picture 7"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cxnSp>
        <p:nvCxnSpPr>
          <p:cNvPr id="9" name="Straight Connector 8"/>
          <p:cNvCxnSpPr/>
          <p:nvPr/>
        </p:nvCxnSpPr>
        <p:spPr>
          <a:xfrm>
            <a:off x="0" y="6544499"/>
            <a:ext cx="68368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740950" y="6544499"/>
            <a:ext cx="4030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0"/>
          </p:nvPr>
        </p:nvSpPr>
        <p:spPr>
          <a:xfrm>
            <a:off x="0" y="6561930"/>
            <a:ext cx="4977478" cy="296070"/>
          </a:xfrm>
        </p:spPr>
        <p:txBody>
          <a:bodyPr>
            <a:noAutofit/>
          </a:bodyPr>
          <a:lstStyle>
            <a:lvl1pPr marL="0" indent="0" algn="l" defTabSz="457200" rtl="0" eaLnBrk="1" latinLnBrk="0" hangingPunct="1">
              <a:buNone/>
              <a:defRPr lang="en-US" sz="1400" kern="1200" dirty="0">
                <a:solidFill>
                  <a:schemeClr val="tx1"/>
                </a:solidFill>
                <a:latin typeface="+mn-lt"/>
                <a:ea typeface="+mn-ea"/>
                <a:cs typeface="+mn-cs"/>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3498941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7AA3D8-3615-5944-BCCE-48D8AE2C246C}" type="datetimeFigureOut">
              <a:rPr lang="en-US" smtClean="0"/>
              <a:t>3/23/2016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895219E-BA1C-4F49-B0B8-27ACE64C2DDD}" type="slidenum">
              <a:rPr lang="en-US" smtClean="0"/>
              <a:t>‹#›</a:t>
            </a:fld>
            <a:endParaRPr lang="en-US"/>
          </a:p>
        </p:txBody>
      </p:sp>
      <p:cxnSp>
        <p:nvCxnSpPr>
          <p:cNvPr id="7" name="Straight Connector 6"/>
          <p:cNvCxnSpPr/>
          <p:nvPr/>
        </p:nvCxnSpPr>
        <p:spPr>
          <a:xfrm>
            <a:off x="457200" y="1417638"/>
            <a:ext cx="8229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6" name="Picture 15" descr="ChiMaD_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04584"/>
            <a:ext cx="1678058" cy="548640"/>
          </a:xfrm>
          <a:prstGeom prst="rect">
            <a:avLst/>
          </a:prstGeom>
        </p:spPr>
      </p:pic>
    </p:spTree>
    <p:extLst>
      <p:ext uri="{BB962C8B-B14F-4D97-AF65-F5344CB8AC3E}">
        <p14:creationId xmlns:p14="http://schemas.microsoft.com/office/powerpoint/2010/main" val="116097450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7AA3D8-3615-5944-BCCE-48D8AE2C246C}" type="datetimeFigureOut">
              <a:rPr lang="en-US" smtClean="0"/>
              <a:t>3/23/2016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895219E-BA1C-4F49-B0B8-27ACE64C2DDD}" type="slidenum">
              <a:rPr lang="en-US" smtClean="0"/>
              <a:t>‹#›</a:t>
            </a:fld>
            <a:endParaRPr lang="en-US"/>
          </a:p>
        </p:txBody>
      </p:sp>
      <p:cxnSp>
        <p:nvCxnSpPr>
          <p:cNvPr id="7" name="Straight Connector 6"/>
          <p:cNvCxnSpPr/>
          <p:nvPr/>
        </p:nvCxnSpPr>
        <p:spPr>
          <a:xfrm>
            <a:off x="457200" y="1417638"/>
            <a:ext cx="82296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0" y="6544499"/>
            <a:ext cx="6836833"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740950" y="6544499"/>
            <a:ext cx="40305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pic>
        <p:nvPicPr>
          <p:cNvPr id="14" name="Picture 13" descr="ChiMaD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389518648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7AA3D8-3615-5944-BCCE-48D8AE2C246C}" type="datetimeFigureOut">
              <a:rPr lang="en-US" smtClean="0"/>
              <a:t>3/23/2016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895219E-BA1C-4F49-B0B8-27ACE64C2DDD}" type="slidenum">
              <a:rPr lang="en-US" smtClean="0"/>
              <a:t>‹#›</a:t>
            </a:fld>
            <a:endParaRPr lang="en-US"/>
          </a:p>
        </p:txBody>
      </p:sp>
      <p:cxnSp>
        <p:nvCxnSpPr>
          <p:cNvPr id="7" name="Straight Connector 6"/>
          <p:cNvCxnSpPr/>
          <p:nvPr/>
        </p:nvCxnSpPr>
        <p:spPr>
          <a:xfrm>
            <a:off x="457200" y="1417638"/>
            <a:ext cx="82296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descr="ChiMaD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686218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FFFFFF"/>
                </a:solidFill>
              </a:defRPr>
            </a:lvl1pPr>
          </a:lstStyle>
          <a:p>
            <a:r>
              <a:rPr lang="en-US" smtClean="0"/>
              <a:t>Click to edit Master title style</a:t>
            </a:r>
            <a:endParaRPr lang="en-US" dirty="0"/>
          </a:p>
        </p:txBody>
      </p:sp>
      <p:cxnSp>
        <p:nvCxnSpPr>
          <p:cNvPr id="7" name="Straight Connector 6"/>
          <p:cNvCxnSpPr/>
          <p:nvPr/>
        </p:nvCxnSpPr>
        <p:spPr>
          <a:xfrm>
            <a:off x="457200" y="1417638"/>
            <a:ext cx="82296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Date Placeholder 3"/>
          <p:cNvSpPr>
            <a:spLocks noGrp="1"/>
          </p:cNvSpPr>
          <p:nvPr>
            <p:ph type="dt" sz="half" idx="10"/>
          </p:nvPr>
        </p:nvSpPr>
        <p:spPr>
          <a:xfrm>
            <a:off x="457200" y="6356350"/>
            <a:ext cx="2133600" cy="365125"/>
          </a:xfrm>
        </p:spPr>
        <p:txBody>
          <a:bodyPr/>
          <a:lstStyle/>
          <a:p>
            <a:fld id="{7E7AA3D8-3615-5944-BCCE-48D8AE2C246C}" type="datetimeFigureOut">
              <a:rPr lang="en-US" smtClean="0"/>
              <a:t>3/23/2016</a:t>
            </a:fld>
            <a:endParaRPr lang="en-US"/>
          </a:p>
        </p:txBody>
      </p:sp>
      <p:sp>
        <p:nvSpPr>
          <p:cNvPr id="13"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14" name="Slide Number Placeholder 5"/>
          <p:cNvSpPr>
            <a:spLocks noGrp="1"/>
          </p:cNvSpPr>
          <p:nvPr>
            <p:ph type="sldNum" sz="quarter" idx="12"/>
          </p:nvPr>
        </p:nvSpPr>
        <p:spPr>
          <a:xfrm>
            <a:off x="3632200" y="6352117"/>
            <a:ext cx="2133600" cy="365125"/>
          </a:xfrm>
        </p:spPr>
        <p:txBody>
          <a:bodyPr/>
          <a:lstStyle/>
          <a:p>
            <a:fld id="{0895219E-BA1C-4F49-B0B8-27ACE64C2DDD}" type="slidenum">
              <a:rPr lang="en-US" smtClean="0"/>
              <a:t>‹#›</a:t>
            </a:fld>
            <a:endParaRPr lang="en-US"/>
          </a:p>
        </p:txBody>
      </p:sp>
      <p:cxnSp>
        <p:nvCxnSpPr>
          <p:cNvPr id="15" name="Straight Connector 14"/>
          <p:cNvCxnSpPr/>
          <p:nvPr/>
        </p:nvCxnSpPr>
        <p:spPr>
          <a:xfrm>
            <a:off x="0" y="6544499"/>
            <a:ext cx="6836833"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8740950" y="6544499"/>
            <a:ext cx="40305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pic>
        <p:nvPicPr>
          <p:cNvPr id="17" name="Picture 16" descr="ChiMaD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410" y="6239086"/>
            <a:ext cx="1688123" cy="548640"/>
          </a:xfrm>
          <a:prstGeom prst="rect">
            <a:avLst/>
          </a:prstGeom>
        </p:spPr>
      </p:pic>
    </p:spTree>
    <p:extLst>
      <p:ext uri="{BB962C8B-B14F-4D97-AF65-F5344CB8AC3E}">
        <p14:creationId xmlns:p14="http://schemas.microsoft.com/office/powerpoint/2010/main" val="980701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7AA3D8-3615-5944-BCCE-48D8AE2C246C}" type="datetimeFigureOut">
              <a:rPr lang="en-US" smtClean="0"/>
              <a:t>3/23/2016</a:t>
            </a:fld>
            <a:endParaRPr lang="en-US"/>
          </a:p>
        </p:txBody>
      </p:sp>
      <p:sp>
        <p:nvSpPr>
          <p:cNvPr id="6" name="Slide Number Placeholder 5"/>
          <p:cNvSpPr>
            <a:spLocks noGrp="1"/>
          </p:cNvSpPr>
          <p:nvPr>
            <p:ph type="sldNum" sz="quarter" idx="4"/>
          </p:nvPr>
        </p:nvSpPr>
        <p:spPr>
          <a:xfrm>
            <a:off x="3632200" y="6352117"/>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0895219E-BA1C-4F49-B0B8-27ACE64C2DDD}" type="slidenum">
              <a:rPr lang="en-US" smtClean="0"/>
              <a:t>‹#›</a:t>
            </a:fld>
            <a:endParaRPr lang="en-US"/>
          </a:p>
        </p:txBody>
      </p:sp>
    </p:spTree>
    <p:extLst>
      <p:ext uri="{BB962C8B-B14F-4D97-AF65-F5344CB8AC3E}">
        <p14:creationId xmlns:p14="http://schemas.microsoft.com/office/powerpoint/2010/main" val="2511090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txStyles>
    <p:titleStyle>
      <a:lvl1pPr algn="ctr" defTabSz="4572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hyperlink" Target="http://imgbuddy.com/gas-chromatography-instrumentation-diagram.asp" TargetMode="External"/><Relationship Id="rId1" Type="http://schemas.openxmlformats.org/officeDocument/2006/relationships/slideLayout" Target="../slideLayouts/slideLayout5.xml"/><Relationship Id="rId6" Type="http://schemas.openxmlformats.org/officeDocument/2006/relationships/image" Target="../media/image33.emf"/><Relationship Id="rId5" Type="http://schemas.openxmlformats.org/officeDocument/2006/relationships/image" Target="../media/image32.jpg"/><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1.emf"/><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1.emf"/></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em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0.png"/><Relationship Id="rId11" Type="http://schemas.openxmlformats.org/officeDocument/2006/relationships/image" Target="../media/image55.emf"/><Relationship Id="rId5" Type="http://schemas.microsoft.com/office/2007/relationships/hdphoto" Target="../media/hdphoto1.wdp"/><Relationship Id="rId10" Type="http://schemas.openxmlformats.org/officeDocument/2006/relationships/image" Target="../media/image54.gif"/><Relationship Id="rId4" Type="http://schemas.openxmlformats.org/officeDocument/2006/relationships/image" Target="../media/image49.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image" Target="../media/image56.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8.png"/><Relationship Id="rId3" Type="http://schemas.openxmlformats.org/officeDocument/2006/relationships/notesSlide" Target="../notesSlides/notesSlide16.xml"/><Relationship Id="rId7"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63.png"/><Relationship Id="rId11" Type="http://schemas.openxmlformats.org/officeDocument/2006/relationships/image" Target="../media/image66.png"/><Relationship Id="rId5" Type="http://schemas.openxmlformats.org/officeDocument/2006/relationships/image" Target="../media/image62.png"/><Relationship Id="rId10" Type="http://schemas.openxmlformats.org/officeDocument/2006/relationships/image" Target="../media/image56.wmf"/><Relationship Id="rId4" Type="http://schemas.openxmlformats.org/officeDocument/2006/relationships/image" Target="../media/image61.png"/><Relationship Id="rId9"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8" Type="http://schemas.openxmlformats.org/officeDocument/2006/relationships/image" Target="../media/image75.tiff"/><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emf"/><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81.tiff"/><Relationship Id="rId4" Type="http://schemas.openxmlformats.org/officeDocument/2006/relationships/image" Target="../media/image80.tiff"/></Relationships>
</file>

<file path=ppt/slides/_rels/slide2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83.jpeg"/></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85.jpeg"/></Relationships>
</file>

<file path=ppt/slides/_rels/slide27.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plus.google.com/u/0/115037267557647874902/about"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Polymer Matrix Materials</a:t>
            </a:r>
            <a:br>
              <a:rPr lang="en-US" dirty="0" smtClean="0"/>
            </a:br>
            <a:r>
              <a:rPr lang="en-US" dirty="0" smtClean="0"/>
              <a:t>Use Case Group</a:t>
            </a:r>
            <a:endParaRPr lang="en-US" dirty="0"/>
          </a:p>
        </p:txBody>
      </p:sp>
      <p:sp>
        <p:nvSpPr>
          <p:cNvPr id="4" name="Subtitle 3"/>
          <p:cNvSpPr>
            <a:spLocks noGrp="1"/>
          </p:cNvSpPr>
          <p:nvPr>
            <p:ph type="subTitle" idx="1"/>
          </p:nvPr>
        </p:nvSpPr>
        <p:spPr/>
        <p:txBody>
          <a:bodyPr/>
          <a:lstStyle/>
          <a:p>
            <a:r>
              <a:rPr lang="en-US" dirty="0" smtClean="0"/>
              <a:t>CHiMaD Annual Review Meeting</a:t>
            </a:r>
          </a:p>
          <a:p>
            <a:r>
              <a:rPr lang="en-US" dirty="0" smtClean="0"/>
              <a:t>March 23, 2016</a:t>
            </a:r>
            <a:endParaRPr lang="en-US" dirty="0"/>
          </a:p>
        </p:txBody>
      </p:sp>
    </p:spTree>
    <p:extLst>
      <p:ext uri="{BB962C8B-B14F-4D97-AF65-F5344CB8AC3E}">
        <p14:creationId xmlns:p14="http://schemas.microsoft.com/office/powerpoint/2010/main" val="4090555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Arrow Connector 40"/>
          <p:cNvCxnSpPr/>
          <p:nvPr/>
        </p:nvCxnSpPr>
        <p:spPr>
          <a:xfrm>
            <a:off x="2624920" y="4122033"/>
            <a:ext cx="1008951"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3892177" y="4511195"/>
            <a:ext cx="672634" cy="111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6070461"/>
            <a:ext cx="4097547" cy="461665"/>
          </a:xfrm>
          <a:prstGeom prst="rect">
            <a:avLst/>
          </a:prstGeom>
          <a:noFill/>
        </p:spPr>
        <p:txBody>
          <a:bodyPr wrap="square" rtlCol="0">
            <a:spAutoFit/>
          </a:bodyPr>
          <a:lstStyle/>
          <a:p>
            <a:r>
              <a:rPr lang="en-US" sz="1200" dirty="0" smtClean="0"/>
              <a:t>Sacui et al, ACS </a:t>
            </a:r>
            <a:r>
              <a:rPr lang="en-US" sz="1200" i="1" dirty="0" smtClean="0"/>
              <a:t>App. Mat. </a:t>
            </a:r>
            <a:r>
              <a:rPr lang="en-US" sz="1200" i="1" dirty="0"/>
              <a:t>&amp; Interfaces</a:t>
            </a:r>
            <a:r>
              <a:rPr lang="en-US" sz="1200" dirty="0"/>
              <a:t>, </a:t>
            </a:r>
            <a:r>
              <a:rPr lang="en-US" sz="1200" dirty="0" smtClean="0"/>
              <a:t>2014.</a:t>
            </a:r>
          </a:p>
          <a:p>
            <a:r>
              <a:rPr lang="en-US" sz="1200" dirty="0" err="1"/>
              <a:t>Eichhorn</a:t>
            </a:r>
            <a:r>
              <a:rPr lang="en-US" sz="1200" dirty="0"/>
              <a:t>  et al, </a:t>
            </a:r>
            <a:r>
              <a:rPr lang="en-US" sz="1200" i="1" dirty="0"/>
              <a:t>J. Mater. Sci., </a:t>
            </a:r>
            <a:r>
              <a:rPr lang="en-US" sz="1200" dirty="0" smtClean="0"/>
              <a:t>2010</a:t>
            </a:r>
            <a:r>
              <a:rPr lang="en-US" sz="1200" dirty="0"/>
              <a:t>.</a:t>
            </a:r>
          </a:p>
        </p:txBody>
      </p:sp>
      <p:sp>
        <p:nvSpPr>
          <p:cNvPr id="6" name="Title 5"/>
          <p:cNvSpPr>
            <a:spLocks noGrp="1"/>
          </p:cNvSpPr>
          <p:nvPr>
            <p:ph type="title"/>
          </p:nvPr>
        </p:nvSpPr>
        <p:spPr/>
        <p:txBody>
          <a:bodyPr>
            <a:normAutofit fontScale="90000"/>
          </a:bodyPr>
          <a:lstStyle/>
          <a:p>
            <a:r>
              <a:rPr lang="en-US" dirty="0" smtClean="0"/>
              <a:t>“Model” Material System: Cellulose Nanocrystals in Polymer</a:t>
            </a:r>
            <a:endParaRPr lang="en-US" dirty="0"/>
          </a:p>
        </p:txBody>
      </p:sp>
      <p:sp>
        <p:nvSpPr>
          <p:cNvPr id="4" name="Text Placeholder 3"/>
          <p:cNvSpPr>
            <a:spLocks noGrp="1"/>
          </p:cNvSpPr>
          <p:nvPr>
            <p:ph type="body" sz="quarter" idx="10"/>
          </p:nvPr>
        </p:nvSpPr>
        <p:spPr/>
        <p:txBody>
          <a:bodyPr/>
          <a:lstStyle/>
          <a:p>
            <a:endParaRPr lang="en-US"/>
          </a:p>
        </p:txBody>
      </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981" y="2010227"/>
            <a:ext cx="4351440" cy="3638781"/>
          </a:xfrm>
          <a:prstGeom prst="rect">
            <a:avLst/>
          </a:prstGeom>
          <a:ln>
            <a:solidFill>
              <a:schemeClr val="bg1">
                <a:lumMod val="85000"/>
              </a:schemeClr>
            </a:solidFill>
          </a:ln>
        </p:spPr>
      </p:pic>
      <p:pic>
        <p:nvPicPr>
          <p:cNvPr id="2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284" r="11079" b="33318"/>
          <a:stretch/>
        </p:blipFill>
        <p:spPr bwMode="auto">
          <a:xfrm>
            <a:off x="5137119" y="1606895"/>
            <a:ext cx="3678482" cy="2861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4026" r="21709" b="9103"/>
          <a:stretch/>
        </p:blipFill>
        <p:spPr bwMode="auto">
          <a:xfrm>
            <a:off x="5046424" y="4485464"/>
            <a:ext cx="3695549" cy="1775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687047" y="1716027"/>
            <a:ext cx="771276" cy="369332"/>
          </a:xfrm>
          <a:prstGeom prst="rect">
            <a:avLst/>
          </a:prstGeom>
          <a:solidFill>
            <a:schemeClr val="bg1"/>
          </a:solidFill>
        </p:spPr>
        <p:txBody>
          <a:bodyPr wrap="square" rtlCol="0">
            <a:spAutoFit/>
          </a:bodyPr>
          <a:lstStyle/>
          <a:p>
            <a:r>
              <a:rPr lang="en-US" dirty="0" smtClean="0"/>
              <a:t>CNC</a:t>
            </a:r>
            <a:endParaRPr lang="en-US" dirty="0"/>
          </a:p>
        </p:txBody>
      </p:sp>
    </p:spTree>
    <p:extLst>
      <p:ext uri="{BB962C8B-B14F-4D97-AF65-F5344CB8AC3E}">
        <p14:creationId xmlns:p14="http://schemas.microsoft.com/office/powerpoint/2010/main" val="533045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92256" y="1741580"/>
            <a:ext cx="3326671" cy="185441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Hierarchical Approach</a:t>
            </a:r>
            <a:endParaRPr lang="en-US" dirty="0"/>
          </a:p>
        </p:txBody>
      </p:sp>
      <p:sp>
        <p:nvSpPr>
          <p:cNvPr id="6" name="Text Placeholder 5"/>
          <p:cNvSpPr>
            <a:spLocks noGrp="1"/>
          </p:cNvSpPr>
          <p:nvPr>
            <p:ph type="body" sz="quarter" idx="10"/>
          </p:nvPr>
        </p:nvSpPr>
        <p:spPr/>
        <p:txBody>
          <a:bodyPr/>
          <a:lstStyle/>
          <a:p>
            <a:endParaRPr lang="en-US"/>
          </a:p>
        </p:txBody>
      </p:sp>
      <p:sp>
        <p:nvSpPr>
          <p:cNvPr id="4" name="Rectangle 3"/>
          <p:cNvSpPr/>
          <p:nvPr/>
        </p:nvSpPr>
        <p:spPr>
          <a:xfrm>
            <a:off x="6218426" y="2298250"/>
            <a:ext cx="2274330" cy="741074"/>
          </a:xfrm>
          <a:custGeom>
            <a:avLst/>
            <a:gdLst>
              <a:gd name="connsiteX0" fmla="*/ 0 w 3569368"/>
              <a:gd name="connsiteY0" fmla="*/ 0 h 1163053"/>
              <a:gd name="connsiteX1" fmla="*/ 3569368 w 3569368"/>
              <a:gd name="connsiteY1" fmla="*/ 0 h 1163053"/>
              <a:gd name="connsiteX2" fmla="*/ 3569368 w 3569368"/>
              <a:gd name="connsiteY2" fmla="*/ 1163053 h 1163053"/>
              <a:gd name="connsiteX3" fmla="*/ 0 w 3569368"/>
              <a:gd name="connsiteY3" fmla="*/ 1163053 h 1163053"/>
              <a:gd name="connsiteX4" fmla="*/ 0 w 3569368"/>
              <a:gd name="connsiteY4" fmla="*/ 0 h 1163053"/>
              <a:gd name="connsiteX0" fmla="*/ 0 w 3569368"/>
              <a:gd name="connsiteY0" fmla="*/ 0 h 1163053"/>
              <a:gd name="connsiteX1" fmla="*/ 3569368 w 3569368"/>
              <a:gd name="connsiteY1" fmla="*/ 0 h 1163053"/>
              <a:gd name="connsiteX2" fmla="*/ 3569368 w 3569368"/>
              <a:gd name="connsiteY2" fmla="*/ 1163053 h 1163053"/>
              <a:gd name="connsiteX3" fmla="*/ 745958 w 3569368"/>
              <a:gd name="connsiteY3" fmla="*/ 802106 h 1163053"/>
              <a:gd name="connsiteX4" fmla="*/ 0 w 3569368"/>
              <a:gd name="connsiteY4" fmla="*/ 0 h 1163053"/>
              <a:gd name="connsiteX0" fmla="*/ 0 w 3569368"/>
              <a:gd name="connsiteY0" fmla="*/ 0 h 1163053"/>
              <a:gd name="connsiteX1" fmla="*/ 3104147 w 3569368"/>
              <a:gd name="connsiteY1" fmla="*/ 441158 h 1163053"/>
              <a:gd name="connsiteX2" fmla="*/ 3569368 w 3569368"/>
              <a:gd name="connsiteY2" fmla="*/ 1163053 h 1163053"/>
              <a:gd name="connsiteX3" fmla="*/ 745958 w 3569368"/>
              <a:gd name="connsiteY3" fmla="*/ 802106 h 1163053"/>
              <a:gd name="connsiteX4" fmla="*/ 0 w 3569368"/>
              <a:gd name="connsiteY4" fmla="*/ 0 h 1163053"/>
              <a:gd name="connsiteX0" fmla="*/ 0 w 3569368"/>
              <a:gd name="connsiteY0" fmla="*/ 0 h 1163053"/>
              <a:gd name="connsiteX1" fmla="*/ 3104147 w 3569368"/>
              <a:gd name="connsiteY1" fmla="*/ 441158 h 1163053"/>
              <a:gd name="connsiteX2" fmla="*/ 3569368 w 3569368"/>
              <a:gd name="connsiteY2" fmla="*/ 1163053 h 1163053"/>
              <a:gd name="connsiteX3" fmla="*/ 1002631 w 3569368"/>
              <a:gd name="connsiteY3" fmla="*/ 489285 h 1163053"/>
              <a:gd name="connsiteX4" fmla="*/ 0 w 3569368"/>
              <a:gd name="connsiteY4" fmla="*/ 0 h 1163053"/>
              <a:gd name="connsiteX0" fmla="*/ 0 w 3569368"/>
              <a:gd name="connsiteY0" fmla="*/ 0 h 1163053"/>
              <a:gd name="connsiteX1" fmla="*/ 2991852 w 3569368"/>
              <a:gd name="connsiteY1" fmla="*/ 818148 h 1163053"/>
              <a:gd name="connsiteX2" fmla="*/ 3569368 w 3569368"/>
              <a:gd name="connsiteY2" fmla="*/ 1163053 h 1163053"/>
              <a:gd name="connsiteX3" fmla="*/ 1002631 w 3569368"/>
              <a:gd name="connsiteY3" fmla="*/ 489285 h 1163053"/>
              <a:gd name="connsiteX4" fmla="*/ 0 w 3569368"/>
              <a:gd name="connsiteY4" fmla="*/ 0 h 116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9368" h="1163053">
                <a:moveTo>
                  <a:pt x="0" y="0"/>
                </a:moveTo>
                <a:lnTo>
                  <a:pt x="2991852" y="818148"/>
                </a:lnTo>
                <a:lnTo>
                  <a:pt x="3569368" y="1163053"/>
                </a:lnTo>
                <a:lnTo>
                  <a:pt x="1002631" y="489285"/>
                </a:lnTo>
                <a:lnTo>
                  <a:pt x="0" y="0"/>
                </a:lnTo>
                <a:close/>
              </a:path>
            </a:pathLst>
          </a:custGeom>
          <a:solidFill>
            <a:srgbClr val="756EA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rot="893100">
            <a:off x="2936681" y="1816999"/>
            <a:ext cx="2056346" cy="1808908"/>
            <a:chOff x="3852841" y="2900403"/>
            <a:chExt cx="2056346" cy="1808908"/>
          </a:xfrm>
        </p:grpSpPr>
        <p:sp>
          <p:nvSpPr>
            <p:cNvPr id="9" name="Rectangle 8"/>
            <p:cNvSpPr/>
            <p:nvPr/>
          </p:nvSpPr>
          <p:spPr>
            <a:xfrm>
              <a:off x="3852841" y="2900403"/>
              <a:ext cx="2056346" cy="90445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 name="Rectangle 10"/>
            <p:cNvSpPr/>
            <p:nvPr/>
          </p:nvSpPr>
          <p:spPr>
            <a:xfrm>
              <a:off x="3852841" y="3804857"/>
              <a:ext cx="2056346" cy="904454"/>
            </a:xfrm>
            <a:prstGeom prst="rect">
              <a:avLst/>
            </a:prstGeom>
            <a:solidFill>
              <a:srgbClr val="9E99C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p:cNvSpPr/>
          <p:nvPr/>
        </p:nvSpPr>
        <p:spPr>
          <a:xfrm rot="893100">
            <a:off x="7240467" y="2527214"/>
            <a:ext cx="436213" cy="191862"/>
          </a:xfrm>
          <a:prstGeom prst="rect">
            <a:avLst/>
          </a:prstGeom>
          <a:noFill/>
          <a:ln w="38100">
            <a:solidFill>
              <a:schemeClr val="accent6">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7" name="TextBox 16"/>
          <p:cNvSpPr txBox="1"/>
          <p:nvPr/>
        </p:nvSpPr>
        <p:spPr>
          <a:xfrm>
            <a:off x="6218426" y="3789807"/>
            <a:ext cx="1503938" cy="369332"/>
          </a:xfrm>
          <a:prstGeom prst="rect">
            <a:avLst/>
          </a:prstGeom>
          <a:noFill/>
        </p:spPr>
        <p:txBody>
          <a:bodyPr wrap="none" rtlCol="0">
            <a:spAutoFit/>
          </a:bodyPr>
          <a:lstStyle/>
          <a:p>
            <a:r>
              <a:rPr lang="en-US" dirty="0" smtClean="0"/>
              <a:t>Macro/micro</a:t>
            </a:r>
            <a:endParaRPr lang="en-US" dirty="0"/>
          </a:p>
        </p:txBody>
      </p:sp>
      <p:sp>
        <p:nvSpPr>
          <p:cNvPr id="18" name="TextBox 17"/>
          <p:cNvSpPr txBox="1"/>
          <p:nvPr/>
        </p:nvSpPr>
        <p:spPr>
          <a:xfrm>
            <a:off x="3195289" y="3692993"/>
            <a:ext cx="704039" cy="369332"/>
          </a:xfrm>
          <a:prstGeom prst="rect">
            <a:avLst/>
          </a:prstGeom>
          <a:noFill/>
        </p:spPr>
        <p:txBody>
          <a:bodyPr wrap="none" rtlCol="0">
            <a:spAutoFit/>
          </a:bodyPr>
          <a:lstStyle/>
          <a:p>
            <a:r>
              <a:rPr lang="en-US" dirty="0" smtClean="0"/>
              <a:t>Nano</a:t>
            </a:r>
            <a:endParaRPr lang="en-US" dirty="0"/>
          </a:p>
        </p:txBody>
      </p:sp>
      <p:sp>
        <p:nvSpPr>
          <p:cNvPr id="19" name="TextBox 18"/>
          <p:cNvSpPr txBox="1"/>
          <p:nvPr/>
        </p:nvSpPr>
        <p:spPr>
          <a:xfrm>
            <a:off x="333535" y="3488595"/>
            <a:ext cx="1184940" cy="369332"/>
          </a:xfrm>
          <a:prstGeom prst="rect">
            <a:avLst/>
          </a:prstGeom>
          <a:noFill/>
        </p:spPr>
        <p:txBody>
          <a:bodyPr wrap="none" rtlCol="0">
            <a:spAutoFit/>
          </a:bodyPr>
          <a:lstStyle/>
          <a:p>
            <a:r>
              <a:rPr lang="en-US" dirty="0" smtClean="0"/>
              <a:t>Molecular</a:t>
            </a:r>
            <a:endParaRPr lang="en-US" dirty="0"/>
          </a:p>
        </p:txBody>
      </p:sp>
      <p:sp>
        <p:nvSpPr>
          <p:cNvPr id="20" name="Rectangle 19"/>
          <p:cNvSpPr/>
          <p:nvPr/>
        </p:nvSpPr>
        <p:spPr>
          <a:xfrm>
            <a:off x="324650" y="5618268"/>
            <a:ext cx="8620942" cy="4917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Data Resources</a:t>
            </a:r>
            <a:endParaRPr lang="en-US" dirty="0"/>
          </a:p>
        </p:txBody>
      </p:sp>
      <p:cxnSp>
        <p:nvCxnSpPr>
          <p:cNvPr id="22" name="Straight Arrow Connector 21"/>
          <p:cNvCxnSpPr/>
          <p:nvPr/>
        </p:nvCxnSpPr>
        <p:spPr>
          <a:xfrm>
            <a:off x="7834760" y="3876544"/>
            <a:ext cx="0" cy="1651661"/>
          </a:xfrm>
          <a:prstGeom prst="straightConnector1">
            <a:avLst/>
          </a:prstGeom>
          <a:ln w="53975" cmpd="sng">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995268" y="3877659"/>
            <a:ext cx="0" cy="1651661"/>
          </a:xfrm>
          <a:prstGeom prst="straightConnector1">
            <a:avLst/>
          </a:prstGeom>
          <a:ln w="53975" cmpd="sng">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1605939" y="3726112"/>
            <a:ext cx="0" cy="1651661"/>
          </a:xfrm>
          <a:prstGeom prst="straightConnector1">
            <a:avLst/>
          </a:prstGeom>
          <a:ln w="53975" cmpd="sng">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87980" y="5237270"/>
            <a:ext cx="869790" cy="369332"/>
          </a:xfrm>
          <a:prstGeom prst="rect">
            <a:avLst/>
          </a:prstGeom>
          <a:noFill/>
        </p:spPr>
        <p:txBody>
          <a:bodyPr wrap="none" rtlCol="0">
            <a:spAutoFit/>
          </a:bodyPr>
          <a:lstStyle/>
          <a:p>
            <a:r>
              <a:rPr lang="en-US" dirty="0" err="1" smtClean="0"/>
              <a:t>WebFF</a:t>
            </a:r>
            <a:endParaRPr lang="en-US" dirty="0"/>
          </a:p>
        </p:txBody>
      </p:sp>
      <p:sp>
        <p:nvSpPr>
          <p:cNvPr id="27" name="TextBox 26"/>
          <p:cNvSpPr txBox="1"/>
          <p:nvPr/>
        </p:nvSpPr>
        <p:spPr>
          <a:xfrm>
            <a:off x="4871410" y="5203905"/>
            <a:ext cx="1186543" cy="369332"/>
          </a:xfrm>
          <a:prstGeom prst="rect">
            <a:avLst/>
          </a:prstGeom>
          <a:noFill/>
        </p:spPr>
        <p:txBody>
          <a:bodyPr wrap="none" rtlCol="0">
            <a:spAutoFit/>
          </a:bodyPr>
          <a:lstStyle/>
          <a:p>
            <a:r>
              <a:rPr lang="en-US" dirty="0" err="1" smtClean="0"/>
              <a:t>NanoMine</a:t>
            </a:r>
            <a:endParaRPr lang="en-US" dirty="0"/>
          </a:p>
        </p:txBody>
      </p:sp>
      <p:sp>
        <p:nvSpPr>
          <p:cNvPr id="28" name="TextBox 27"/>
          <p:cNvSpPr txBox="1"/>
          <p:nvPr/>
        </p:nvSpPr>
        <p:spPr>
          <a:xfrm>
            <a:off x="2245408" y="5010380"/>
            <a:ext cx="1749860" cy="646331"/>
          </a:xfrm>
          <a:prstGeom prst="rect">
            <a:avLst/>
          </a:prstGeom>
          <a:noFill/>
        </p:spPr>
        <p:txBody>
          <a:bodyPr wrap="square" rtlCol="0">
            <a:spAutoFit/>
          </a:bodyPr>
          <a:lstStyle/>
          <a:p>
            <a:pPr algn="ctr"/>
            <a:r>
              <a:rPr lang="en-US" dirty="0" smtClean="0"/>
              <a:t>Flory-Huggins Database</a:t>
            </a:r>
            <a:endParaRPr lang="en-US" dirty="0"/>
          </a:p>
        </p:txBody>
      </p:sp>
      <p:grpSp>
        <p:nvGrpSpPr>
          <p:cNvPr id="21" name="组合 1029"/>
          <p:cNvGrpSpPr/>
          <p:nvPr/>
        </p:nvGrpSpPr>
        <p:grpSpPr>
          <a:xfrm>
            <a:off x="292635" y="1692884"/>
            <a:ext cx="1871504" cy="1763594"/>
            <a:chOff x="6553200" y="8001000"/>
            <a:chExt cx="3906140" cy="3633131"/>
          </a:xfrm>
        </p:grpSpPr>
        <p:pic>
          <p:nvPicPr>
            <p:cNvPr id="23"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8001000"/>
              <a:ext cx="3793557" cy="3529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椭圆 59"/>
            <p:cNvSpPr/>
            <p:nvPr/>
          </p:nvSpPr>
          <p:spPr>
            <a:xfrm>
              <a:off x="7411340" y="8433731"/>
              <a:ext cx="3048000" cy="3200400"/>
            </a:xfrm>
            <a:prstGeom prst="ellipse">
              <a:avLst/>
            </a:prstGeom>
            <a:noFill/>
            <a:ln w="28575">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p>
          </p:txBody>
        </p:sp>
      </p:grpSp>
      <p:pic>
        <p:nvPicPr>
          <p:cNvPr id="30" name="Picture 8" descr="Radical predictions in polymer chemist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6804" y="4155556"/>
            <a:ext cx="866775" cy="640080"/>
          </a:xfrm>
          <a:prstGeom prst="rect">
            <a:avLst/>
          </a:prstGeom>
          <a:noFill/>
          <a:ln>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pic>
        <p:nvPicPr>
          <p:cNvPr id="31"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589" y="4201276"/>
            <a:ext cx="1099199" cy="548640"/>
          </a:xfrm>
          <a:prstGeom prst="rect">
            <a:avLst/>
          </a:prstGeom>
          <a:noFill/>
          <a:ln w="952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3178" y="4213076"/>
            <a:ext cx="668259" cy="640080"/>
          </a:xfrm>
          <a:prstGeom prst="rect">
            <a:avLst/>
          </a:prstGeom>
          <a:noFill/>
          <a:ln w="9525">
            <a:solidFill>
              <a:schemeClr val="accent1">
                <a:lumMod val="20000"/>
                <a:lumOff val="8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81755" y="4408495"/>
            <a:ext cx="556648"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95603" y="4397608"/>
            <a:ext cx="536448"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Striped Right Arrow 34"/>
          <p:cNvSpPr>
            <a:spLocks noChangeAspect="1"/>
          </p:cNvSpPr>
          <p:nvPr/>
        </p:nvSpPr>
        <p:spPr>
          <a:xfrm>
            <a:off x="6684123" y="4595692"/>
            <a:ext cx="365760" cy="123610"/>
          </a:xfrm>
          <a:prstGeom prst="stripedRightArrow">
            <a:avLst/>
          </a:prstGeom>
          <a:solidFill>
            <a:srgbClr val="FF0000">
              <a:alpha val="90000"/>
            </a:srgbClr>
          </a:solidFill>
          <a:ln w="15875">
            <a:solidFill>
              <a:schemeClr val="tx1">
                <a:alpha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03022" y="4238202"/>
            <a:ext cx="755503" cy="640080"/>
          </a:xfrm>
          <a:prstGeom prst="rect">
            <a:avLst/>
          </a:prstGeom>
          <a:noFill/>
          <a:ln w="952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7" name="Group 6"/>
          <p:cNvGrpSpPr/>
          <p:nvPr/>
        </p:nvGrpSpPr>
        <p:grpSpPr>
          <a:xfrm>
            <a:off x="2066345" y="1494845"/>
            <a:ext cx="7077655" cy="4090058"/>
            <a:chOff x="2066345" y="1494845"/>
            <a:chExt cx="7077655" cy="4090058"/>
          </a:xfrm>
        </p:grpSpPr>
        <p:sp>
          <p:nvSpPr>
            <p:cNvPr id="3" name="Rectangle 2"/>
            <p:cNvSpPr/>
            <p:nvPr/>
          </p:nvSpPr>
          <p:spPr>
            <a:xfrm>
              <a:off x="2738847" y="1494845"/>
              <a:ext cx="6405153" cy="4078392"/>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2066345" y="5006347"/>
              <a:ext cx="670924" cy="578556"/>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029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31">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300" r="6549"/>
          <a:stretch/>
        </p:blipFill>
        <p:spPr bwMode="auto">
          <a:xfrm>
            <a:off x="720374" y="1517697"/>
            <a:ext cx="3611851" cy="2324178"/>
          </a:xfrm>
          <a:prstGeom prst="rect">
            <a:avLst/>
          </a:prstGeom>
          <a:noFill/>
          <a:ln>
            <a:noFill/>
          </a:ln>
        </p:spPr>
      </p:pic>
      <p:grpSp>
        <p:nvGrpSpPr>
          <p:cNvPr id="5" name="Group 4"/>
          <p:cNvGrpSpPr/>
          <p:nvPr/>
        </p:nvGrpSpPr>
        <p:grpSpPr>
          <a:xfrm>
            <a:off x="719427" y="1508981"/>
            <a:ext cx="3613474" cy="2339119"/>
            <a:chOff x="9512672" y="1347252"/>
            <a:chExt cx="4215384" cy="2728755"/>
          </a:xfrm>
        </p:grpSpPr>
        <p:sp>
          <p:nvSpPr>
            <p:cNvPr id="3" name="Rectangle 2"/>
            <p:cNvSpPr/>
            <p:nvPr/>
          </p:nvSpPr>
          <p:spPr>
            <a:xfrm>
              <a:off x="9512672" y="1349173"/>
              <a:ext cx="4215384" cy="27249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9090" name="Picture 3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151" r="7015"/>
            <a:stretch/>
          </p:blipFill>
          <p:spPr bwMode="auto">
            <a:xfrm>
              <a:off x="9512672" y="1347252"/>
              <a:ext cx="4215384" cy="2728755"/>
            </a:xfrm>
            <a:prstGeom prst="rect">
              <a:avLst/>
            </a:prstGeom>
            <a:noFill/>
            <a:ln>
              <a:noFill/>
            </a:ln>
          </p:spPr>
        </p:pic>
      </p:grpSp>
      <p:sp>
        <p:nvSpPr>
          <p:cNvPr id="8" name="TextBox 7"/>
          <p:cNvSpPr txBox="1"/>
          <p:nvPr/>
        </p:nvSpPr>
        <p:spPr>
          <a:xfrm>
            <a:off x="697966" y="6094711"/>
            <a:ext cx="2923942" cy="461665"/>
          </a:xfrm>
          <a:prstGeom prst="rect">
            <a:avLst/>
          </a:prstGeom>
          <a:noFill/>
        </p:spPr>
        <p:txBody>
          <a:bodyPr wrap="none" rtlCol="0">
            <a:spAutoFit/>
          </a:bodyPr>
          <a:lstStyle/>
          <a:p>
            <a:r>
              <a:rPr lang="en-US" sz="1200" dirty="0" smtClean="0"/>
              <a:t>Sacui, et al., </a:t>
            </a:r>
            <a:r>
              <a:rPr lang="en-US" sz="1200" i="1" dirty="0" smtClean="0"/>
              <a:t>ACS </a:t>
            </a:r>
            <a:r>
              <a:rPr lang="en-US" sz="1200" i="1" dirty="0" err="1" smtClean="0"/>
              <a:t>Appl</a:t>
            </a:r>
            <a:r>
              <a:rPr lang="en-US" sz="1200" i="1" dirty="0" smtClean="0"/>
              <a:t> Mat Inter, </a:t>
            </a:r>
            <a:r>
              <a:rPr lang="en-US" sz="1200" b="1" dirty="0" smtClean="0"/>
              <a:t>2014.</a:t>
            </a:r>
          </a:p>
          <a:p>
            <a:r>
              <a:rPr lang="en-US" sz="1200" dirty="0" smtClean="0"/>
              <a:t>Qin, et al., </a:t>
            </a:r>
            <a:r>
              <a:rPr lang="en-US" sz="1200" i="1" dirty="0" err="1" smtClean="0"/>
              <a:t>NanoLetters</a:t>
            </a:r>
            <a:r>
              <a:rPr lang="en-US" sz="1200" dirty="0" smtClean="0"/>
              <a:t>, </a:t>
            </a:r>
            <a:r>
              <a:rPr lang="en-US" sz="1200" b="1" dirty="0" smtClean="0"/>
              <a:t>2015.</a:t>
            </a:r>
            <a:endParaRPr lang="en-US" sz="1200" b="1"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290" y="3770533"/>
            <a:ext cx="3471611" cy="2303887"/>
          </a:xfrm>
          <a:prstGeom prst="rect">
            <a:avLst/>
          </a:prstGeom>
        </p:spPr>
      </p:pic>
      <p:sp>
        <p:nvSpPr>
          <p:cNvPr id="2" name="Title 1"/>
          <p:cNvSpPr>
            <a:spLocks noGrp="1"/>
          </p:cNvSpPr>
          <p:nvPr>
            <p:ph type="title"/>
          </p:nvPr>
        </p:nvSpPr>
        <p:spPr/>
        <p:txBody>
          <a:bodyPr/>
          <a:lstStyle/>
          <a:p>
            <a:r>
              <a:rPr lang="en-US" dirty="0" smtClean="0"/>
              <a:t>CNC Surface Energy</a:t>
            </a:r>
            <a:endParaRPr lang="en-US" dirty="0"/>
          </a:p>
        </p:txBody>
      </p:sp>
      <p:sp>
        <p:nvSpPr>
          <p:cNvPr id="4" name="Text Placeholder 3"/>
          <p:cNvSpPr>
            <a:spLocks noGrp="1"/>
          </p:cNvSpPr>
          <p:nvPr>
            <p:ph type="body" sz="quarter" idx="10"/>
          </p:nvPr>
        </p:nvSpPr>
        <p:spPr/>
        <p:txBody>
          <a:bodyPr/>
          <a:lstStyle/>
          <a:p>
            <a:r>
              <a:rPr lang="en-US" dirty="0" smtClean="0"/>
              <a:t>Gilman, Woodcock, </a:t>
            </a:r>
            <a:r>
              <a:rPr lang="en-US" dirty="0"/>
              <a:t>Fox, </a:t>
            </a:r>
            <a:r>
              <a:rPr lang="en-US" dirty="0" err="1"/>
              <a:t>Keten</a:t>
            </a:r>
            <a:r>
              <a:rPr lang="en-US" dirty="0"/>
              <a:t>, Sinko, </a:t>
            </a:r>
            <a:r>
              <a:rPr lang="en-US" dirty="0" smtClean="0"/>
              <a:t>Qin</a:t>
            </a:r>
            <a:endParaRPr lang="en-US" dirty="0"/>
          </a:p>
        </p:txBody>
      </p:sp>
      <p:pic>
        <p:nvPicPr>
          <p:cNvPr id="12" name="Picture 11"/>
          <p:cNvPicPr>
            <a:picLocks noChangeAspect="1"/>
          </p:cNvPicPr>
          <p:nvPr/>
        </p:nvPicPr>
        <p:blipFill>
          <a:blip r:embed="rId6"/>
          <a:stretch>
            <a:fillRect/>
          </a:stretch>
        </p:blipFill>
        <p:spPr>
          <a:xfrm>
            <a:off x="4876210" y="1517697"/>
            <a:ext cx="3642223" cy="2279603"/>
          </a:xfrm>
          <a:prstGeom prst="rect">
            <a:avLst/>
          </a:prstGeom>
        </p:spPr>
      </p:pic>
      <p:pic>
        <p:nvPicPr>
          <p:cNvPr id="13" name="Picture 12"/>
          <p:cNvPicPr>
            <a:picLocks noChangeAspect="1"/>
          </p:cNvPicPr>
          <p:nvPr/>
        </p:nvPicPr>
        <p:blipFill rotWithShape="1">
          <a:blip r:embed="rId7"/>
          <a:srcRect b="50050"/>
          <a:stretch/>
        </p:blipFill>
        <p:spPr>
          <a:xfrm>
            <a:off x="5234884" y="3948333"/>
            <a:ext cx="2924874" cy="2274170"/>
          </a:xfrm>
          <a:prstGeom prst="rect">
            <a:avLst/>
          </a:prstGeom>
        </p:spPr>
      </p:pic>
    </p:spTree>
    <p:extLst>
      <p:ext uri="{BB962C8B-B14F-4D97-AF65-F5344CB8AC3E}">
        <p14:creationId xmlns:p14="http://schemas.microsoft.com/office/powerpoint/2010/main" val="30654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Picture 128"/>
          <p:cNvPicPr>
            <a:picLocks noChangeAspect="1"/>
          </p:cNvPicPr>
          <p:nvPr/>
        </p:nvPicPr>
        <p:blipFill rotWithShape="1">
          <a:blip r:embed="rId3">
            <a:extLst>
              <a:ext uri="{28A0092B-C50C-407E-A947-70E740481C1C}">
                <a14:useLocalDpi xmlns:a14="http://schemas.microsoft.com/office/drawing/2010/main" val="0"/>
              </a:ext>
            </a:extLst>
          </a:blip>
          <a:srcRect t="29087" b="33898"/>
          <a:stretch/>
        </p:blipFill>
        <p:spPr>
          <a:xfrm>
            <a:off x="2375500" y="4112969"/>
            <a:ext cx="5367528" cy="1986790"/>
          </a:xfrm>
          <a:prstGeom prst="rect">
            <a:avLst/>
          </a:prstGeom>
        </p:spPr>
      </p:pic>
      <p:sp>
        <p:nvSpPr>
          <p:cNvPr id="2" name="Title 1"/>
          <p:cNvSpPr>
            <a:spLocks noGrp="1"/>
          </p:cNvSpPr>
          <p:nvPr>
            <p:ph type="title"/>
          </p:nvPr>
        </p:nvSpPr>
        <p:spPr/>
        <p:txBody>
          <a:bodyPr/>
          <a:lstStyle/>
          <a:p>
            <a:r>
              <a:rPr lang="en-US" dirty="0" smtClean="0"/>
              <a:t>CNC Surface Modification</a:t>
            </a:r>
            <a:endParaRPr lang="en-US" dirty="0"/>
          </a:p>
        </p:txBody>
      </p:sp>
      <p:sp>
        <p:nvSpPr>
          <p:cNvPr id="5" name="Text Placeholder 4"/>
          <p:cNvSpPr>
            <a:spLocks noGrp="1"/>
          </p:cNvSpPr>
          <p:nvPr>
            <p:ph type="body" sz="quarter" idx="10"/>
          </p:nvPr>
        </p:nvSpPr>
        <p:spPr/>
        <p:txBody>
          <a:bodyPr/>
          <a:lstStyle/>
          <a:p>
            <a:r>
              <a:rPr lang="en-US" dirty="0" smtClean="0"/>
              <a:t>Fox, </a:t>
            </a:r>
            <a:r>
              <a:rPr lang="en-US" dirty="0" err="1" smtClean="0"/>
              <a:t>Keten</a:t>
            </a:r>
            <a:r>
              <a:rPr lang="en-US" dirty="0" smtClean="0"/>
              <a:t>, Qin, Xia, Gilman, Woodcock  </a:t>
            </a:r>
            <a:endParaRPr lang="en-US" dirty="0"/>
          </a:p>
        </p:txBody>
      </p:sp>
      <p:graphicFrame>
        <p:nvGraphicFramePr>
          <p:cNvPr id="4" name="Chart 3"/>
          <p:cNvGraphicFramePr/>
          <p:nvPr>
            <p:extLst>
              <p:ext uri="{D42A27DB-BD31-4B8C-83A1-F6EECF244321}">
                <p14:modId xmlns:p14="http://schemas.microsoft.com/office/powerpoint/2010/main" val="4092298216"/>
              </p:ext>
            </p:extLst>
          </p:nvPr>
        </p:nvGraphicFramePr>
        <p:xfrm>
          <a:off x="5011946" y="1535720"/>
          <a:ext cx="3852187" cy="259639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397140" y="1511425"/>
            <a:ext cx="1420069" cy="369332"/>
          </a:xfrm>
          <a:prstGeom prst="rect">
            <a:avLst/>
          </a:prstGeom>
          <a:noFill/>
        </p:spPr>
        <p:txBody>
          <a:bodyPr wrap="none" rtlCol="0">
            <a:spAutoFit/>
          </a:bodyPr>
          <a:lstStyle/>
          <a:p>
            <a:r>
              <a:rPr lang="en-US" dirty="0" smtClean="0"/>
              <a:t>Ion Exchange</a:t>
            </a:r>
            <a:endParaRPr lang="en-US" dirty="0"/>
          </a:p>
        </p:txBody>
      </p:sp>
      <p:sp>
        <p:nvSpPr>
          <p:cNvPr id="16" name="TextBox 15"/>
          <p:cNvSpPr txBox="1"/>
          <p:nvPr/>
        </p:nvSpPr>
        <p:spPr>
          <a:xfrm>
            <a:off x="2323659" y="1674148"/>
            <a:ext cx="2657291" cy="923330"/>
          </a:xfrm>
          <a:prstGeom prst="rect">
            <a:avLst/>
          </a:prstGeom>
          <a:noFill/>
        </p:spPr>
        <p:txBody>
          <a:bodyPr wrap="square" rtlCol="0">
            <a:spAutoFit/>
          </a:bodyPr>
          <a:lstStyle/>
          <a:p>
            <a:pPr algn="ctr"/>
            <a:r>
              <a:rPr lang="en-US" dirty="0" smtClean="0"/>
              <a:t>Cation:</a:t>
            </a:r>
          </a:p>
          <a:p>
            <a:pPr algn="ctr"/>
            <a:r>
              <a:rPr lang="en-US" dirty="0" smtClean="0"/>
              <a:t>Methyl </a:t>
            </a:r>
            <a:r>
              <a:rPr lang="en-US" dirty="0" err="1" smtClean="0"/>
              <a:t>triphenyl</a:t>
            </a:r>
            <a:r>
              <a:rPr lang="en-US" dirty="0" smtClean="0"/>
              <a:t> </a:t>
            </a:r>
            <a:r>
              <a:rPr lang="en-US" dirty="0" err="1" smtClean="0"/>
              <a:t>phosphonium</a:t>
            </a:r>
            <a:r>
              <a:rPr lang="en-US" dirty="0" smtClean="0"/>
              <a:t> (MePh3P)</a:t>
            </a:r>
            <a:endParaRPr lang="en-US" dirty="0"/>
          </a:p>
        </p:txBody>
      </p:sp>
      <p:sp>
        <p:nvSpPr>
          <p:cNvPr id="25" name="Oval 24"/>
          <p:cNvSpPr/>
          <p:nvPr/>
        </p:nvSpPr>
        <p:spPr>
          <a:xfrm>
            <a:off x="281761" y="6257392"/>
            <a:ext cx="130896" cy="130896"/>
          </a:xfrm>
          <a:prstGeom prst="ellipse">
            <a:avLst/>
          </a:prstGeom>
          <a:solidFill>
            <a:srgbClr val="F79646"/>
          </a:solidFill>
          <a:ln w="25400" cap="flat" cmpd="sng" algn="ctr">
            <a:solidFill>
              <a:srgbClr val="F79646">
                <a:lumMod val="75000"/>
              </a:srgb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prstClr val="white"/>
              </a:solidFill>
              <a:effectLst/>
              <a:uLnTx/>
              <a:uFillTx/>
              <a:latin typeface="Calibri"/>
              <a:ea typeface="+mn-ea"/>
              <a:cs typeface="+mn-cs"/>
            </a:endParaRPr>
          </a:p>
        </p:txBody>
      </p:sp>
      <p:sp>
        <p:nvSpPr>
          <p:cNvPr id="26" name="Oval 25"/>
          <p:cNvSpPr/>
          <p:nvPr/>
        </p:nvSpPr>
        <p:spPr>
          <a:xfrm>
            <a:off x="307008" y="5268784"/>
            <a:ext cx="80403" cy="261793"/>
          </a:xfrm>
          <a:prstGeom prst="ellipse">
            <a:avLst/>
          </a:prstGeom>
          <a:solidFill>
            <a:srgbClr val="4F81BD"/>
          </a:solidFill>
          <a:ln w="25400" cap="flat" cmpd="sng" algn="ctr">
            <a:solidFill>
              <a:srgbClr val="4F81BD">
                <a:shade val="50000"/>
              </a:srgb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prstClr val="white"/>
              </a:solidFill>
              <a:effectLst/>
              <a:uLnTx/>
              <a:uFillTx/>
              <a:latin typeface="Calibri"/>
              <a:ea typeface="+mn-ea"/>
              <a:cs typeface="+mn-cs"/>
            </a:endParaRPr>
          </a:p>
        </p:txBody>
      </p:sp>
      <p:sp>
        <p:nvSpPr>
          <p:cNvPr id="27" name="TextBox 26"/>
          <p:cNvSpPr txBox="1"/>
          <p:nvPr/>
        </p:nvSpPr>
        <p:spPr>
          <a:xfrm>
            <a:off x="487463" y="6238202"/>
            <a:ext cx="555940" cy="169277"/>
          </a:xfrm>
          <a:prstGeom prst="rect">
            <a:avLst/>
          </a:prstGeom>
          <a:noFill/>
        </p:spPr>
        <p:txBody>
          <a:bodyPr wrap="square" lIns="0" tIns="0" rIns="0" bIns="0" rtlCol="0">
            <a:spAutoFit/>
          </a:bodyPr>
          <a:lstStyle/>
          <a:p>
            <a:pPr defTabSz="914400"/>
            <a:r>
              <a:rPr lang="en-US" sz="1100" dirty="0" smtClean="0">
                <a:solidFill>
                  <a:prstClr val="black"/>
                </a:solidFill>
                <a:latin typeface="Calibri"/>
              </a:rPr>
              <a:t>IL cation</a:t>
            </a:r>
            <a:endParaRPr lang="en-US" sz="1100" dirty="0">
              <a:solidFill>
                <a:prstClr val="black"/>
              </a:solidFill>
              <a:latin typeface="Calibri"/>
            </a:endParaRPr>
          </a:p>
        </p:txBody>
      </p:sp>
      <p:sp>
        <p:nvSpPr>
          <p:cNvPr id="28" name="TextBox 27"/>
          <p:cNvSpPr txBox="1"/>
          <p:nvPr/>
        </p:nvSpPr>
        <p:spPr>
          <a:xfrm>
            <a:off x="487463" y="5315042"/>
            <a:ext cx="521538" cy="169277"/>
          </a:xfrm>
          <a:prstGeom prst="rect">
            <a:avLst/>
          </a:prstGeom>
          <a:noFill/>
        </p:spPr>
        <p:txBody>
          <a:bodyPr wrap="square" lIns="0" tIns="0" rIns="0" bIns="0" rtlCol="0">
            <a:spAutoFit/>
          </a:bodyPr>
          <a:lstStyle/>
          <a:p>
            <a:pPr defTabSz="914400"/>
            <a:r>
              <a:rPr lang="en-US" sz="1100" dirty="0" smtClean="0">
                <a:solidFill>
                  <a:prstClr val="black"/>
                </a:solidFill>
                <a:latin typeface="Calibri"/>
              </a:rPr>
              <a:t>Na-CNC</a:t>
            </a:r>
            <a:endParaRPr lang="en-US" sz="1100" dirty="0">
              <a:solidFill>
                <a:prstClr val="black"/>
              </a:solidFill>
              <a:latin typeface="Calibri"/>
            </a:endParaRPr>
          </a:p>
        </p:txBody>
      </p:sp>
      <p:sp>
        <p:nvSpPr>
          <p:cNvPr id="29" name="Oval 28"/>
          <p:cNvSpPr/>
          <p:nvPr/>
        </p:nvSpPr>
        <p:spPr>
          <a:xfrm>
            <a:off x="307008" y="5884223"/>
            <a:ext cx="80403" cy="261793"/>
          </a:xfrm>
          <a:prstGeom prst="ellipse">
            <a:avLst/>
          </a:prstGeom>
          <a:solidFill>
            <a:srgbClr val="F79646"/>
          </a:solidFill>
          <a:ln w="25400" cap="flat" cmpd="sng" algn="ctr">
            <a:solidFill>
              <a:srgbClr val="F79646">
                <a:lumMod val="75000"/>
              </a:srgb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prstClr val="white"/>
              </a:solidFill>
              <a:effectLst/>
              <a:uLnTx/>
              <a:uFillTx/>
              <a:latin typeface="Calibri"/>
              <a:ea typeface="+mn-ea"/>
              <a:cs typeface="+mn-cs"/>
            </a:endParaRPr>
          </a:p>
        </p:txBody>
      </p:sp>
      <p:sp>
        <p:nvSpPr>
          <p:cNvPr id="30" name="TextBox 29"/>
          <p:cNvSpPr txBox="1"/>
          <p:nvPr/>
        </p:nvSpPr>
        <p:spPr>
          <a:xfrm>
            <a:off x="487463" y="5930482"/>
            <a:ext cx="461876" cy="169277"/>
          </a:xfrm>
          <a:prstGeom prst="rect">
            <a:avLst/>
          </a:prstGeom>
          <a:noFill/>
        </p:spPr>
        <p:txBody>
          <a:bodyPr wrap="square" lIns="0" tIns="0" rIns="0" bIns="0" rtlCol="0">
            <a:spAutoFit/>
          </a:bodyPr>
          <a:lstStyle/>
          <a:p>
            <a:pPr defTabSz="914400"/>
            <a:r>
              <a:rPr lang="en-US" sz="1100" dirty="0" smtClean="0">
                <a:solidFill>
                  <a:prstClr val="black"/>
                </a:solidFill>
                <a:latin typeface="Calibri"/>
              </a:rPr>
              <a:t>IL-CNC</a:t>
            </a:r>
            <a:endParaRPr lang="en-US" sz="1100" dirty="0">
              <a:solidFill>
                <a:prstClr val="black"/>
              </a:solidFill>
              <a:latin typeface="Calibri"/>
            </a:endParaRPr>
          </a:p>
        </p:txBody>
      </p:sp>
      <p:sp>
        <p:nvSpPr>
          <p:cNvPr id="31" name="Oval 30"/>
          <p:cNvSpPr/>
          <p:nvPr/>
        </p:nvSpPr>
        <p:spPr>
          <a:xfrm>
            <a:off x="281761" y="5641952"/>
            <a:ext cx="130896" cy="130896"/>
          </a:xfrm>
          <a:prstGeom prst="ellipse">
            <a:avLst/>
          </a:prstGeom>
          <a:solidFill>
            <a:srgbClr val="1F497D">
              <a:lumMod val="60000"/>
              <a:lumOff val="40000"/>
            </a:srgbClr>
          </a:solidFill>
          <a:ln w="25400" cap="flat" cmpd="sng" algn="ctr">
            <a:solidFill>
              <a:srgbClr val="0070C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prstClr val="white"/>
              </a:solidFill>
              <a:effectLst/>
              <a:uLnTx/>
              <a:uFillTx/>
              <a:latin typeface="Calibri"/>
              <a:ea typeface="+mn-ea"/>
              <a:cs typeface="+mn-cs"/>
            </a:endParaRPr>
          </a:p>
        </p:txBody>
      </p:sp>
      <p:sp>
        <p:nvSpPr>
          <p:cNvPr id="32" name="TextBox 31"/>
          <p:cNvSpPr txBox="1"/>
          <p:nvPr/>
        </p:nvSpPr>
        <p:spPr>
          <a:xfrm>
            <a:off x="487463" y="5622762"/>
            <a:ext cx="298494" cy="169277"/>
          </a:xfrm>
          <a:prstGeom prst="rect">
            <a:avLst/>
          </a:prstGeom>
          <a:noFill/>
        </p:spPr>
        <p:txBody>
          <a:bodyPr wrap="square" lIns="0" tIns="0" rIns="0" bIns="0" rtlCol="0">
            <a:spAutoFit/>
          </a:bodyPr>
          <a:lstStyle/>
          <a:p>
            <a:pPr defTabSz="914400"/>
            <a:r>
              <a:rPr lang="en-US" sz="1100" dirty="0" smtClean="0">
                <a:solidFill>
                  <a:prstClr val="black"/>
                </a:solidFill>
                <a:latin typeface="Calibri"/>
              </a:rPr>
              <a:t>Na</a:t>
            </a:r>
            <a:r>
              <a:rPr lang="en-US" sz="1100" baseline="30000" dirty="0" smtClean="0">
                <a:solidFill>
                  <a:prstClr val="black"/>
                </a:solidFill>
                <a:latin typeface="Calibri"/>
              </a:rPr>
              <a:t>+</a:t>
            </a:r>
            <a:endParaRPr lang="en-US" sz="1100" baseline="30000" dirty="0">
              <a:solidFill>
                <a:prstClr val="black"/>
              </a:solidFill>
              <a:latin typeface="Calibri"/>
            </a:endParaRPr>
          </a:p>
        </p:txBody>
      </p:sp>
      <p:grpSp>
        <p:nvGrpSpPr>
          <p:cNvPr id="126" name="Group 125"/>
          <p:cNvGrpSpPr/>
          <p:nvPr/>
        </p:nvGrpSpPr>
        <p:grpSpPr>
          <a:xfrm>
            <a:off x="478125" y="1935372"/>
            <a:ext cx="1258098" cy="3274388"/>
            <a:chOff x="4085675" y="762000"/>
            <a:chExt cx="2189675" cy="5698956"/>
          </a:xfrm>
        </p:grpSpPr>
        <p:pic>
          <p:nvPicPr>
            <p:cNvPr id="98" name="Picture 9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7950" y="2080818"/>
              <a:ext cx="1962150" cy="2905125"/>
            </a:xfrm>
            <a:prstGeom prst="rect">
              <a:avLst/>
            </a:prstGeom>
          </p:spPr>
        </p:pic>
        <p:sp>
          <p:nvSpPr>
            <p:cNvPr id="99" name="Oval 98"/>
            <p:cNvSpPr/>
            <p:nvPr/>
          </p:nvSpPr>
          <p:spPr>
            <a:xfrm>
              <a:off x="4827550" y="3866321"/>
              <a:ext cx="228600" cy="228600"/>
            </a:xfrm>
            <a:prstGeom prst="ellipse">
              <a:avLst/>
            </a:prstGeom>
            <a:solidFill>
              <a:srgbClr val="F79646"/>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0" name="Oval 99"/>
            <p:cNvSpPr/>
            <p:nvPr/>
          </p:nvSpPr>
          <p:spPr>
            <a:xfrm>
              <a:off x="5360950" y="3912041"/>
              <a:ext cx="228600" cy="228600"/>
            </a:xfrm>
            <a:prstGeom prst="ellipse">
              <a:avLst/>
            </a:prstGeom>
            <a:solidFill>
              <a:srgbClr val="F79646"/>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1" name="Oval 100"/>
            <p:cNvSpPr/>
            <p:nvPr/>
          </p:nvSpPr>
          <p:spPr>
            <a:xfrm>
              <a:off x="6004296" y="3772704"/>
              <a:ext cx="228600" cy="228600"/>
            </a:xfrm>
            <a:prstGeom prst="ellipse">
              <a:avLst/>
            </a:prstGeom>
            <a:solidFill>
              <a:srgbClr val="F79646"/>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2" name="Oval 101"/>
            <p:cNvSpPr/>
            <p:nvPr/>
          </p:nvSpPr>
          <p:spPr>
            <a:xfrm>
              <a:off x="4213596" y="3683441"/>
              <a:ext cx="228600" cy="228600"/>
            </a:xfrm>
            <a:prstGeom prst="ellipse">
              <a:avLst/>
            </a:prstGeom>
            <a:solidFill>
              <a:srgbClr val="F79646"/>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3" name="Oval 102"/>
            <p:cNvSpPr/>
            <p:nvPr/>
          </p:nvSpPr>
          <p:spPr>
            <a:xfrm>
              <a:off x="5264067" y="3341792"/>
              <a:ext cx="228600" cy="228600"/>
            </a:xfrm>
            <a:prstGeom prst="ellipse">
              <a:avLst/>
            </a:prstGeom>
            <a:solidFill>
              <a:srgbClr val="F79646"/>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4" name="Oval 103"/>
            <p:cNvSpPr/>
            <p:nvPr/>
          </p:nvSpPr>
          <p:spPr>
            <a:xfrm>
              <a:off x="4827550" y="3268696"/>
              <a:ext cx="228600" cy="228600"/>
            </a:xfrm>
            <a:prstGeom prst="ellipse">
              <a:avLst/>
            </a:prstGeom>
            <a:solidFill>
              <a:srgbClr val="F79646"/>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5" name="Oval 104"/>
            <p:cNvSpPr/>
            <p:nvPr/>
          </p:nvSpPr>
          <p:spPr>
            <a:xfrm>
              <a:off x="6008650" y="3172902"/>
              <a:ext cx="228600" cy="228600"/>
            </a:xfrm>
            <a:prstGeom prst="ellipse">
              <a:avLst/>
            </a:prstGeom>
            <a:solidFill>
              <a:srgbClr val="F79646"/>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6" name="Oval 105"/>
            <p:cNvSpPr/>
            <p:nvPr/>
          </p:nvSpPr>
          <p:spPr>
            <a:xfrm>
              <a:off x="5470896" y="2701550"/>
              <a:ext cx="228600" cy="228600"/>
            </a:xfrm>
            <a:prstGeom prst="ellipse">
              <a:avLst/>
            </a:prstGeom>
            <a:solidFill>
              <a:srgbClr val="F79646"/>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7" name="Oval 106"/>
            <p:cNvSpPr/>
            <p:nvPr/>
          </p:nvSpPr>
          <p:spPr>
            <a:xfrm>
              <a:off x="5741949" y="2259590"/>
              <a:ext cx="140417" cy="4572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8" name="Oval 107"/>
            <p:cNvSpPr/>
            <p:nvPr/>
          </p:nvSpPr>
          <p:spPr>
            <a:xfrm>
              <a:off x="5170449" y="1642370"/>
              <a:ext cx="140417" cy="4572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9" name="Oval 108"/>
            <p:cNvSpPr/>
            <p:nvPr/>
          </p:nvSpPr>
          <p:spPr>
            <a:xfrm>
              <a:off x="4672432" y="1054541"/>
              <a:ext cx="140417" cy="4572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0" name="Oval 109"/>
            <p:cNvSpPr/>
            <p:nvPr/>
          </p:nvSpPr>
          <p:spPr>
            <a:xfrm>
              <a:off x="5322292" y="1048010"/>
              <a:ext cx="140417" cy="4572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1" name="Oval 110"/>
            <p:cNvSpPr/>
            <p:nvPr/>
          </p:nvSpPr>
          <p:spPr>
            <a:xfrm>
              <a:off x="5134510" y="3673644"/>
              <a:ext cx="140417" cy="4572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2" name="Oval 111"/>
            <p:cNvSpPr/>
            <p:nvPr/>
          </p:nvSpPr>
          <p:spPr>
            <a:xfrm>
              <a:off x="5449133" y="4890149"/>
              <a:ext cx="140417" cy="457200"/>
            </a:xfrm>
            <a:prstGeom prst="ellipse">
              <a:avLst/>
            </a:prstGeom>
            <a:solidFill>
              <a:srgbClr val="F79646"/>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3" name="Oval 112"/>
            <p:cNvSpPr/>
            <p:nvPr/>
          </p:nvSpPr>
          <p:spPr>
            <a:xfrm>
              <a:off x="4871641" y="5038479"/>
              <a:ext cx="140417" cy="4572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4" name="Oval 113"/>
            <p:cNvSpPr/>
            <p:nvPr/>
          </p:nvSpPr>
          <p:spPr>
            <a:xfrm>
              <a:off x="5174803" y="5382183"/>
              <a:ext cx="140417" cy="457200"/>
            </a:xfrm>
            <a:prstGeom prst="ellipse">
              <a:avLst/>
            </a:prstGeom>
            <a:solidFill>
              <a:srgbClr val="F79646"/>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5" name="Oval 114"/>
            <p:cNvSpPr/>
            <p:nvPr/>
          </p:nvSpPr>
          <p:spPr>
            <a:xfrm>
              <a:off x="5491038" y="5676668"/>
              <a:ext cx="140417" cy="457200"/>
            </a:xfrm>
            <a:prstGeom prst="ellipse">
              <a:avLst/>
            </a:prstGeom>
            <a:solidFill>
              <a:srgbClr val="F79646"/>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6" name="Oval 115"/>
            <p:cNvSpPr/>
            <p:nvPr/>
          </p:nvSpPr>
          <p:spPr>
            <a:xfrm>
              <a:off x="4580975" y="5294315"/>
              <a:ext cx="140417" cy="457200"/>
            </a:xfrm>
            <a:prstGeom prst="ellipse">
              <a:avLst/>
            </a:prstGeom>
            <a:solidFill>
              <a:srgbClr val="F79646"/>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7" name="Oval 116"/>
            <p:cNvSpPr/>
            <p:nvPr/>
          </p:nvSpPr>
          <p:spPr>
            <a:xfrm>
              <a:off x="4565735" y="4585349"/>
              <a:ext cx="140417" cy="457200"/>
            </a:xfrm>
            <a:prstGeom prst="ellipse">
              <a:avLst/>
            </a:prstGeom>
            <a:solidFill>
              <a:srgbClr val="F79646"/>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8" name="Oval 117"/>
            <p:cNvSpPr/>
            <p:nvPr/>
          </p:nvSpPr>
          <p:spPr>
            <a:xfrm>
              <a:off x="5671741" y="3877207"/>
              <a:ext cx="140417" cy="457200"/>
            </a:xfrm>
            <a:prstGeom prst="ellipse">
              <a:avLst/>
            </a:prstGeom>
            <a:solidFill>
              <a:srgbClr val="F79646"/>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9" name="Oval 118"/>
            <p:cNvSpPr/>
            <p:nvPr/>
          </p:nvSpPr>
          <p:spPr>
            <a:xfrm>
              <a:off x="4560292" y="3701480"/>
              <a:ext cx="140417" cy="457200"/>
            </a:xfrm>
            <a:prstGeom prst="ellipse">
              <a:avLst/>
            </a:prstGeom>
            <a:solidFill>
              <a:srgbClr val="F79646"/>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20" name="Oval 119"/>
            <p:cNvSpPr/>
            <p:nvPr/>
          </p:nvSpPr>
          <p:spPr>
            <a:xfrm>
              <a:off x="4352375" y="2937536"/>
              <a:ext cx="228600" cy="228600"/>
            </a:xfrm>
            <a:prstGeom prst="ellipse">
              <a:avLst/>
            </a:prstGeom>
            <a:solidFill>
              <a:srgbClr val="1F497D">
                <a:lumMod val="60000"/>
                <a:lumOff val="40000"/>
              </a:srgbClr>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21" name="Oval 120"/>
            <p:cNvSpPr/>
            <p:nvPr/>
          </p:nvSpPr>
          <p:spPr>
            <a:xfrm>
              <a:off x="5099408" y="2701550"/>
              <a:ext cx="228600" cy="228600"/>
            </a:xfrm>
            <a:prstGeom prst="ellipse">
              <a:avLst/>
            </a:prstGeom>
            <a:solidFill>
              <a:srgbClr val="1F497D">
                <a:lumMod val="60000"/>
                <a:lumOff val="40000"/>
              </a:srgbClr>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22" name="Oval 121"/>
            <p:cNvSpPr/>
            <p:nvPr/>
          </p:nvSpPr>
          <p:spPr>
            <a:xfrm>
              <a:off x="6008650" y="2477304"/>
              <a:ext cx="228600" cy="228600"/>
            </a:xfrm>
            <a:prstGeom prst="ellipse">
              <a:avLst/>
            </a:prstGeom>
            <a:solidFill>
              <a:srgbClr val="1F497D">
                <a:lumMod val="60000"/>
                <a:lumOff val="40000"/>
              </a:srgbClr>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23" name="Oval 122"/>
            <p:cNvSpPr/>
            <p:nvPr/>
          </p:nvSpPr>
          <p:spPr>
            <a:xfrm>
              <a:off x="4812849" y="2223201"/>
              <a:ext cx="228600" cy="228600"/>
            </a:xfrm>
            <a:prstGeom prst="ellipse">
              <a:avLst/>
            </a:prstGeom>
            <a:solidFill>
              <a:srgbClr val="1F497D">
                <a:lumMod val="60000"/>
                <a:lumOff val="40000"/>
              </a:srgbClr>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24" name="Oval 123"/>
            <p:cNvSpPr/>
            <p:nvPr/>
          </p:nvSpPr>
          <p:spPr>
            <a:xfrm>
              <a:off x="4757341" y="2716790"/>
              <a:ext cx="140417" cy="4572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25" name="Can 124"/>
            <p:cNvSpPr/>
            <p:nvPr/>
          </p:nvSpPr>
          <p:spPr>
            <a:xfrm>
              <a:off x="4085675" y="762000"/>
              <a:ext cx="2189675" cy="5698956"/>
            </a:xfrm>
            <a:prstGeom prst="can">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pic>
        <p:nvPicPr>
          <p:cNvPr id="127" name="Picture 126"/>
          <p:cNvPicPr>
            <a:picLocks noChangeAspect="1"/>
          </p:cNvPicPr>
          <p:nvPr/>
        </p:nvPicPr>
        <p:blipFill rotWithShape="1">
          <a:blip r:embed="rId6">
            <a:extLst>
              <a:ext uri="{28A0092B-C50C-407E-A947-70E740481C1C}">
                <a14:useLocalDpi xmlns:a14="http://schemas.microsoft.com/office/drawing/2010/main" val="0"/>
              </a:ext>
            </a:extLst>
          </a:blip>
          <a:srcRect l="24698" t="27211" r="28500" b="21818"/>
          <a:stretch/>
        </p:blipFill>
        <p:spPr>
          <a:xfrm>
            <a:off x="3601313" y="2563640"/>
            <a:ext cx="1259436" cy="1371600"/>
          </a:xfrm>
          <a:prstGeom prst="rect">
            <a:avLst/>
          </a:prstGeom>
        </p:spPr>
      </p:pic>
      <p:sp>
        <p:nvSpPr>
          <p:cNvPr id="130" name="TextBox 129"/>
          <p:cNvSpPr txBox="1"/>
          <p:nvPr/>
        </p:nvSpPr>
        <p:spPr>
          <a:xfrm>
            <a:off x="2916427" y="5928821"/>
            <a:ext cx="3858764" cy="584775"/>
          </a:xfrm>
          <a:prstGeom prst="rect">
            <a:avLst/>
          </a:prstGeom>
          <a:noFill/>
        </p:spPr>
        <p:txBody>
          <a:bodyPr wrap="square" rtlCol="0">
            <a:spAutoFit/>
          </a:bodyPr>
          <a:lstStyle/>
          <a:p>
            <a:pPr algn="ctr"/>
            <a:r>
              <a:rPr lang="en-US" sz="1600" dirty="0" smtClean="0"/>
              <a:t>CNC surface modified with sulfate anions and hydrophobi</a:t>
            </a:r>
            <a:r>
              <a:rPr lang="en-US" sz="1600" dirty="0"/>
              <a:t>c</a:t>
            </a:r>
            <a:r>
              <a:rPr lang="en-US" sz="1600" dirty="0" smtClean="0"/>
              <a:t> cations</a:t>
            </a:r>
            <a:endParaRPr lang="en-US" sz="1600" dirty="0"/>
          </a:p>
        </p:txBody>
      </p:sp>
      <p:grpSp>
        <p:nvGrpSpPr>
          <p:cNvPr id="8" name="Group 7"/>
          <p:cNvGrpSpPr/>
          <p:nvPr/>
        </p:nvGrpSpPr>
        <p:grpSpPr>
          <a:xfrm>
            <a:off x="2509221" y="2548815"/>
            <a:ext cx="1065179" cy="1371600"/>
            <a:chOff x="2509221" y="2548815"/>
            <a:chExt cx="1065179" cy="1371600"/>
          </a:xfrm>
        </p:grpSpPr>
        <p:pic>
          <p:nvPicPr>
            <p:cNvPr id="128" name="Picture 1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9221" y="2548815"/>
              <a:ext cx="1065179" cy="1371600"/>
            </a:xfrm>
            <a:prstGeom prst="rect">
              <a:avLst/>
            </a:prstGeom>
          </p:spPr>
        </p:pic>
        <p:sp>
          <p:nvSpPr>
            <p:cNvPr id="7" name="Oval 6"/>
            <p:cNvSpPr/>
            <p:nvPr/>
          </p:nvSpPr>
          <p:spPr>
            <a:xfrm>
              <a:off x="3069453" y="2682909"/>
              <a:ext cx="284061" cy="284061"/>
            </a:xfrm>
            <a:prstGeom prst="ellipse">
              <a:avLst/>
            </a:prstGeom>
            <a:noFill/>
            <a:ln>
              <a:solidFill>
                <a:srgbClr val="3636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066278" y="3497001"/>
              <a:ext cx="284061" cy="284061"/>
            </a:xfrm>
            <a:prstGeom prst="ellipse">
              <a:avLst/>
            </a:prstGeom>
            <a:noFill/>
            <a:ln>
              <a:solidFill>
                <a:srgbClr val="3636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2659865" y="3092225"/>
              <a:ext cx="284061" cy="284061"/>
            </a:xfrm>
            <a:prstGeom prst="ellipse">
              <a:avLst/>
            </a:prstGeom>
            <a:noFill/>
            <a:ln>
              <a:solidFill>
                <a:srgbClr val="3636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663542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92256" y="1741580"/>
            <a:ext cx="3326671" cy="185441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Hierarchical Approach</a:t>
            </a:r>
            <a:endParaRPr lang="en-US" dirty="0"/>
          </a:p>
        </p:txBody>
      </p:sp>
      <p:sp>
        <p:nvSpPr>
          <p:cNvPr id="6" name="Text Placeholder 5"/>
          <p:cNvSpPr>
            <a:spLocks noGrp="1"/>
          </p:cNvSpPr>
          <p:nvPr>
            <p:ph type="body" sz="quarter" idx="10"/>
          </p:nvPr>
        </p:nvSpPr>
        <p:spPr/>
        <p:txBody>
          <a:bodyPr/>
          <a:lstStyle/>
          <a:p>
            <a:endParaRPr lang="en-US"/>
          </a:p>
        </p:txBody>
      </p:sp>
      <p:sp>
        <p:nvSpPr>
          <p:cNvPr id="4" name="Rectangle 3"/>
          <p:cNvSpPr/>
          <p:nvPr/>
        </p:nvSpPr>
        <p:spPr>
          <a:xfrm>
            <a:off x="6218426" y="2298250"/>
            <a:ext cx="2274330" cy="741074"/>
          </a:xfrm>
          <a:custGeom>
            <a:avLst/>
            <a:gdLst>
              <a:gd name="connsiteX0" fmla="*/ 0 w 3569368"/>
              <a:gd name="connsiteY0" fmla="*/ 0 h 1163053"/>
              <a:gd name="connsiteX1" fmla="*/ 3569368 w 3569368"/>
              <a:gd name="connsiteY1" fmla="*/ 0 h 1163053"/>
              <a:gd name="connsiteX2" fmla="*/ 3569368 w 3569368"/>
              <a:gd name="connsiteY2" fmla="*/ 1163053 h 1163053"/>
              <a:gd name="connsiteX3" fmla="*/ 0 w 3569368"/>
              <a:gd name="connsiteY3" fmla="*/ 1163053 h 1163053"/>
              <a:gd name="connsiteX4" fmla="*/ 0 w 3569368"/>
              <a:gd name="connsiteY4" fmla="*/ 0 h 1163053"/>
              <a:gd name="connsiteX0" fmla="*/ 0 w 3569368"/>
              <a:gd name="connsiteY0" fmla="*/ 0 h 1163053"/>
              <a:gd name="connsiteX1" fmla="*/ 3569368 w 3569368"/>
              <a:gd name="connsiteY1" fmla="*/ 0 h 1163053"/>
              <a:gd name="connsiteX2" fmla="*/ 3569368 w 3569368"/>
              <a:gd name="connsiteY2" fmla="*/ 1163053 h 1163053"/>
              <a:gd name="connsiteX3" fmla="*/ 745958 w 3569368"/>
              <a:gd name="connsiteY3" fmla="*/ 802106 h 1163053"/>
              <a:gd name="connsiteX4" fmla="*/ 0 w 3569368"/>
              <a:gd name="connsiteY4" fmla="*/ 0 h 1163053"/>
              <a:gd name="connsiteX0" fmla="*/ 0 w 3569368"/>
              <a:gd name="connsiteY0" fmla="*/ 0 h 1163053"/>
              <a:gd name="connsiteX1" fmla="*/ 3104147 w 3569368"/>
              <a:gd name="connsiteY1" fmla="*/ 441158 h 1163053"/>
              <a:gd name="connsiteX2" fmla="*/ 3569368 w 3569368"/>
              <a:gd name="connsiteY2" fmla="*/ 1163053 h 1163053"/>
              <a:gd name="connsiteX3" fmla="*/ 745958 w 3569368"/>
              <a:gd name="connsiteY3" fmla="*/ 802106 h 1163053"/>
              <a:gd name="connsiteX4" fmla="*/ 0 w 3569368"/>
              <a:gd name="connsiteY4" fmla="*/ 0 h 1163053"/>
              <a:gd name="connsiteX0" fmla="*/ 0 w 3569368"/>
              <a:gd name="connsiteY0" fmla="*/ 0 h 1163053"/>
              <a:gd name="connsiteX1" fmla="*/ 3104147 w 3569368"/>
              <a:gd name="connsiteY1" fmla="*/ 441158 h 1163053"/>
              <a:gd name="connsiteX2" fmla="*/ 3569368 w 3569368"/>
              <a:gd name="connsiteY2" fmla="*/ 1163053 h 1163053"/>
              <a:gd name="connsiteX3" fmla="*/ 1002631 w 3569368"/>
              <a:gd name="connsiteY3" fmla="*/ 489285 h 1163053"/>
              <a:gd name="connsiteX4" fmla="*/ 0 w 3569368"/>
              <a:gd name="connsiteY4" fmla="*/ 0 h 1163053"/>
              <a:gd name="connsiteX0" fmla="*/ 0 w 3569368"/>
              <a:gd name="connsiteY0" fmla="*/ 0 h 1163053"/>
              <a:gd name="connsiteX1" fmla="*/ 2991852 w 3569368"/>
              <a:gd name="connsiteY1" fmla="*/ 818148 h 1163053"/>
              <a:gd name="connsiteX2" fmla="*/ 3569368 w 3569368"/>
              <a:gd name="connsiteY2" fmla="*/ 1163053 h 1163053"/>
              <a:gd name="connsiteX3" fmla="*/ 1002631 w 3569368"/>
              <a:gd name="connsiteY3" fmla="*/ 489285 h 1163053"/>
              <a:gd name="connsiteX4" fmla="*/ 0 w 3569368"/>
              <a:gd name="connsiteY4" fmla="*/ 0 h 116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9368" h="1163053">
                <a:moveTo>
                  <a:pt x="0" y="0"/>
                </a:moveTo>
                <a:lnTo>
                  <a:pt x="2991852" y="818148"/>
                </a:lnTo>
                <a:lnTo>
                  <a:pt x="3569368" y="1163053"/>
                </a:lnTo>
                <a:lnTo>
                  <a:pt x="1002631" y="489285"/>
                </a:lnTo>
                <a:lnTo>
                  <a:pt x="0" y="0"/>
                </a:lnTo>
                <a:close/>
              </a:path>
            </a:pathLst>
          </a:custGeom>
          <a:solidFill>
            <a:srgbClr val="756EA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rot="893100">
            <a:off x="2936681" y="1816999"/>
            <a:ext cx="2056346" cy="1808908"/>
            <a:chOff x="3852841" y="2900403"/>
            <a:chExt cx="2056346" cy="1808908"/>
          </a:xfrm>
        </p:grpSpPr>
        <p:sp>
          <p:nvSpPr>
            <p:cNvPr id="9" name="Rectangle 8"/>
            <p:cNvSpPr/>
            <p:nvPr/>
          </p:nvSpPr>
          <p:spPr>
            <a:xfrm>
              <a:off x="3852841" y="2900403"/>
              <a:ext cx="2056346" cy="90445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 name="Rectangle 10"/>
            <p:cNvSpPr/>
            <p:nvPr/>
          </p:nvSpPr>
          <p:spPr>
            <a:xfrm>
              <a:off x="3852841" y="3804857"/>
              <a:ext cx="2056346" cy="904454"/>
            </a:xfrm>
            <a:prstGeom prst="rect">
              <a:avLst/>
            </a:prstGeom>
            <a:solidFill>
              <a:srgbClr val="9E99C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p:cNvSpPr/>
          <p:nvPr/>
        </p:nvSpPr>
        <p:spPr>
          <a:xfrm rot="893100">
            <a:off x="7240467" y="2527214"/>
            <a:ext cx="436213" cy="191862"/>
          </a:xfrm>
          <a:prstGeom prst="rect">
            <a:avLst/>
          </a:prstGeom>
          <a:noFill/>
          <a:ln w="38100">
            <a:solidFill>
              <a:schemeClr val="accent6">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7" name="TextBox 16"/>
          <p:cNvSpPr txBox="1"/>
          <p:nvPr/>
        </p:nvSpPr>
        <p:spPr>
          <a:xfrm>
            <a:off x="6218426" y="3789807"/>
            <a:ext cx="1503938" cy="369332"/>
          </a:xfrm>
          <a:prstGeom prst="rect">
            <a:avLst/>
          </a:prstGeom>
          <a:noFill/>
        </p:spPr>
        <p:txBody>
          <a:bodyPr wrap="none" rtlCol="0">
            <a:spAutoFit/>
          </a:bodyPr>
          <a:lstStyle/>
          <a:p>
            <a:r>
              <a:rPr lang="en-US" dirty="0" smtClean="0"/>
              <a:t>Macro/micro</a:t>
            </a:r>
            <a:endParaRPr lang="en-US" dirty="0"/>
          </a:p>
        </p:txBody>
      </p:sp>
      <p:sp>
        <p:nvSpPr>
          <p:cNvPr id="18" name="TextBox 17"/>
          <p:cNvSpPr txBox="1"/>
          <p:nvPr/>
        </p:nvSpPr>
        <p:spPr>
          <a:xfrm>
            <a:off x="3195289" y="3692993"/>
            <a:ext cx="704039" cy="369332"/>
          </a:xfrm>
          <a:prstGeom prst="rect">
            <a:avLst/>
          </a:prstGeom>
          <a:noFill/>
        </p:spPr>
        <p:txBody>
          <a:bodyPr wrap="none" rtlCol="0">
            <a:spAutoFit/>
          </a:bodyPr>
          <a:lstStyle/>
          <a:p>
            <a:r>
              <a:rPr lang="en-US" dirty="0" smtClean="0"/>
              <a:t>Nano</a:t>
            </a:r>
            <a:endParaRPr lang="en-US" dirty="0"/>
          </a:p>
        </p:txBody>
      </p:sp>
      <p:sp>
        <p:nvSpPr>
          <p:cNvPr id="19" name="TextBox 18"/>
          <p:cNvSpPr txBox="1"/>
          <p:nvPr/>
        </p:nvSpPr>
        <p:spPr>
          <a:xfrm>
            <a:off x="333535" y="3488595"/>
            <a:ext cx="1184940" cy="369332"/>
          </a:xfrm>
          <a:prstGeom prst="rect">
            <a:avLst/>
          </a:prstGeom>
          <a:noFill/>
        </p:spPr>
        <p:txBody>
          <a:bodyPr wrap="none" rtlCol="0">
            <a:spAutoFit/>
          </a:bodyPr>
          <a:lstStyle/>
          <a:p>
            <a:r>
              <a:rPr lang="en-US" dirty="0" smtClean="0"/>
              <a:t>Molecular</a:t>
            </a:r>
            <a:endParaRPr lang="en-US" dirty="0"/>
          </a:p>
        </p:txBody>
      </p:sp>
      <p:sp>
        <p:nvSpPr>
          <p:cNvPr id="20" name="Rectangle 19"/>
          <p:cNvSpPr/>
          <p:nvPr/>
        </p:nvSpPr>
        <p:spPr>
          <a:xfrm>
            <a:off x="324650" y="5618268"/>
            <a:ext cx="8620942" cy="4917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Data Resources</a:t>
            </a:r>
            <a:endParaRPr lang="en-US" dirty="0"/>
          </a:p>
        </p:txBody>
      </p:sp>
      <p:cxnSp>
        <p:nvCxnSpPr>
          <p:cNvPr id="22" name="Straight Arrow Connector 21"/>
          <p:cNvCxnSpPr/>
          <p:nvPr/>
        </p:nvCxnSpPr>
        <p:spPr>
          <a:xfrm>
            <a:off x="7834760" y="3876544"/>
            <a:ext cx="0" cy="1651661"/>
          </a:xfrm>
          <a:prstGeom prst="straightConnector1">
            <a:avLst/>
          </a:prstGeom>
          <a:ln w="53975" cmpd="sng">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995268" y="3877659"/>
            <a:ext cx="0" cy="1651661"/>
          </a:xfrm>
          <a:prstGeom prst="straightConnector1">
            <a:avLst/>
          </a:prstGeom>
          <a:ln w="53975" cmpd="sng">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1605939" y="3726112"/>
            <a:ext cx="0" cy="1651661"/>
          </a:xfrm>
          <a:prstGeom prst="straightConnector1">
            <a:avLst/>
          </a:prstGeom>
          <a:ln w="53975" cmpd="sng">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87980" y="5237270"/>
            <a:ext cx="869790" cy="369332"/>
          </a:xfrm>
          <a:prstGeom prst="rect">
            <a:avLst/>
          </a:prstGeom>
          <a:noFill/>
        </p:spPr>
        <p:txBody>
          <a:bodyPr wrap="none" rtlCol="0">
            <a:spAutoFit/>
          </a:bodyPr>
          <a:lstStyle/>
          <a:p>
            <a:r>
              <a:rPr lang="en-US" dirty="0" err="1" smtClean="0"/>
              <a:t>WebFF</a:t>
            </a:r>
            <a:endParaRPr lang="en-US" dirty="0"/>
          </a:p>
        </p:txBody>
      </p:sp>
      <p:sp>
        <p:nvSpPr>
          <p:cNvPr id="27" name="TextBox 26"/>
          <p:cNvSpPr txBox="1"/>
          <p:nvPr/>
        </p:nvSpPr>
        <p:spPr>
          <a:xfrm>
            <a:off x="4871410" y="5203905"/>
            <a:ext cx="1215397" cy="369332"/>
          </a:xfrm>
          <a:prstGeom prst="rect">
            <a:avLst/>
          </a:prstGeom>
          <a:noFill/>
        </p:spPr>
        <p:txBody>
          <a:bodyPr wrap="none" rtlCol="0">
            <a:spAutoFit/>
          </a:bodyPr>
          <a:lstStyle/>
          <a:p>
            <a:r>
              <a:rPr lang="en-US" dirty="0" err="1" smtClean="0"/>
              <a:t>Nanomine</a:t>
            </a:r>
            <a:endParaRPr lang="en-US" dirty="0"/>
          </a:p>
        </p:txBody>
      </p:sp>
      <p:sp>
        <p:nvSpPr>
          <p:cNvPr id="28" name="TextBox 27"/>
          <p:cNvSpPr txBox="1"/>
          <p:nvPr/>
        </p:nvSpPr>
        <p:spPr>
          <a:xfrm>
            <a:off x="2245408" y="5010380"/>
            <a:ext cx="1749860" cy="646331"/>
          </a:xfrm>
          <a:prstGeom prst="rect">
            <a:avLst/>
          </a:prstGeom>
          <a:noFill/>
        </p:spPr>
        <p:txBody>
          <a:bodyPr wrap="square" rtlCol="0">
            <a:spAutoFit/>
          </a:bodyPr>
          <a:lstStyle/>
          <a:p>
            <a:pPr algn="ctr"/>
            <a:r>
              <a:rPr lang="en-US" dirty="0" smtClean="0"/>
              <a:t>Flory-Huggins Database</a:t>
            </a:r>
            <a:endParaRPr lang="en-US" dirty="0"/>
          </a:p>
        </p:txBody>
      </p:sp>
      <p:grpSp>
        <p:nvGrpSpPr>
          <p:cNvPr id="21" name="组合 1029"/>
          <p:cNvGrpSpPr/>
          <p:nvPr/>
        </p:nvGrpSpPr>
        <p:grpSpPr>
          <a:xfrm>
            <a:off x="292635" y="1692884"/>
            <a:ext cx="1871504" cy="1763594"/>
            <a:chOff x="6553200" y="8001000"/>
            <a:chExt cx="3906140" cy="3633131"/>
          </a:xfrm>
        </p:grpSpPr>
        <p:pic>
          <p:nvPicPr>
            <p:cNvPr id="23"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8001000"/>
              <a:ext cx="3793557" cy="3529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椭圆 59"/>
            <p:cNvSpPr/>
            <p:nvPr/>
          </p:nvSpPr>
          <p:spPr>
            <a:xfrm>
              <a:off x="7411340" y="8433731"/>
              <a:ext cx="3048000" cy="3200400"/>
            </a:xfrm>
            <a:prstGeom prst="ellipse">
              <a:avLst/>
            </a:prstGeom>
            <a:noFill/>
            <a:ln w="28575">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p>
          </p:txBody>
        </p:sp>
      </p:grpSp>
      <p:pic>
        <p:nvPicPr>
          <p:cNvPr id="30" name="Picture 8" descr="Radical predictions in polymer chemist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6804" y="4155556"/>
            <a:ext cx="866775" cy="640080"/>
          </a:xfrm>
          <a:prstGeom prst="rect">
            <a:avLst/>
          </a:prstGeom>
          <a:noFill/>
          <a:ln>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pic>
        <p:nvPicPr>
          <p:cNvPr id="31"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589" y="4201276"/>
            <a:ext cx="1099199" cy="548640"/>
          </a:xfrm>
          <a:prstGeom prst="rect">
            <a:avLst/>
          </a:prstGeom>
          <a:noFill/>
          <a:ln w="952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3178" y="4213076"/>
            <a:ext cx="668259" cy="640080"/>
          </a:xfrm>
          <a:prstGeom prst="rect">
            <a:avLst/>
          </a:prstGeom>
          <a:noFill/>
          <a:ln w="9525">
            <a:solidFill>
              <a:schemeClr val="accent1">
                <a:lumMod val="20000"/>
                <a:lumOff val="8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81755" y="4408495"/>
            <a:ext cx="556648"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95603" y="4397608"/>
            <a:ext cx="536448"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Striped Right Arrow 34"/>
          <p:cNvSpPr>
            <a:spLocks noChangeAspect="1"/>
          </p:cNvSpPr>
          <p:nvPr/>
        </p:nvSpPr>
        <p:spPr>
          <a:xfrm>
            <a:off x="6684123" y="4595692"/>
            <a:ext cx="365760" cy="123610"/>
          </a:xfrm>
          <a:prstGeom prst="stripedRightArrow">
            <a:avLst/>
          </a:prstGeom>
          <a:solidFill>
            <a:srgbClr val="FF0000">
              <a:alpha val="90000"/>
            </a:srgbClr>
          </a:solidFill>
          <a:ln w="15875">
            <a:solidFill>
              <a:schemeClr val="tx1">
                <a:alpha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03022" y="4238202"/>
            <a:ext cx="755503" cy="640080"/>
          </a:xfrm>
          <a:prstGeom prst="rect">
            <a:avLst/>
          </a:prstGeom>
          <a:noFill/>
          <a:ln w="952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3" name="Group 2"/>
          <p:cNvGrpSpPr/>
          <p:nvPr/>
        </p:nvGrpSpPr>
        <p:grpSpPr>
          <a:xfrm>
            <a:off x="32862" y="1494845"/>
            <a:ext cx="9111138" cy="4083781"/>
            <a:chOff x="32862" y="1494845"/>
            <a:chExt cx="9111138" cy="4083781"/>
          </a:xfrm>
        </p:grpSpPr>
        <p:grpSp>
          <p:nvGrpSpPr>
            <p:cNvPr id="37" name="Group 36"/>
            <p:cNvGrpSpPr/>
            <p:nvPr/>
          </p:nvGrpSpPr>
          <p:grpSpPr>
            <a:xfrm>
              <a:off x="32862" y="1494845"/>
              <a:ext cx="9111138" cy="4078392"/>
              <a:chOff x="32862" y="1494845"/>
              <a:chExt cx="9111138" cy="4078392"/>
            </a:xfrm>
          </p:grpSpPr>
          <p:sp>
            <p:nvSpPr>
              <p:cNvPr id="38" name="Rectangle 37"/>
              <p:cNvSpPr/>
              <p:nvPr/>
            </p:nvSpPr>
            <p:spPr>
              <a:xfrm>
                <a:off x="5631297" y="1494845"/>
                <a:ext cx="3512703" cy="4078392"/>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32862" y="1525939"/>
                <a:ext cx="2660266" cy="3431195"/>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Rectangle 39"/>
            <p:cNvSpPr/>
            <p:nvPr/>
          </p:nvSpPr>
          <p:spPr>
            <a:xfrm>
              <a:off x="97261" y="4952860"/>
              <a:ext cx="2261978" cy="57646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4544109" y="5002166"/>
              <a:ext cx="1087188" cy="57646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6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Characterizing PMMA-CNC Interphase with AFM Experiments</a:t>
            </a:r>
            <a:endParaRPr lang="en-US" dirty="0"/>
          </a:p>
        </p:txBody>
      </p:sp>
      <p:sp>
        <p:nvSpPr>
          <p:cNvPr id="8" name="Text Placeholder 7"/>
          <p:cNvSpPr>
            <a:spLocks noGrp="1"/>
          </p:cNvSpPr>
          <p:nvPr>
            <p:ph type="body" sz="quarter" idx="10"/>
          </p:nvPr>
        </p:nvSpPr>
        <p:spPr/>
        <p:txBody>
          <a:bodyPr/>
          <a:lstStyle/>
          <a:p>
            <a:r>
              <a:rPr lang="en-US" dirty="0" smtClean="0"/>
              <a:t>Brinson, </a:t>
            </a:r>
            <a:r>
              <a:rPr lang="en-US" dirty="0" err="1" smtClean="0"/>
              <a:t>Keten</a:t>
            </a:r>
            <a:r>
              <a:rPr lang="en-US" dirty="0" smtClean="0"/>
              <a:t>, Kolluru, Cui</a:t>
            </a:r>
            <a:endParaRPr lang="en-US" dirty="0"/>
          </a:p>
        </p:txBody>
      </p:sp>
      <p:pic>
        <p:nvPicPr>
          <p:cNvPr id="19" name="Picture 18"/>
          <p:cNvPicPr>
            <a:picLocks noChangeAspect="1"/>
          </p:cNvPicPr>
          <p:nvPr/>
        </p:nvPicPr>
        <p:blipFill rotWithShape="1">
          <a:blip r:embed="rId3" cstate="email">
            <a:extLst>
              <a:ext uri="{28A0092B-C50C-407E-A947-70E740481C1C}">
                <a14:useLocalDpi xmlns:a14="http://schemas.microsoft.com/office/drawing/2010/main" val="0"/>
              </a:ext>
            </a:extLst>
          </a:blip>
          <a:srcRect r="31848"/>
          <a:stretch/>
        </p:blipFill>
        <p:spPr bwMode="auto">
          <a:xfrm>
            <a:off x="138081" y="4114442"/>
            <a:ext cx="5241228" cy="2447487"/>
          </a:xfrm>
          <a:prstGeom prst="rect">
            <a:avLst/>
          </a:prstGeom>
          <a:noFill/>
        </p:spPr>
      </p:pic>
      <p:pic>
        <p:nvPicPr>
          <p:cNvPr id="16" name="Picture 15" descr="Macintosh HD:Users:WenJ:Dropbox:Research:Manuscript:Indentation_supported_film:figure:Illustration.tif"/>
          <p:cNvPicPr>
            <a:picLocks noChangeAspect="1"/>
          </p:cNvPicPr>
          <p:nvPr/>
        </p:nvPicPr>
        <p:blipFill rotWithShape="1">
          <a:blip r:embed="rId4">
            <a:extLst>
              <a:ext uri="{28A0092B-C50C-407E-A947-70E740481C1C}">
                <a14:useLocalDpi xmlns:a14="http://schemas.microsoft.com/office/drawing/2010/main"/>
              </a:ext>
            </a:extLst>
          </a:blip>
          <a:srcRect b="55464"/>
          <a:stretch/>
        </p:blipFill>
        <p:spPr bwMode="auto">
          <a:xfrm>
            <a:off x="274729" y="1559924"/>
            <a:ext cx="4140999" cy="1825233"/>
          </a:xfrm>
          <a:prstGeom prst="rect">
            <a:avLst/>
          </a:prstGeom>
          <a:noFill/>
          <a:ln>
            <a:noFill/>
          </a:ln>
        </p:spPr>
      </p:pic>
      <p:pic>
        <p:nvPicPr>
          <p:cNvPr id="17" name="Picture 16" descr="Macintosh HD:Users:WenJ:Dropbox:Research:Manuscript:Indentation_supported_film:figure:Illustration.tif"/>
          <p:cNvPicPr>
            <a:picLocks noChangeAspect="1"/>
          </p:cNvPicPr>
          <p:nvPr/>
        </p:nvPicPr>
        <p:blipFill rotWithShape="1">
          <a:blip r:embed="rId4" cstate="print">
            <a:extLst>
              <a:ext uri="{28A0092B-C50C-407E-A947-70E740481C1C}">
                <a14:useLocalDpi xmlns:a14="http://schemas.microsoft.com/office/drawing/2010/main"/>
              </a:ext>
            </a:extLst>
          </a:blip>
          <a:srcRect t="44809" b="1"/>
          <a:stretch/>
        </p:blipFill>
        <p:spPr bwMode="auto">
          <a:xfrm>
            <a:off x="4572000" y="1559924"/>
            <a:ext cx="4142232" cy="2262514"/>
          </a:xfrm>
          <a:prstGeom prst="rect">
            <a:avLst/>
          </a:prstGeom>
          <a:noFill/>
          <a:ln>
            <a:noFill/>
          </a:ln>
        </p:spPr>
      </p:pic>
      <p:sp>
        <p:nvSpPr>
          <p:cNvPr id="26" name="TextBox 25"/>
          <p:cNvSpPr txBox="1"/>
          <p:nvPr/>
        </p:nvSpPr>
        <p:spPr>
          <a:xfrm>
            <a:off x="5964815" y="3869056"/>
            <a:ext cx="2874001" cy="584775"/>
          </a:xfrm>
          <a:prstGeom prst="rect">
            <a:avLst/>
          </a:prstGeom>
          <a:noFill/>
        </p:spPr>
        <p:txBody>
          <a:bodyPr wrap="square" rtlCol="0">
            <a:spAutoFit/>
          </a:bodyPr>
          <a:lstStyle/>
          <a:p>
            <a:pPr algn="ctr"/>
            <a:r>
              <a:rPr lang="en-US" sz="1600" dirty="0" smtClean="0"/>
              <a:t>Coarse-grained molecular dynamics modeling approach</a:t>
            </a:r>
            <a:endParaRPr lang="en-US" sz="1600" dirty="0"/>
          </a:p>
        </p:txBody>
      </p:sp>
      <p:pic>
        <p:nvPicPr>
          <p:cNvPr id="27" name="Picture 26"/>
          <p:cNvPicPr>
            <a:picLocks noChangeAspect="1"/>
          </p:cNvPicPr>
          <p:nvPr/>
        </p:nvPicPr>
        <p:blipFill rotWithShape="1">
          <a:blip r:embed="rId5"/>
          <a:srcRect b="52931"/>
          <a:stretch/>
        </p:blipFill>
        <p:spPr>
          <a:xfrm>
            <a:off x="5659633" y="4468604"/>
            <a:ext cx="3484367" cy="1649680"/>
          </a:xfrm>
          <a:prstGeom prst="rect">
            <a:avLst/>
          </a:prstGeom>
        </p:spPr>
      </p:pic>
      <p:grpSp>
        <p:nvGrpSpPr>
          <p:cNvPr id="4" name="Group 3"/>
          <p:cNvGrpSpPr/>
          <p:nvPr/>
        </p:nvGrpSpPr>
        <p:grpSpPr>
          <a:xfrm>
            <a:off x="980007" y="3885259"/>
            <a:ext cx="995902" cy="335520"/>
            <a:chOff x="759026" y="3210979"/>
            <a:chExt cx="1121385" cy="377795"/>
          </a:xfrm>
        </p:grpSpPr>
        <p:sp>
          <p:nvSpPr>
            <p:cNvPr id="5" name="Isosceles Triangle 4"/>
            <p:cNvSpPr/>
            <p:nvPr/>
          </p:nvSpPr>
          <p:spPr>
            <a:xfrm rot="10362903">
              <a:off x="786581" y="3353932"/>
              <a:ext cx="403122" cy="234842"/>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rot="21132458">
              <a:off x="759026" y="3210979"/>
              <a:ext cx="1121385" cy="906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1990318" y="3633109"/>
            <a:ext cx="2874001" cy="584775"/>
          </a:xfrm>
          <a:prstGeom prst="rect">
            <a:avLst/>
          </a:prstGeom>
          <a:noFill/>
        </p:spPr>
        <p:txBody>
          <a:bodyPr wrap="square" rtlCol="0">
            <a:spAutoFit/>
          </a:bodyPr>
          <a:lstStyle/>
          <a:p>
            <a:pPr algn="ctr"/>
            <a:r>
              <a:rPr lang="en-US" sz="1600" dirty="0" smtClean="0"/>
              <a:t>AFM </a:t>
            </a:r>
            <a:r>
              <a:rPr lang="en-US" sz="1600" dirty="0"/>
              <a:t>m</a:t>
            </a:r>
            <a:r>
              <a:rPr lang="en-US" sz="1600" dirty="0" smtClean="0"/>
              <a:t>odulus measurement of composite interphase</a:t>
            </a:r>
            <a:endParaRPr lang="en-US" sz="1600" dirty="0"/>
          </a:p>
        </p:txBody>
      </p:sp>
    </p:spTree>
    <p:extLst>
      <p:ext uri="{BB962C8B-B14F-4D97-AF65-F5344CB8AC3E}">
        <p14:creationId xmlns:p14="http://schemas.microsoft.com/office/powerpoint/2010/main" val="33530424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Factors Affecting Interphase</a:t>
            </a:r>
            <a:br>
              <a:rPr lang="en-US" dirty="0" smtClean="0"/>
            </a:br>
            <a:r>
              <a:rPr lang="en-US" dirty="0" smtClean="0"/>
              <a:t>AFM Experiments</a:t>
            </a:r>
            <a:endParaRPr lang="en-US" dirty="0"/>
          </a:p>
        </p:txBody>
      </p:sp>
      <p:sp>
        <p:nvSpPr>
          <p:cNvPr id="5" name="Text Placeholder 4"/>
          <p:cNvSpPr>
            <a:spLocks noGrp="1"/>
          </p:cNvSpPr>
          <p:nvPr>
            <p:ph type="body" sz="quarter" idx="10"/>
          </p:nvPr>
        </p:nvSpPr>
        <p:spPr/>
        <p:txBody>
          <a:bodyPr/>
          <a:lstStyle/>
          <a:p>
            <a:endParaRPr lang="en-US"/>
          </a:p>
        </p:txBody>
      </p:sp>
      <p:sp>
        <p:nvSpPr>
          <p:cNvPr id="12" name="Content Placeholder 2"/>
          <p:cNvSpPr txBox="1">
            <a:spLocks/>
          </p:cNvSpPr>
          <p:nvPr/>
        </p:nvSpPr>
        <p:spPr>
          <a:xfrm>
            <a:off x="-1" y="1574003"/>
            <a:ext cx="4670855" cy="1614625"/>
          </a:xfrm>
          <a:prstGeom prst="rect">
            <a:avLst/>
          </a:prstGeom>
        </p:spPr>
        <p:txBody>
          <a:bodyPr vert="horz" lIns="91440" tIns="45720" rIns="91440" bIns="45720" rtlCol="0">
            <a:normAutofit/>
          </a:bodyPr>
          <a:lstStyle>
            <a:lvl1pPr marL="274320" indent="-274320" algn="just" defTabSz="914400" rtl="0" eaLnBrk="1" latinLnBrk="0" hangingPunct="1">
              <a:spcBef>
                <a:spcPct val="20000"/>
              </a:spcBef>
              <a:buClr>
                <a:schemeClr val="tx2"/>
              </a:buClr>
              <a:buFont typeface="Arial" pitchFamily="34" charset="0"/>
              <a:buChar char="•"/>
              <a:defRPr sz="2200" kern="1200">
                <a:solidFill>
                  <a:schemeClr val="tx1"/>
                </a:solidFill>
                <a:latin typeface="+mj-lt"/>
                <a:ea typeface="+mn-ea"/>
                <a:cs typeface="+mn-cs"/>
              </a:defRPr>
            </a:lvl1pPr>
            <a:lvl2pPr marL="742950" indent="-285750" algn="just" defTabSz="914400" rtl="0" eaLnBrk="1" latinLnBrk="0" hangingPunct="1">
              <a:spcBef>
                <a:spcPct val="20000"/>
              </a:spcBef>
              <a:buClr>
                <a:schemeClr val="tx2"/>
              </a:buClr>
              <a:buSzPct val="50000"/>
              <a:buFont typeface="Arial" panose="020B0604020202020204" pitchFamily="34" charset="0"/>
              <a:buChar char="―"/>
              <a:defRPr sz="1900" kern="1200">
                <a:solidFill>
                  <a:schemeClr val="tx1"/>
                </a:solidFill>
                <a:latin typeface="+mj-lt"/>
                <a:ea typeface="+mn-ea"/>
                <a:cs typeface="+mn-cs"/>
              </a:defRPr>
            </a:lvl2pPr>
            <a:lvl3pPr marL="1143000" indent="-228600" algn="just" defTabSz="914400" rtl="0" eaLnBrk="1" latinLnBrk="0" hangingPunct="1">
              <a:spcBef>
                <a:spcPct val="20000"/>
              </a:spcBef>
              <a:buClr>
                <a:schemeClr val="tx1">
                  <a:lumMod val="50000"/>
                  <a:lumOff val="50000"/>
                </a:schemeClr>
              </a:buClr>
              <a:buFont typeface="Arial" pitchFamily="34" charset="0"/>
              <a:buChar char="•"/>
              <a:defRPr sz="1600" kern="1200">
                <a:solidFill>
                  <a:schemeClr val="tx1"/>
                </a:solidFill>
                <a:latin typeface="+mj-lt"/>
                <a:ea typeface="+mn-ea"/>
                <a:cs typeface="+mn-cs"/>
              </a:defRPr>
            </a:lvl3pPr>
            <a:lvl4pPr marL="1600200" indent="-228600" algn="just" defTabSz="914400" rtl="0" eaLnBrk="1" latinLnBrk="0" hangingPunct="1">
              <a:spcBef>
                <a:spcPct val="20000"/>
              </a:spcBef>
              <a:buClr>
                <a:schemeClr val="tx1">
                  <a:lumMod val="50000"/>
                  <a:lumOff val="50000"/>
                </a:schemeClr>
              </a:buClr>
              <a:buFont typeface="Wingdings" charset="2"/>
              <a:buChar char="§"/>
              <a:defRPr sz="1600" kern="1200">
                <a:solidFill>
                  <a:schemeClr val="tx1"/>
                </a:solidFill>
                <a:latin typeface="+mj-lt"/>
                <a:ea typeface="+mn-ea"/>
                <a:cs typeface="+mn-cs"/>
              </a:defRPr>
            </a:lvl4pPr>
            <a:lvl5pPr marL="2057400" indent="-228600" algn="just" defTabSz="914400" rtl="0" eaLnBrk="1" latinLnBrk="0" hangingPunct="1">
              <a:spcBef>
                <a:spcPct val="20000"/>
              </a:spcBef>
              <a:buClr>
                <a:schemeClr val="tx1">
                  <a:lumMod val="50000"/>
                  <a:lumOff val="50000"/>
                </a:schemeClr>
              </a:buClr>
              <a:buFont typeface="Arial"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gn="l"/>
            <a:r>
              <a:rPr lang="en-US" dirty="0" smtClean="0"/>
              <a:t>Width of interphase is dependent on molecular weight of polymer</a:t>
            </a:r>
          </a:p>
          <a:p>
            <a:pPr algn="l"/>
            <a:r>
              <a:rPr lang="en-US" dirty="0" smtClean="0"/>
              <a:t>Contact geometry can strongly influence results</a:t>
            </a:r>
          </a:p>
          <a:p>
            <a:pPr algn="l"/>
            <a:endParaRPr lang="en-US" dirty="0"/>
          </a:p>
        </p:txBody>
      </p:sp>
      <p:sp>
        <p:nvSpPr>
          <p:cNvPr id="17" name="Rectangle 16"/>
          <p:cNvSpPr/>
          <p:nvPr/>
        </p:nvSpPr>
        <p:spPr>
          <a:xfrm>
            <a:off x="2777027" y="4490818"/>
            <a:ext cx="92788" cy="1686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308767" y="3188629"/>
            <a:ext cx="3941957" cy="3311509"/>
          </a:xfrm>
          <a:prstGeom prst="rect">
            <a:avLst/>
          </a:prstGeom>
        </p:spPr>
      </p:pic>
      <p:pic>
        <p:nvPicPr>
          <p:cNvPr id="18" name="Picture 17"/>
          <p:cNvPicPr>
            <a:picLocks noChangeAspect="1"/>
          </p:cNvPicPr>
          <p:nvPr/>
        </p:nvPicPr>
        <p:blipFill rotWithShape="1">
          <a:blip r:embed="rId4"/>
          <a:srcRect l="863" r="4568"/>
          <a:stretch/>
        </p:blipFill>
        <p:spPr>
          <a:xfrm>
            <a:off x="4596714" y="1574004"/>
            <a:ext cx="4267157" cy="4538701"/>
          </a:xfrm>
          <a:prstGeom prst="rect">
            <a:avLst/>
          </a:prstGeom>
        </p:spPr>
      </p:pic>
    </p:spTree>
    <p:extLst>
      <p:ext uri="{BB962C8B-B14F-4D97-AF65-F5344CB8AC3E}">
        <p14:creationId xmlns:p14="http://schemas.microsoft.com/office/powerpoint/2010/main" val="13592104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Interaction of Surface Modified CNCs with Water</a:t>
            </a:r>
            <a:endParaRPr lang="en-US" dirty="0"/>
          </a:p>
        </p:txBody>
      </p:sp>
      <p:sp>
        <p:nvSpPr>
          <p:cNvPr id="8" name="Text Placeholder 7"/>
          <p:cNvSpPr>
            <a:spLocks noGrp="1"/>
          </p:cNvSpPr>
          <p:nvPr>
            <p:ph type="body" sz="quarter" idx="10"/>
          </p:nvPr>
        </p:nvSpPr>
        <p:spPr/>
        <p:txBody>
          <a:bodyPr/>
          <a:lstStyle/>
          <a:p>
            <a:r>
              <a:rPr lang="en-US" dirty="0" err="1" smtClean="0"/>
              <a:t>Keten</a:t>
            </a:r>
            <a:r>
              <a:rPr lang="en-US" dirty="0" smtClean="0"/>
              <a:t>, Sinko, </a:t>
            </a:r>
            <a:r>
              <a:rPr lang="en-US" dirty="0"/>
              <a:t>Shao, Obrzut, Emiroglu, Pazmino, Douglas</a:t>
            </a:r>
          </a:p>
          <a:p>
            <a:endParaRPr lang="en-US" dirty="0"/>
          </a:p>
        </p:txBody>
      </p:sp>
      <p:pic>
        <p:nvPicPr>
          <p:cNvPr id="4" name="Picture 3"/>
          <p:cNvPicPr>
            <a:picLocks noChangeAspect="1"/>
          </p:cNvPicPr>
          <p:nvPr/>
        </p:nvPicPr>
        <p:blipFill>
          <a:blip r:embed="rId2"/>
          <a:stretch>
            <a:fillRect/>
          </a:stretch>
        </p:blipFill>
        <p:spPr>
          <a:xfrm>
            <a:off x="337110" y="2237712"/>
            <a:ext cx="2947677" cy="2334287"/>
          </a:xfrm>
          <a:prstGeom prst="rect">
            <a:avLst/>
          </a:prstGeom>
        </p:spPr>
      </p:pic>
      <p:pic>
        <p:nvPicPr>
          <p:cNvPr id="5" name="Picture 4"/>
          <p:cNvPicPr>
            <a:picLocks noChangeAspect="1"/>
          </p:cNvPicPr>
          <p:nvPr/>
        </p:nvPicPr>
        <p:blipFill>
          <a:blip r:embed="rId3"/>
          <a:stretch>
            <a:fillRect/>
          </a:stretch>
        </p:blipFill>
        <p:spPr>
          <a:xfrm>
            <a:off x="250471" y="4571999"/>
            <a:ext cx="3120954" cy="1872573"/>
          </a:xfrm>
          <a:prstGeom prst="rect">
            <a:avLst/>
          </a:prstGeom>
        </p:spPr>
      </p:pic>
      <p:sp>
        <p:nvSpPr>
          <p:cNvPr id="6" name="Rectangle 5"/>
          <p:cNvSpPr/>
          <p:nvPr/>
        </p:nvSpPr>
        <p:spPr>
          <a:xfrm>
            <a:off x="3784120" y="1573270"/>
            <a:ext cx="5207842" cy="1446550"/>
          </a:xfrm>
          <a:prstGeom prst="rect">
            <a:avLst/>
          </a:prstGeom>
        </p:spPr>
        <p:txBody>
          <a:bodyPr wrap="square">
            <a:spAutoFit/>
          </a:bodyPr>
          <a:lstStyle/>
          <a:p>
            <a:pPr algn="ctr"/>
            <a:r>
              <a:rPr lang="en-US" sz="2200" dirty="0" smtClean="0"/>
              <a:t>Introducing different surface modifications effectively increases the interaction between CNCs and water due to increased hydrogen bonding.</a:t>
            </a:r>
            <a:endParaRPr lang="en-US" sz="2200" dirty="0"/>
          </a:p>
        </p:txBody>
      </p:sp>
      <p:pic>
        <p:nvPicPr>
          <p:cNvPr id="11" name="Picture 10"/>
          <p:cNvPicPr>
            <a:picLocks noChangeAspect="1"/>
          </p:cNvPicPr>
          <p:nvPr/>
        </p:nvPicPr>
        <p:blipFill rotWithShape="1">
          <a:blip r:embed="rId4"/>
          <a:srcRect l="51105" t="37332" r="6149" b="19186"/>
          <a:stretch/>
        </p:blipFill>
        <p:spPr>
          <a:xfrm>
            <a:off x="6144060" y="4053016"/>
            <a:ext cx="2801869" cy="2187283"/>
          </a:xfrm>
          <a:prstGeom prst="rect">
            <a:avLst/>
          </a:prstGeom>
        </p:spPr>
      </p:pic>
      <p:pic>
        <p:nvPicPr>
          <p:cNvPr id="3" name="Picture 2"/>
          <p:cNvPicPr>
            <a:picLocks noChangeAspect="1"/>
          </p:cNvPicPr>
          <p:nvPr/>
        </p:nvPicPr>
        <p:blipFill>
          <a:blip r:embed="rId5"/>
          <a:stretch>
            <a:fillRect/>
          </a:stretch>
        </p:blipFill>
        <p:spPr>
          <a:xfrm>
            <a:off x="3835848" y="4005546"/>
            <a:ext cx="2291434" cy="2295003"/>
          </a:xfrm>
          <a:prstGeom prst="rect">
            <a:avLst/>
          </a:prstGeom>
        </p:spPr>
      </p:pic>
      <p:pic>
        <p:nvPicPr>
          <p:cNvPr id="13" name="Picture 12"/>
          <p:cNvPicPr>
            <a:picLocks noChangeAspect="1"/>
          </p:cNvPicPr>
          <p:nvPr/>
        </p:nvPicPr>
        <p:blipFill>
          <a:blip r:embed="rId6"/>
          <a:stretch>
            <a:fillRect/>
          </a:stretch>
        </p:blipFill>
        <p:spPr>
          <a:xfrm>
            <a:off x="8096214" y="5029081"/>
            <a:ext cx="895748" cy="672943"/>
          </a:xfrm>
          <a:prstGeom prst="rect">
            <a:avLst/>
          </a:prstGeom>
        </p:spPr>
      </p:pic>
      <p:sp>
        <p:nvSpPr>
          <p:cNvPr id="14" name="TextBox 13"/>
          <p:cNvSpPr txBox="1"/>
          <p:nvPr/>
        </p:nvSpPr>
        <p:spPr>
          <a:xfrm>
            <a:off x="105950" y="1676688"/>
            <a:ext cx="3345204" cy="646331"/>
          </a:xfrm>
          <a:prstGeom prst="rect">
            <a:avLst/>
          </a:prstGeom>
          <a:noFill/>
        </p:spPr>
        <p:txBody>
          <a:bodyPr wrap="square" rtlCol="0">
            <a:spAutoFit/>
          </a:bodyPr>
          <a:lstStyle/>
          <a:p>
            <a:pPr algn="ctr"/>
            <a:r>
              <a:rPr lang="en-US" dirty="0" smtClean="0"/>
              <a:t>Modeling interactions of water with modified CNC surface</a:t>
            </a:r>
            <a:endParaRPr lang="en-US" dirty="0"/>
          </a:p>
        </p:txBody>
      </p:sp>
      <p:sp>
        <p:nvSpPr>
          <p:cNvPr id="15" name="TextBox 14"/>
          <p:cNvSpPr txBox="1"/>
          <p:nvPr/>
        </p:nvSpPr>
        <p:spPr>
          <a:xfrm>
            <a:off x="4390366" y="3130925"/>
            <a:ext cx="3995351" cy="923330"/>
          </a:xfrm>
          <a:prstGeom prst="rect">
            <a:avLst/>
          </a:prstGeom>
          <a:noFill/>
        </p:spPr>
        <p:txBody>
          <a:bodyPr wrap="square" rtlCol="0">
            <a:spAutoFit/>
          </a:bodyPr>
          <a:lstStyle/>
          <a:p>
            <a:pPr algn="ctr"/>
            <a:r>
              <a:rPr lang="en-US" dirty="0" smtClean="0"/>
              <a:t>Microwave spectroscopy experiments characterize dielectric constant (</a:t>
            </a:r>
            <a:r>
              <a:rPr lang="el-GR" dirty="0" smtClean="0"/>
              <a:t>ε</a:t>
            </a:r>
            <a:r>
              <a:rPr lang="en-US" dirty="0" smtClean="0"/>
              <a:t>’) of water in CNC film</a:t>
            </a:r>
            <a:endParaRPr lang="en-US" dirty="0"/>
          </a:p>
        </p:txBody>
      </p:sp>
    </p:spTree>
    <p:extLst>
      <p:ext uri="{BB962C8B-B14F-4D97-AF65-F5344CB8AC3E}">
        <p14:creationId xmlns:p14="http://schemas.microsoft.com/office/powerpoint/2010/main" val="460396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92256" y="1741580"/>
            <a:ext cx="3326671" cy="185441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Hierarchical Approach</a:t>
            </a:r>
            <a:endParaRPr lang="en-US" dirty="0"/>
          </a:p>
        </p:txBody>
      </p:sp>
      <p:sp>
        <p:nvSpPr>
          <p:cNvPr id="6" name="Text Placeholder 5"/>
          <p:cNvSpPr>
            <a:spLocks noGrp="1"/>
          </p:cNvSpPr>
          <p:nvPr>
            <p:ph type="body" sz="quarter" idx="10"/>
          </p:nvPr>
        </p:nvSpPr>
        <p:spPr/>
        <p:txBody>
          <a:bodyPr/>
          <a:lstStyle/>
          <a:p>
            <a:endParaRPr lang="en-US"/>
          </a:p>
        </p:txBody>
      </p:sp>
      <p:sp>
        <p:nvSpPr>
          <p:cNvPr id="4" name="Rectangle 3"/>
          <p:cNvSpPr/>
          <p:nvPr/>
        </p:nvSpPr>
        <p:spPr>
          <a:xfrm>
            <a:off x="6218426" y="2298250"/>
            <a:ext cx="2274330" cy="741074"/>
          </a:xfrm>
          <a:custGeom>
            <a:avLst/>
            <a:gdLst>
              <a:gd name="connsiteX0" fmla="*/ 0 w 3569368"/>
              <a:gd name="connsiteY0" fmla="*/ 0 h 1163053"/>
              <a:gd name="connsiteX1" fmla="*/ 3569368 w 3569368"/>
              <a:gd name="connsiteY1" fmla="*/ 0 h 1163053"/>
              <a:gd name="connsiteX2" fmla="*/ 3569368 w 3569368"/>
              <a:gd name="connsiteY2" fmla="*/ 1163053 h 1163053"/>
              <a:gd name="connsiteX3" fmla="*/ 0 w 3569368"/>
              <a:gd name="connsiteY3" fmla="*/ 1163053 h 1163053"/>
              <a:gd name="connsiteX4" fmla="*/ 0 w 3569368"/>
              <a:gd name="connsiteY4" fmla="*/ 0 h 1163053"/>
              <a:gd name="connsiteX0" fmla="*/ 0 w 3569368"/>
              <a:gd name="connsiteY0" fmla="*/ 0 h 1163053"/>
              <a:gd name="connsiteX1" fmla="*/ 3569368 w 3569368"/>
              <a:gd name="connsiteY1" fmla="*/ 0 h 1163053"/>
              <a:gd name="connsiteX2" fmla="*/ 3569368 w 3569368"/>
              <a:gd name="connsiteY2" fmla="*/ 1163053 h 1163053"/>
              <a:gd name="connsiteX3" fmla="*/ 745958 w 3569368"/>
              <a:gd name="connsiteY3" fmla="*/ 802106 h 1163053"/>
              <a:gd name="connsiteX4" fmla="*/ 0 w 3569368"/>
              <a:gd name="connsiteY4" fmla="*/ 0 h 1163053"/>
              <a:gd name="connsiteX0" fmla="*/ 0 w 3569368"/>
              <a:gd name="connsiteY0" fmla="*/ 0 h 1163053"/>
              <a:gd name="connsiteX1" fmla="*/ 3104147 w 3569368"/>
              <a:gd name="connsiteY1" fmla="*/ 441158 h 1163053"/>
              <a:gd name="connsiteX2" fmla="*/ 3569368 w 3569368"/>
              <a:gd name="connsiteY2" fmla="*/ 1163053 h 1163053"/>
              <a:gd name="connsiteX3" fmla="*/ 745958 w 3569368"/>
              <a:gd name="connsiteY3" fmla="*/ 802106 h 1163053"/>
              <a:gd name="connsiteX4" fmla="*/ 0 w 3569368"/>
              <a:gd name="connsiteY4" fmla="*/ 0 h 1163053"/>
              <a:gd name="connsiteX0" fmla="*/ 0 w 3569368"/>
              <a:gd name="connsiteY0" fmla="*/ 0 h 1163053"/>
              <a:gd name="connsiteX1" fmla="*/ 3104147 w 3569368"/>
              <a:gd name="connsiteY1" fmla="*/ 441158 h 1163053"/>
              <a:gd name="connsiteX2" fmla="*/ 3569368 w 3569368"/>
              <a:gd name="connsiteY2" fmla="*/ 1163053 h 1163053"/>
              <a:gd name="connsiteX3" fmla="*/ 1002631 w 3569368"/>
              <a:gd name="connsiteY3" fmla="*/ 489285 h 1163053"/>
              <a:gd name="connsiteX4" fmla="*/ 0 w 3569368"/>
              <a:gd name="connsiteY4" fmla="*/ 0 h 1163053"/>
              <a:gd name="connsiteX0" fmla="*/ 0 w 3569368"/>
              <a:gd name="connsiteY0" fmla="*/ 0 h 1163053"/>
              <a:gd name="connsiteX1" fmla="*/ 2991852 w 3569368"/>
              <a:gd name="connsiteY1" fmla="*/ 818148 h 1163053"/>
              <a:gd name="connsiteX2" fmla="*/ 3569368 w 3569368"/>
              <a:gd name="connsiteY2" fmla="*/ 1163053 h 1163053"/>
              <a:gd name="connsiteX3" fmla="*/ 1002631 w 3569368"/>
              <a:gd name="connsiteY3" fmla="*/ 489285 h 1163053"/>
              <a:gd name="connsiteX4" fmla="*/ 0 w 3569368"/>
              <a:gd name="connsiteY4" fmla="*/ 0 h 116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9368" h="1163053">
                <a:moveTo>
                  <a:pt x="0" y="0"/>
                </a:moveTo>
                <a:lnTo>
                  <a:pt x="2991852" y="818148"/>
                </a:lnTo>
                <a:lnTo>
                  <a:pt x="3569368" y="1163053"/>
                </a:lnTo>
                <a:lnTo>
                  <a:pt x="1002631" y="489285"/>
                </a:lnTo>
                <a:lnTo>
                  <a:pt x="0" y="0"/>
                </a:lnTo>
                <a:close/>
              </a:path>
            </a:pathLst>
          </a:custGeom>
          <a:solidFill>
            <a:srgbClr val="756EA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rot="893100">
            <a:off x="2936681" y="1816999"/>
            <a:ext cx="2056346" cy="1808908"/>
            <a:chOff x="3852841" y="2900403"/>
            <a:chExt cx="2056346" cy="1808908"/>
          </a:xfrm>
        </p:grpSpPr>
        <p:sp>
          <p:nvSpPr>
            <p:cNvPr id="9" name="Rectangle 8"/>
            <p:cNvSpPr/>
            <p:nvPr/>
          </p:nvSpPr>
          <p:spPr>
            <a:xfrm>
              <a:off x="3852841" y="2900403"/>
              <a:ext cx="2056346" cy="90445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 name="Rectangle 10"/>
            <p:cNvSpPr/>
            <p:nvPr/>
          </p:nvSpPr>
          <p:spPr>
            <a:xfrm>
              <a:off x="3852841" y="3804857"/>
              <a:ext cx="2056346" cy="904454"/>
            </a:xfrm>
            <a:prstGeom prst="rect">
              <a:avLst/>
            </a:prstGeom>
            <a:solidFill>
              <a:srgbClr val="9E99C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p:cNvSpPr/>
          <p:nvPr/>
        </p:nvSpPr>
        <p:spPr>
          <a:xfrm rot="893100">
            <a:off x="7240467" y="2527214"/>
            <a:ext cx="436213" cy="191862"/>
          </a:xfrm>
          <a:prstGeom prst="rect">
            <a:avLst/>
          </a:prstGeom>
          <a:noFill/>
          <a:ln w="38100">
            <a:solidFill>
              <a:schemeClr val="accent6">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7" name="TextBox 16"/>
          <p:cNvSpPr txBox="1"/>
          <p:nvPr/>
        </p:nvSpPr>
        <p:spPr>
          <a:xfrm>
            <a:off x="6218426" y="3789807"/>
            <a:ext cx="1503938" cy="369332"/>
          </a:xfrm>
          <a:prstGeom prst="rect">
            <a:avLst/>
          </a:prstGeom>
          <a:noFill/>
        </p:spPr>
        <p:txBody>
          <a:bodyPr wrap="none" rtlCol="0">
            <a:spAutoFit/>
          </a:bodyPr>
          <a:lstStyle/>
          <a:p>
            <a:r>
              <a:rPr lang="en-US" dirty="0" smtClean="0"/>
              <a:t>Macro/micro</a:t>
            </a:r>
            <a:endParaRPr lang="en-US" dirty="0"/>
          </a:p>
        </p:txBody>
      </p:sp>
      <p:sp>
        <p:nvSpPr>
          <p:cNvPr id="18" name="TextBox 17"/>
          <p:cNvSpPr txBox="1"/>
          <p:nvPr/>
        </p:nvSpPr>
        <p:spPr>
          <a:xfrm>
            <a:off x="3195289" y="3692993"/>
            <a:ext cx="704039" cy="369332"/>
          </a:xfrm>
          <a:prstGeom prst="rect">
            <a:avLst/>
          </a:prstGeom>
          <a:noFill/>
        </p:spPr>
        <p:txBody>
          <a:bodyPr wrap="none" rtlCol="0">
            <a:spAutoFit/>
          </a:bodyPr>
          <a:lstStyle/>
          <a:p>
            <a:r>
              <a:rPr lang="en-US" dirty="0" smtClean="0"/>
              <a:t>Nano</a:t>
            </a:r>
            <a:endParaRPr lang="en-US" dirty="0"/>
          </a:p>
        </p:txBody>
      </p:sp>
      <p:sp>
        <p:nvSpPr>
          <p:cNvPr id="19" name="TextBox 18"/>
          <p:cNvSpPr txBox="1"/>
          <p:nvPr/>
        </p:nvSpPr>
        <p:spPr>
          <a:xfrm>
            <a:off x="333535" y="3488595"/>
            <a:ext cx="1184940" cy="369332"/>
          </a:xfrm>
          <a:prstGeom prst="rect">
            <a:avLst/>
          </a:prstGeom>
          <a:noFill/>
        </p:spPr>
        <p:txBody>
          <a:bodyPr wrap="none" rtlCol="0">
            <a:spAutoFit/>
          </a:bodyPr>
          <a:lstStyle/>
          <a:p>
            <a:r>
              <a:rPr lang="en-US" dirty="0" smtClean="0"/>
              <a:t>Molecular</a:t>
            </a:r>
            <a:endParaRPr lang="en-US" dirty="0"/>
          </a:p>
        </p:txBody>
      </p:sp>
      <p:sp>
        <p:nvSpPr>
          <p:cNvPr id="20" name="Rectangle 19"/>
          <p:cNvSpPr/>
          <p:nvPr/>
        </p:nvSpPr>
        <p:spPr>
          <a:xfrm>
            <a:off x="324650" y="5618268"/>
            <a:ext cx="8620942" cy="4917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Data Resources</a:t>
            </a:r>
            <a:endParaRPr lang="en-US" dirty="0"/>
          </a:p>
        </p:txBody>
      </p:sp>
      <p:cxnSp>
        <p:nvCxnSpPr>
          <p:cNvPr id="22" name="Straight Arrow Connector 21"/>
          <p:cNvCxnSpPr/>
          <p:nvPr/>
        </p:nvCxnSpPr>
        <p:spPr>
          <a:xfrm>
            <a:off x="7834760" y="3876544"/>
            <a:ext cx="0" cy="1651661"/>
          </a:xfrm>
          <a:prstGeom prst="straightConnector1">
            <a:avLst/>
          </a:prstGeom>
          <a:ln w="53975" cmpd="sng">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995268" y="3877659"/>
            <a:ext cx="0" cy="1651661"/>
          </a:xfrm>
          <a:prstGeom prst="straightConnector1">
            <a:avLst/>
          </a:prstGeom>
          <a:ln w="53975" cmpd="sng">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1605939" y="3726112"/>
            <a:ext cx="0" cy="1651661"/>
          </a:xfrm>
          <a:prstGeom prst="straightConnector1">
            <a:avLst/>
          </a:prstGeom>
          <a:ln w="53975" cmpd="sng">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87980" y="5237270"/>
            <a:ext cx="869790" cy="369332"/>
          </a:xfrm>
          <a:prstGeom prst="rect">
            <a:avLst/>
          </a:prstGeom>
          <a:noFill/>
        </p:spPr>
        <p:txBody>
          <a:bodyPr wrap="none" rtlCol="0">
            <a:spAutoFit/>
          </a:bodyPr>
          <a:lstStyle/>
          <a:p>
            <a:r>
              <a:rPr lang="en-US" dirty="0" err="1" smtClean="0"/>
              <a:t>WebFF</a:t>
            </a:r>
            <a:endParaRPr lang="en-US" dirty="0"/>
          </a:p>
        </p:txBody>
      </p:sp>
      <p:sp>
        <p:nvSpPr>
          <p:cNvPr id="27" name="TextBox 26"/>
          <p:cNvSpPr txBox="1"/>
          <p:nvPr/>
        </p:nvSpPr>
        <p:spPr>
          <a:xfrm>
            <a:off x="5181500" y="5203905"/>
            <a:ext cx="1215397" cy="369332"/>
          </a:xfrm>
          <a:prstGeom prst="rect">
            <a:avLst/>
          </a:prstGeom>
          <a:noFill/>
        </p:spPr>
        <p:txBody>
          <a:bodyPr wrap="none" rtlCol="0">
            <a:spAutoFit/>
          </a:bodyPr>
          <a:lstStyle/>
          <a:p>
            <a:r>
              <a:rPr lang="en-US" dirty="0" err="1" smtClean="0"/>
              <a:t>Nanomine</a:t>
            </a:r>
            <a:endParaRPr lang="en-US" dirty="0"/>
          </a:p>
        </p:txBody>
      </p:sp>
      <p:sp>
        <p:nvSpPr>
          <p:cNvPr id="28" name="TextBox 27"/>
          <p:cNvSpPr txBox="1"/>
          <p:nvPr/>
        </p:nvSpPr>
        <p:spPr>
          <a:xfrm>
            <a:off x="2245408" y="5010380"/>
            <a:ext cx="1749860" cy="646331"/>
          </a:xfrm>
          <a:prstGeom prst="rect">
            <a:avLst/>
          </a:prstGeom>
          <a:noFill/>
        </p:spPr>
        <p:txBody>
          <a:bodyPr wrap="square" rtlCol="0">
            <a:spAutoFit/>
          </a:bodyPr>
          <a:lstStyle/>
          <a:p>
            <a:pPr algn="ctr"/>
            <a:r>
              <a:rPr lang="en-US" dirty="0" smtClean="0"/>
              <a:t>Flory-Huggins Database</a:t>
            </a:r>
            <a:endParaRPr lang="en-US" dirty="0"/>
          </a:p>
        </p:txBody>
      </p:sp>
      <p:grpSp>
        <p:nvGrpSpPr>
          <p:cNvPr id="21" name="组合 1029"/>
          <p:cNvGrpSpPr/>
          <p:nvPr/>
        </p:nvGrpSpPr>
        <p:grpSpPr>
          <a:xfrm>
            <a:off x="292635" y="1692884"/>
            <a:ext cx="1871504" cy="1763594"/>
            <a:chOff x="6553200" y="8001000"/>
            <a:chExt cx="3906140" cy="3633131"/>
          </a:xfrm>
        </p:grpSpPr>
        <p:pic>
          <p:nvPicPr>
            <p:cNvPr id="23"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8001000"/>
              <a:ext cx="3793557" cy="3529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椭圆 59"/>
            <p:cNvSpPr/>
            <p:nvPr/>
          </p:nvSpPr>
          <p:spPr>
            <a:xfrm>
              <a:off x="7411340" y="8433731"/>
              <a:ext cx="3048000" cy="3200400"/>
            </a:xfrm>
            <a:prstGeom prst="ellipse">
              <a:avLst/>
            </a:prstGeom>
            <a:noFill/>
            <a:ln w="28575">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p>
          </p:txBody>
        </p:sp>
      </p:grpSp>
      <p:pic>
        <p:nvPicPr>
          <p:cNvPr id="30" name="Picture 8" descr="Radical predictions in polymer chemist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6804" y="4155556"/>
            <a:ext cx="866775" cy="640080"/>
          </a:xfrm>
          <a:prstGeom prst="rect">
            <a:avLst/>
          </a:prstGeom>
          <a:noFill/>
          <a:ln>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pic>
        <p:nvPicPr>
          <p:cNvPr id="31"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589" y="4201276"/>
            <a:ext cx="1099199" cy="548640"/>
          </a:xfrm>
          <a:prstGeom prst="rect">
            <a:avLst/>
          </a:prstGeom>
          <a:noFill/>
          <a:ln w="952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3178" y="4213076"/>
            <a:ext cx="668259" cy="640080"/>
          </a:xfrm>
          <a:prstGeom prst="rect">
            <a:avLst/>
          </a:prstGeom>
          <a:noFill/>
          <a:ln w="9525">
            <a:solidFill>
              <a:schemeClr val="accent1">
                <a:lumMod val="20000"/>
                <a:lumOff val="8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81755" y="4408495"/>
            <a:ext cx="556648"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95603" y="4397608"/>
            <a:ext cx="536448"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Striped Right Arrow 34"/>
          <p:cNvSpPr>
            <a:spLocks noChangeAspect="1"/>
          </p:cNvSpPr>
          <p:nvPr/>
        </p:nvSpPr>
        <p:spPr>
          <a:xfrm>
            <a:off x="6684123" y="4595692"/>
            <a:ext cx="365760" cy="123610"/>
          </a:xfrm>
          <a:prstGeom prst="stripedRightArrow">
            <a:avLst/>
          </a:prstGeom>
          <a:solidFill>
            <a:srgbClr val="FF0000">
              <a:alpha val="90000"/>
            </a:srgbClr>
          </a:solidFill>
          <a:ln w="15875">
            <a:solidFill>
              <a:schemeClr val="tx1">
                <a:alpha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03022" y="4238202"/>
            <a:ext cx="755503" cy="640080"/>
          </a:xfrm>
          <a:prstGeom prst="rect">
            <a:avLst/>
          </a:prstGeom>
          <a:noFill/>
          <a:ln w="952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7" name="Rectangle 36"/>
          <p:cNvSpPr/>
          <p:nvPr/>
        </p:nvSpPr>
        <p:spPr>
          <a:xfrm>
            <a:off x="97261" y="1583231"/>
            <a:ext cx="5185742" cy="3990005"/>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0" y="5224422"/>
            <a:ext cx="6948734" cy="1282222"/>
            <a:chOff x="0" y="5224422"/>
            <a:chExt cx="6948734" cy="1282222"/>
          </a:xfrm>
        </p:grpSpPr>
        <p:sp>
          <p:nvSpPr>
            <p:cNvPr id="8" name="TextBox 7"/>
            <p:cNvSpPr txBox="1"/>
            <p:nvPr/>
          </p:nvSpPr>
          <p:spPr>
            <a:xfrm>
              <a:off x="68445" y="5664627"/>
              <a:ext cx="646332" cy="369332"/>
            </a:xfrm>
            <a:prstGeom prst="rect">
              <a:avLst/>
            </a:prstGeom>
            <a:noFill/>
          </p:spPr>
          <p:txBody>
            <a:bodyPr wrap="none" rtlCol="0">
              <a:spAutoFit/>
            </a:bodyPr>
            <a:lstStyle/>
            <a:p>
              <a:pPr algn="r"/>
              <a:r>
                <a:rPr lang="en-US" dirty="0" smtClean="0"/>
                <a:t>0mN</a:t>
              </a:r>
              <a:endParaRPr lang="en-US" dirty="0"/>
            </a:p>
          </p:txBody>
        </p:sp>
        <p:sp>
          <p:nvSpPr>
            <p:cNvPr id="9" name="TextBox 8"/>
            <p:cNvSpPr txBox="1"/>
            <p:nvPr/>
          </p:nvSpPr>
          <p:spPr>
            <a:xfrm>
              <a:off x="5388685" y="5635566"/>
              <a:ext cx="768160" cy="369332"/>
            </a:xfrm>
            <a:prstGeom prst="rect">
              <a:avLst/>
            </a:prstGeom>
            <a:noFill/>
          </p:spPr>
          <p:txBody>
            <a:bodyPr wrap="none" rtlCol="0">
              <a:spAutoFit/>
            </a:bodyPr>
            <a:lstStyle/>
            <a:p>
              <a:pPr algn="r"/>
              <a:r>
                <a:rPr lang="en-US" dirty="0" smtClean="0"/>
                <a:t>50mN</a:t>
              </a:r>
              <a:endParaRPr lang="en-US" dirty="0"/>
            </a:p>
          </p:txBody>
        </p:sp>
        <p:cxnSp>
          <p:nvCxnSpPr>
            <p:cNvPr id="13" name="Straight Arrow Connector 12"/>
            <p:cNvCxnSpPr/>
            <p:nvPr/>
          </p:nvCxnSpPr>
          <p:spPr>
            <a:xfrm>
              <a:off x="6169677" y="5267707"/>
              <a:ext cx="392890"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32672" y="5253305"/>
              <a:ext cx="416062" cy="358295"/>
            </a:xfrm>
            <a:prstGeom prst="rect">
              <a:avLst/>
            </a:prstGeom>
          </p:spPr>
        </p:pic>
        <p:cxnSp>
          <p:nvCxnSpPr>
            <p:cNvPr id="15" name="Straight Arrow Connector 14"/>
            <p:cNvCxnSpPr/>
            <p:nvPr/>
          </p:nvCxnSpPr>
          <p:spPr>
            <a:xfrm>
              <a:off x="6156845" y="6075102"/>
              <a:ext cx="392890"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23626">
              <a:off x="6532672" y="6087427"/>
              <a:ext cx="416062" cy="358295"/>
            </a:xfrm>
            <a:prstGeom prst="rect">
              <a:avLst/>
            </a:prstGeom>
          </p:spPr>
        </p:pic>
        <p:sp>
          <p:nvSpPr>
            <p:cNvPr id="3" name="Rectangle 2"/>
            <p:cNvSpPr/>
            <p:nvPr/>
          </p:nvSpPr>
          <p:spPr>
            <a:xfrm>
              <a:off x="6156845" y="5338667"/>
              <a:ext cx="405880" cy="369332"/>
            </a:xfrm>
            <a:prstGeom prst="rect">
              <a:avLst/>
            </a:prstGeom>
          </p:spPr>
          <p:txBody>
            <a:bodyPr wrap="none">
              <a:spAutoFit/>
            </a:bodyPr>
            <a:lstStyle/>
            <a:p>
              <a:r>
                <a:rPr lang="en-US" dirty="0" smtClean="0"/>
                <a:t>0</a:t>
              </a:r>
              <a:r>
                <a:rPr lang="en-US" dirty="0"/>
                <a:t>°</a:t>
              </a:r>
            </a:p>
          </p:txBody>
        </p:sp>
        <p:sp>
          <p:nvSpPr>
            <p:cNvPr id="17" name="Rectangle 16"/>
            <p:cNvSpPr/>
            <p:nvPr/>
          </p:nvSpPr>
          <p:spPr>
            <a:xfrm>
              <a:off x="6032366" y="6137312"/>
              <a:ext cx="662361" cy="369332"/>
            </a:xfrm>
            <a:prstGeom prst="rect">
              <a:avLst/>
            </a:prstGeom>
          </p:spPr>
          <p:txBody>
            <a:bodyPr wrap="none">
              <a:spAutoFit/>
            </a:bodyPr>
            <a:lstStyle/>
            <a:p>
              <a:r>
                <a:rPr lang="en-US" dirty="0" smtClean="0"/>
                <a:t>180</a:t>
              </a:r>
              <a:r>
                <a:rPr lang="en-US" dirty="0"/>
                <a:t>°</a:t>
              </a:r>
            </a:p>
          </p:txBody>
        </p:sp>
        <p:pic>
          <p:nvPicPr>
            <p:cNvPr id="20" name="Picture 19"/>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b="55469"/>
            <a:stretch/>
          </p:blipFill>
          <p:spPr>
            <a:xfrm>
              <a:off x="68445" y="5257843"/>
              <a:ext cx="5980176" cy="410962"/>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b="55489"/>
            <a:stretch/>
          </p:blipFill>
          <p:spPr>
            <a:xfrm>
              <a:off x="68445" y="6006798"/>
              <a:ext cx="5980176" cy="402607"/>
            </a:xfrm>
            <a:prstGeom prst="rect">
              <a:avLst/>
            </a:prstGeom>
          </p:spPr>
        </p:pic>
        <p:cxnSp>
          <p:nvCxnSpPr>
            <p:cNvPr id="21" name="Straight Connector 20"/>
            <p:cNvCxnSpPr/>
            <p:nvPr/>
          </p:nvCxnSpPr>
          <p:spPr>
            <a:xfrm>
              <a:off x="115766" y="6472544"/>
              <a:ext cx="347472" cy="0"/>
            </a:xfrm>
            <a:prstGeom prst="line">
              <a:avLst/>
            </a:prstGeom>
            <a:solidFill>
              <a:schemeClr val="bg1"/>
            </a:solidFill>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0" y="6140644"/>
              <a:ext cx="579005" cy="276999"/>
            </a:xfrm>
            <a:prstGeom prst="rect">
              <a:avLst/>
            </a:prstGeom>
            <a:noFill/>
            <a:ln w="38100">
              <a:noFill/>
            </a:ln>
          </p:spPr>
          <p:txBody>
            <a:bodyPr wrap="none" rtlCol="0">
              <a:spAutoFit/>
            </a:bodyPr>
            <a:lstStyle/>
            <a:p>
              <a:r>
                <a:rPr lang="en-US" sz="1200" b="1" dirty="0">
                  <a:solidFill>
                    <a:schemeClr val="bg1"/>
                  </a:solidFill>
                </a:rPr>
                <a:t>5</a:t>
              </a:r>
              <a:r>
                <a:rPr lang="en-US" sz="1200" b="1" dirty="0" smtClean="0">
                  <a:solidFill>
                    <a:schemeClr val="bg1"/>
                  </a:solidFill>
                </a:rPr>
                <a:t>0µm</a:t>
              </a:r>
              <a:endParaRPr lang="en-US" sz="1200" b="1" dirty="0">
                <a:solidFill>
                  <a:schemeClr val="bg1"/>
                </a:solidFill>
              </a:endParaRPr>
            </a:p>
          </p:txBody>
        </p:sp>
      </p:grpSp>
      <p:sp>
        <p:nvSpPr>
          <p:cNvPr id="2" name="Title 1"/>
          <p:cNvSpPr>
            <a:spLocks noGrp="1"/>
          </p:cNvSpPr>
          <p:nvPr>
            <p:ph type="title"/>
          </p:nvPr>
        </p:nvSpPr>
        <p:spPr>
          <a:xfrm>
            <a:off x="457200" y="215915"/>
            <a:ext cx="8229600" cy="1143000"/>
          </a:xfrm>
        </p:spPr>
        <p:txBody>
          <a:bodyPr>
            <a:normAutofit fontScale="90000"/>
          </a:bodyPr>
          <a:lstStyle/>
          <a:p>
            <a:r>
              <a:rPr lang="en-US" dirty="0" err="1" smtClean="0"/>
              <a:t>Mechanoresponsive</a:t>
            </a:r>
            <a:r>
              <a:rPr lang="en-US" dirty="0"/>
              <a:t/>
            </a:r>
            <a:br>
              <a:rPr lang="en-US" dirty="0"/>
            </a:br>
            <a:r>
              <a:rPr lang="en-US" dirty="0" smtClean="0"/>
              <a:t>Damage Sensing</a:t>
            </a:r>
            <a:endParaRPr lang="en-US" dirty="0"/>
          </a:p>
        </p:txBody>
      </p:sp>
      <p:sp>
        <p:nvSpPr>
          <p:cNvPr id="58" name="Text Placeholder 57"/>
          <p:cNvSpPr>
            <a:spLocks noGrp="1"/>
          </p:cNvSpPr>
          <p:nvPr>
            <p:ph type="body" sz="quarter" idx="10"/>
          </p:nvPr>
        </p:nvSpPr>
        <p:spPr/>
        <p:txBody>
          <a:bodyPr/>
          <a:lstStyle/>
          <a:p>
            <a:r>
              <a:rPr lang="en-US" dirty="0" smtClean="0"/>
              <a:t>Gilman, Phelan, Woodcock, Wang, Davis, Khare</a:t>
            </a:r>
            <a:endParaRPr lang="en-US" dirty="0"/>
          </a:p>
        </p:txBody>
      </p:sp>
      <p:pic>
        <p:nvPicPr>
          <p:cNvPr id="5" name="Picture 4"/>
          <p:cNvPicPr>
            <a:picLocks noChangeAspect="1"/>
          </p:cNvPicPr>
          <p:nvPr/>
        </p:nvPicPr>
        <p:blipFill>
          <a:blip r:embed="rId7"/>
          <a:stretch>
            <a:fillRect/>
          </a:stretch>
        </p:blipFill>
        <p:spPr>
          <a:xfrm>
            <a:off x="2959061" y="2966765"/>
            <a:ext cx="2308381" cy="2282840"/>
          </a:xfrm>
          <a:prstGeom prst="rect">
            <a:avLst/>
          </a:prstGeom>
        </p:spPr>
      </p:pic>
      <p:sp>
        <p:nvSpPr>
          <p:cNvPr id="10" name="Rectangle 9"/>
          <p:cNvSpPr/>
          <p:nvPr/>
        </p:nvSpPr>
        <p:spPr>
          <a:xfrm rot="5400000">
            <a:off x="2922188" y="2630325"/>
            <a:ext cx="288032" cy="5665997"/>
          </a:xfrm>
          <a:prstGeom prst="rect">
            <a:avLst/>
          </a:prstGeom>
          <a:solidFill>
            <a:srgbClr val="00B0F0">
              <a:alpha val="4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5400000">
            <a:off x="2922188" y="3375103"/>
            <a:ext cx="288032" cy="5665997"/>
          </a:xfrm>
          <a:prstGeom prst="rect">
            <a:avLst/>
          </a:prstGeom>
          <a:solidFill>
            <a:srgbClr val="00B0F0">
              <a:alpha val="4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a:t>
            </a:r>
            <a:endParaRPr lang="en-US"/>
          </a:p>
        </p:txBody>
      </p:sp>
      <p:cxnSp>
        <p:nvCxnSpPr>
          <p:cNvPr id="18" name="Straight Connector 17"/>
          <p:cNvCxnSpPr/>
          <p:nvPr/>
        </p:nvCxnSpPr>
        <p:spPr>
          <a:xfrm rot="5400000">
            <a:off x="3066204" y="3375103"/>
            <a:ext cx="0" cy="5665997"/>
          </a:xfrm>
          <a:prstGeom prst="line">
            <a:avLst/>
          </a:prstGeom>
          <a:ln w="19050">
            <a:solidFill>
              <a:srgbClr val="FFFF00"/>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3066204" y="2630325"/>
            <a:ext cx="0" cy="5665997"/>
          </a:xfrm>
          <a:prstGeom prst="line">
            <a:avLst/>
          </a:prstGeom>
          <a:ln w="19050">
            <a:solidFill>
              <a:srgbClr val="FFFF00"/>
            </a:solidFill>
            <a:tailEnd type="none"/>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327458" y="2976903"/>
            <a:ext cx="2379037" cy="2173275"/>
            <a:chOff x="582035" y="2835126"/>
            <a:chExt cx="2379037" cy="2173275"/>
          </a:xfrm>
        </p:grpSpPr>
        <p:grpSp>
          <p:nvGrpSpPr>
            <p:cNvPr id="27" name="Group 26"/>
            <p:cNvGrpSpPr/>
            <p:nvPr/>
          </p:nvGrpSpPr>
          <p:grpSpPr>
            <a:xfrm>
              <a:off x="691110" y="2889350"/>
              <a:ext cx="2269962" cy="2119051"/>
              <a:chOff x="367354" y="3343506"/>
              <a:chExt cx="1392735" cy="1300142"/>
            </a:xfrm>
          </p:grpSpPr>
          <p:sp>
            <p:nvSpPr>
              <p:cNvPr id="28" name="Rectangle 27"/>
              <p:cNvSpPr/>
              <p:nvPr/>
            </p:nvSpPr>
            <p:spPr>
              <a:xfrm>
                <a:off x="369312" y="3538167"/>
                <a:ext cx="1390777" cy="1092096"/>
              </a:xfrm>
              <a:prstGeom prst="rect">
                <a:avLst/>
              </a:prstGeom>
              <a:solidFill>
                <a:srgbClr val="DDD9C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00" dirty="0">
                  <a:solidFill>
                    <a:prstClr val="white"/>
                  </a:solidFill>
                </a:endParaRPr>
              </a:p>
            </p:txBody>
          </p:sp>
          <p:sp>
            <p:nvSpPr>
              <p:cNvPr id="29" name="Oval 28"/>
              <p:cNvSpPr/>
              <p:nvPr/>
            </p:nvSpPr>
            <p:spPr>
              <a:xfrm>
                <a:off x="1149482" y="3752714"/>
                <a:ext cx="175552" cy="175552"/>
              </a:xfrm>
              <a:prstGeom prst="ellipse">
                <a:avLst/>
              </a:prstGeom>
              <a:solidFill>
                <a:srgbClr val="CC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auto">
                  <a:spcBef>
                    <a:spcPts val="0"/>
                  </a:spcBef>
                  <a:spcAft>
                    <a:spcPts val="0"/>
                  </a:spcAft>
                </a:pPr>
                <a:r>
                  <a:rPr lang="en-US" sz="1200" dirty="0" smtClean="0">
                    <a:solidFill>
                      <a:prstClr val="black"/>
                    </a:solidFill>
                  </a:rPr>
                  <a:t>MP</a:t>
                </a:r>
                <a:endParaRPr lang="en-US" sz="1200" dirty="0">
                  <a:solidFill>
                    <a:prstClr val="black"/>
                  </a:solidFill>
                </a:endParaRPr>
              </a:p>
            </p:txBody>
          </p:sp>
          <p:sp>
            <p:nvSpPr>
              <p:cNvPr id="30" name="Oval 29"/>
              <p:cNvSpPr/>
              <p:nvPr/>
            </p:nvSpPr>
            <p:spPr>
              <a:xfrm>
                <a:off x="1410032" y="4103361"/>
                <a:ext cx="175552" cy="175552"/>
              </a:xfrm>
              <a:prstGeom prst="ellipse">
                <a:avLst/>
              </a:prstGeom>
              <a:solidFill>
                <a:srgbClr val="CC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auto">
                  <a:spcBef>
                    <a:spcPts val="0"/>
                  </a:spcBef>
                  <a:spcAft>
                    <a:spcPts val="0"/>
                  </a:spcAft>
                </a:pPr>
                <a:r>
                  <a:rPr lang="en-US" sz="1200" dirty="0" smtClean="0">
                    <a:solidFill>
                      <a:prstClr val="black"/>
                    </a:solidFill>
                  </a:rPr>
                  <a:t>MP</a:t>
                </a:r>
                <a:endParaRPr lang="en-US" sz="1200" dirty="0">
                  <a:solidFill>
                    <a:prstClr val="black"/>
                  </a:solidFill>
                </a:endParaRPr>
              </a:p>
            </p:txBody>
          </p:sp>
          <p:sp>
            <p:nvSpPr>
              <p:cNvPr id="31" name="Oval 30"/>
              <p:cNvSpPr/>
              <p:nvPr/>
            </p:nvSpPr>
            <p:spPr>
              <a:xfrm>
                <a:off x="996691" y="4308542"/>
                <a:ext cx="175552" cy="175552"/>
              </a:xfrm>
              <a:prstGeom prst="ellipse">
                <a:avLst/>
              </a:prstGeom>
              <a:solidFill>
                <a:srgbClr val="CC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auto">
                  <a:spcBef>
                    <a:spcPts val="0"/>
                  </a:spcBef>
                  <a:spcAft>
                    <a:spcPts val="0"/>
                  </a:spcAft>
                </a:pPr>
                <a:r>
                  <a:rPr lang="en-US" sz="1200" dirty="0" smtClean="0">
                    <a:solidFill>
                      <a:prstClr val="black"/>
                    </a:solidFill>
                  </a:rPr>
                  <a:t>MP</a:t>
                </a:r>
                <a:endParaRPr lang="en-US" sz="1200" dirty="0">
                  <a:solidFill>
                    <a:prstClr val="black"/>
                  </a:solidFill>
                </a:endParaRPr>
              </a:p>
            </p:txBody>
          </p:sp>
          <p:sp>
            <p:nvSpPr>
              <p:cNvPr id="32" name="Oval 31"/>
              <p:cNvSpPr/>
              <p:nvPr/>
            </p:nvSpPr>
            <p:spPr>
              <a:xfrm>
                <a:off x="532933" y="4088449"/>
                <a:ext cx="175552" cy="175552"/>
              </a:xfrm>
              <a:prstGeom prst="ellipse">
                <a:avLst/>
              </a:prstGeom>
              <a:solidFill>
                <a:srgbClr val="CC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auto">
                  <a:spcBef>
                    <a:spcPts val="0"/>
                  </a:spcBef>
                  <a:spcAft>
                    <a:spcPts val="0"/>
                  </a:spcAft>
                </a:pPr>
                <a:r>
                  <a:rPr lang="en-US" sz="1200" dirty="0" smtClean="0">
                    <a:solidFill>
                      <a:prstClr val="black"/>
                    </a:solidFill>
                  </a:rPr>
                  <a:t>MP</a:t>
                </a:r>
                <a:endParaRPr lang="en-US" sz="1200" dirty="0">
                  <a:solidFill>
                    <a:prstClr val="black"/>
                  </a:solidFill>
                </a:endParaRPr>
              </a:p>
            </p:txBody>
          </p:sp>
          <p:sp>
            <p:nvSpPr>
              <p:cNvPr id="33" name="Oval 32"/>
              <p:cNvSpPr/>
              <p:nvPr/>
            </p:nvSpPr>
            <p:spPr>
              <a:xfrm>
                <a:off x="621991" y="3712406"/>
                <a:ext cx="175552" cy="175552"/>
              </a:xfrm>
              <a:prstGeom prst="ellipse">
                <a:avLst/>
              </a:prstGeom>
              <a:solidFill>
                <a:srgbClr val="CC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auto">
                  <a:spcBef>
                    <a:spcPts val="0"/>
                  </a:spcBef>
                  <a:spcAft>
                    <a:spcPts val="0"/>
                  </a:spcAft>
                </a:pPr>
                <a:r>
                  <a:rPr lang="en-US" sz="1200" dirty="0" smtClean="0">
                    <a:solidFill>
                      <a:prstClr val="black"/>
                    </a:solidFill>
                  </a:rPr>
                  <a:t>MP</a:t>
                </a:r>
                <a:endParaRPr lang="en-US" sz="1200" dirty="0">
                  <a:solidFill>
                    <a:prstClr val="black"/>
                  </a:solidFill>
                </a:endParaRPr>
              </a:p>
            </p:txBody>
          </p:sp>
          <p:sp>
            <p:nvSpPr>
              <p:cNvPr id="34" name="TextBox 33"/>
              <p:cNvSpPr txBox="1"/>
              <p:nvPr/>
            </p:nvSpPr>
            <p:spPr>
              <a:xfrm>
                <a:off x="367354" y="4417045"/>
                <a:ext cx="506711" cy="226603"/>
              </a:xfrm>
              <a:prstGeom prst="rect">
                <a:avLst/>
              </a:prstGeom>
              <a:noFill/>
            </p:spPr>
            <p:txBody>
              <a:bodyPr wrap="none" rtlCol="0">
                <a:spAutoFit/>
              </a:bodyPr>
              <a:lstStyle/>
              <a:p>
                <a:pPr algn="ctr"/>
                <a:r>
                  <a:rPr lang="en-US" dirty="0" smtClean="0"/>
                  <a:t>Epoxy</a:t>
                </a:r>
                <a:endParaRPr lang="en-US" dirty="0"/>
              </a:p>
            </p:txBody>
          </p:sp>
          <p:sp>
            <p:nvSpPr>
              <p:cNvPr id="35" name="Isosceles Triangle 34"/>
              <p:cNvSpPr/>
              <p:nvPr/>
            </p:nvSpPr>
            <p:spPr>
              <a:xfrm rot="10800000">
                <a:off x="1237600" y="3343506"/>
                <a:ext cx="222492" cy="14107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6" name="Straight Arrow Connector 35"/>
              <p:cNvCxnSpPr/>
              <p:nvPr/>
            </p:nvCxnSpPr>
            <p:spPr>
              <a:xfrm>
                <a:off x="1471805" y="3414041"/>
                <a:ext cx="280973"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582035" y="2835126"/>
              <a:ext cx="1645920" cy="369332"/>
            </a:xfrm>
            <a:prstGeom prst="rect">
              <a:avLst/>
            </a:prstGeom>
            <a:noFill/>
          </p:spPr>
          <p:txBody>
            <a:bodyPr wrap="square" rtlCol="0">
              <a:spAutoFit/>
            </a:bodyPr>
            <a:lstStyle/>
            <a:p>
              <a:pPr algn="ctr"/>
              <a:r>
                <a:rPr lang="en-US" dirty="0" err="1" smtClean="0"/>
                <a:t>Nanoindenter</a:t>
              </a:r>
              <a:endParaRPr lang="en-US" dirty="0" smtClean="0"/>
            </a:p>
          </p:txBody>
        </p:sp>
      </p:grpSp>
      <p:pic>
        <p:nvPicPr>
          <p:cNvPr id="38" name="Picture 37"/>
          <p:cNvPicPr>
            <a:picLocks noChangeAspect="1"/>
          </p:cNvPicPr>
          <p:nvPr/>
        </p:nvPicPr>
        <p:blipFill>
          <a:blip r:embed="rId8">
            <a:clrChange>
              <a:clrFrom>
                <a:srgbClr val="FFFFFF"/>
              </a:clrFrom>
              <a:clrTo>
                <a:srgbClr val="FFFFFF">
                  <a:alpha val="0"/>
                </a:srgbClr>
              </a:clrTo>
            </a:clrChange>
          </a:blip>
          <a:stretch>
            <a:fillRect/>
          </a:stretch>
        </p:blipFill>
        <p:spPr>
          <a:xfrm>
            <a:off x="171614" y="1844099"/>
            <a:ext cx="1689204" cy="1034137"/>
          </a:xfrm>
          <a:prstGeom prst="rect">
            <a:avLst/>
          </a:prstGeom>
        </p:spPr>
      </p:pic>
      <p:pic>
        <p:nvPicPr>
          <p:cNvPr id="39" name="Picture 38"/>
          <p:cNvPicPr>
            <a:picLocks noChangeAspect="1"/>
          </p:cNvPicPr>
          <p:nvPr/>
        </p:nvPicPr>
        <p:blipFill>
          <a:blip r:embed="rId9">
            <a:clrChange>
              <a:clrFrom>
                <a:srgbClr val="FFFFFF"/>
              </a:clrFrom>
              <a:clrTo>
                <a:srgbClr val="FFFFFF">
                  <a:alpha val="0"/>
                </a:srgbClr>
              </a:clrTo>
            </a:clrChange>
          </a:blip>
          <a:stretch>
            <a:fillRect/>
          </a:stretch>
        </p:blipFill>
        <p:spPr>
          <a:xfrm>
            <a:off x="2465606" y="1794204"/>
            <a:ext cx="2008055" cy="1133926"/>
          </a:xfrm>
          <a:prstGeom prst="rect">
            <a:avLst/>
          </a:prstGeom>
        </p:spPr>
      </p:pic>
      <p:sp>
        <p:nvSpPr>
          <p:cNvPr id="40" name="TextBox 39"/>
          <p:cNvSpPr txBox="1"/>
          <p:nvPr/>
        </p:nvSpPr>
        <p:spPr>
          <a:xfrm>
            <a:off x="2689598" y="1456903"/>
            <a:ext cx="1342734" cy="338554"/>
          </a:xfrm>
          <a:prstGeom prst="rect">
            <a:avLst/>
          </a:prstGeom>
          <a:noFill/>
        </p:spPr>
        <p:txBody>
          <a:bodyPr wrap="square" rtlCol="0">
            <a:spAutoFit/>
          </a:bodyPr>
          <a:lstStyle/>
          <a:p>
            <a:pPr algn="ctr"/>
            <a:r>
              <a:rPr lang="en-US" sz="1600" b="0" i="0" dirty="0" smtClean="0">
                <a:latin typeface="+mn-lt"/>
                <a:cs typeface="Arial" panose="020B0604020202020204" pitchFamily="34" charset="0"/>
              </a:rPr>
              <a:t>Fluorescent</a:t>
            </a:r>
          </a:p>
        </p:txBody>
      </p:sp>
      <p:sp>
        <p:nvSpPr>
          <p:cNvPr id="41" name="TextBox 40"/>
          <p:cNvSpPr txBox="1"/>
          <p:nvPr/>
        </p:nvSpPr>
        <p:spPr>
          <a:xfrm>
            <a:off x="-125681" y="1453528"/>
            <a:ext cx="2325776" cy="338554"/>
          </a:xfrm>
          <a:prstGeom prst="rect">
            <a:avLst/>
          </a:prstGeom>
          <a:noFill/>
        </p:spPr>
        <p:txBody>
          <a:bodyPr wrap="square" rtlCol="0">
            <a:spAutoFit/>
          </a:bodyPr>
          <a:lstStyle/>
          <a:p>
            <a:pPr algn="ctr"/>
            <a:r>
              <a:rPr lang="en-US" sz="1600" b="0" i="0" dirty="0" smtClean="0">
                <a:latin typeface="+mn-lt"/>
                <a:cs typeface="Arial" panose="020B0604020202020204" pitchFamily="34" charset="0"/>
              </a:rPr>
              <a:t>Non-fluorescent</a:t>
            </a:r>
          </a:p>
        </p:txBody>
      </p:sp>
      <p:cxnSp>
        <p:nvCxnSpPr>
          <p:cNvPr id="42" name="Straight Arrow Connector 41"/>
          <p:cNvCxnSpPr/>
          <p:nvPr/>
        </p:nvCxnSpPr>
        <p:spPr>
          <a:xfrm>
            <a:off x="1927314" y="1975461"/>
            <a:ext cx="538292" cy="0"/>
          </a:xfrm>
          <a:prstGeom prst="straightConnector1">
            <a:avLst/>
          </a:prstGeom>
          <a:ln w="38100">
            <a:solidFill>
              <a:srgbClr val="000099"/>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999607" y="1993923"/>
            <a:ext cx="393706" cy="369332"/>
          </a:xfrm>
          <a:prstGeom prst="rect">
            <a:avLst/>
          </a:prstGeom>
          <a:noFill/>
        </p:spPr>
        <p:txBody>
          <a:bodyPr wrap="square" rtlCol="0">
            <a:spAutoFit/>
          </a:bodyPr>
          <a:lstStyle/>
          <a:p>
            <a:r>
              <a:rPr lang="el-GR" dirty="0" smtClean="0"/>
              <a:t>Δ</a:t>
            </a:r>
            <a:endParaRPr lang="en-US" dirty="0"/>
          </a:p>
        </p:txBody>
      </p:sp>
      <p:sp>
        <p:nvSpPr>
          <p:cNvPr id="44" name="Rectangle 43"/>
          <p:cNvSpPr/>
          <p:nvPr/>
        </p:nvSpPr>
        <p:spPr>
          <a:xfrm>
            <a:off x="1993678" y="1495334"/>
            <a:ext cx="405565" cy="461665"/>
          </a:xfrm>
          <a:prstGeom prst="rect">
            <a:avLst/>
          </a:prstGeom>
        </p:spPr>
        <p:txBody>
          <a:bodyPr wrap="square">
            <a:spAutoFit/>
          </a:bodyPr>
          <a:lstStyle/>
          <a:p>
            <a:r>
              <a:rPr lang="el-GR" sz="2400" dirty="0"/>
              <a:t>ε</a:t>
            </a:r>
            <a:endParaRPr lang="en-US" sz="2400" dirty="0"/>
          </a:p>
        </p:txBody>
      </p:sp>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54496" y="1672533"/>
            <a:ext cx="3393029" cy="3217593"/>
          </a:xfrm>
          <a:prstGeom prst="rect">
            <a:avLst/>
          </a:prstGeom>
        </p:spPr>
      </p:pic>
      <p:grpSp>
        <p:nvGrpSpPr>
          <p:cNvPr id="52" name="Group 51"/>
          <p:cNvGrpSpPr/>
          <p:nvPr/>
        </p:nvGrpSpPr>
        <p:grpSpPr>
          <a:xfrm>
            <a:off x="5331346" y="1566822"/>
            <a:ext cx="3812653" cy="3307299"/>
            <a:chOff x="9144000" y="1844099"/>
            <a:chExt cx="2961021" cy="2568548"/>
          </a:xfrm>
        </p:grpSpPr>
        <p:sp>
          <p:nvSpPr>
            <p:cNvPr id="51" name="Rectangle 50"/>
            <p:cNvSpPr/>
            <p:nvPr/>
          </p:nvSpPr>
          <p:spPr>
            <a:xfrm>
              <a:off x="9152199" y="1844099"/>
              <a:ext cx="2952822" cy="256854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44000" y="1844099"/>
              <a:ext cx="2961021" cy="2534906"/>
            </a:xfrm>
            <a:prstGeom prst="rect">
              <a:avLst/>
            </a:prstGeom>
          </p:spPr>
        </p:pic>
      </p:grpSp>
      <p:sp>
        <p:nvSpPr>
          <p:cNvPr id="54" name="TextBox 53"/>
          <p:cNvSpPr txBox="1"/>
          <p:nvPr/>
        </p:nvSpPr>
        <p:spPr>
          <a:xfrm>
            <a:off x="6897178" y="5076855"/>
            <a:ext cx="2259114" cy="738664"/>
          </a:xfrm>
          <a:prstGeom prst="rect">
            <a:avLst/>
          </a:prstGeom>
          <a:noFill/>
        </p:spPr>
        <p:txBody>
          <a:bodyPr wrap="square" rtlCol="0">
            <a:spAutoFit/>
          </a:bodyPr>
          <a:lstStyle/>
          <a:p>
            <a:pPr algn="ctr"/>
            <a:r>
              <a:rPr lang="en-US" sz="1400" dirty="0"/>
              <a:t>Constrained Geometries for Simulating External Force (</a:t>
            </a:r>
            <a:r>
              <a:rPr lang="en-US" sz="1400" dirty="0" smtClean="0"/>
              <a:t>COGEF)</a:t>
            </a:r>
            <a:endParaRPr lang="en-US" sz="1400" dirty="0"/>
          </a:p>
        </p:txBody>
      </p:sp>
    </p:spTree>
    <p:extLst>
      <p:ext uri="{BB962C8B-B14F-4D97-AF65-F5344CB8AC3E}">
        <p14:creationId xmlns:p14="http://schemas.microsoft.com/office/powerpoint/2010/main" val="348403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Polymer Matrix Materials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031" y="4448790"/>
            <a:ext cx="1368000" cy="136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8346" y="1643040"/>
            <a:ext cx="1368000" cy="13680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060" y="1964567"/>
            <a:ext cx="1368000" cy="13680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9014" y="4471590"/>
            <a:ext cx="1368000" cy="13224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8703" y="2461235"/>
            <a:ext cx="1368000" cy="1368000"/>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7634" y="1964567"/>
            <a:ext cx="1368000" cy="1368000"/>
          </a:xfrm>
          <a:prstGeom prst="rect">
            <a:avLst/>
          </a:prstGeom>
        </p:spPr>
      </p:pic>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b="28180"/>
          <a:stretch/>
        </p:blipFill>
        <p:spPr>
          <a:xfrm>
            <a:off x="2060618" y="4445047"/>
            <a:ext cx="1368000" cy="1375486"/>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97990" y="2461235"/>
            <a:ext cx="1368000" cy="1368000"/>
          </a:xfrm>
          <a:prstGeom prst="rect">
            <a:avLst/>
          </a:prstGeom>
        </p:spPr>
      </p:pic>
      <p:pic>
        <p:nvPicPr>
          <p:cNvPr id="13" name="Picture 12"/>
          <p:cNvPicPr>
            <a:picLocks noChangeAspect="1"/>
          </p:cNvPicPr>
          <p:nvPr/>
        </p:nvPicPr>
        <p:blipFill rotWithShape="1">
          <a:blip r:embed="rId11"/>
          <a:srcRect t="6757" b="19361"/>
          <a:stretch/>
        </p:blipFill>
        <p:spPr>
          <a:xfrm>
            <a:off x="223198" y="4433543"/>
            <a:ext cx="1368000" cy="1398494"/>
          </a:xfrm>
          <a:prstGeom prst="rect">
            <a:avLst/>
          </a:prstGeom>
        </p:spPr>
      </p:pic>
      <p:sp>
        <p:nvSpPr>
          <p:cNvPr id="14" name="TextBox 13"/>
          <p:cNvSpPr txBox="1"/>
          <p:nvPr/>
        </p:nvSpPr>
        <p:spPr>
          <a:xfrm>
            <a:off x="447653" y="3288342"/>
            <a:ext cx="1268296" cy="584775"/>
          </a:xfrm>
          <a:prstGeom prst="rect">
            <a:avLst/>
          </a:prstGeom>
          <a:noFill/>
        </p:spPr>
        <p:txBody>
          <a:bodyPr wrap="none" rtlCol="0">
            <a:spAutoFit/>
          </a:bodyPr>
          <a:lstStyle/>
          <a:p>
            <a:pPr algn="ctr"/>
            <a:r>
              <a:rPr lang="en-US" sz="1600" dirty="0" smtClean="0"/>
              <a:t>Sinan </a:t>
            </a:r>
            <a:r>
              <a:rPr lang="en-US" sz="1600" dirty="0" err="1" smtClean="0"/>
              <a:t>Keten</a:t>
            </a:r>
            <a:r>
              <a:rPr lang="en-US" sz="1600" dirty="0"/>
              <a:t/>
            </a:r>
            <a:br>
              <a:rPr lang="en-US" sz="1600" dirty="0"/>
            </a:br>
            <a:r>
              <a:rPr lang="en-US" sz="1600" dirty="0" smtClean="0"/>
              <a:t>(NU)</a:t>
            </a:r>
            <a:endParaRPr lang="en-US" sz="1600" dirty="0"/>
          </a:p>
        </p:txBody>
      </p:sp>
      <p:sp>
        <p:nvSpPr>
          <p:cNvPr id="15" name="TextBox 14"/>
          <p:cNvSpPr txBox="1"/>
          <p:nvPr/>
        </p:nvSpPr>
        <p:spPr>
          <a:xfrm>
            <a:off x="1991573" y="3779677"/>
            <a:ext cx="1462260" cy="584775"/>
          </a:xfrm>
          <a:prstGeom prst="rect">
            <a:avLst/>
          </a:prstGeom>
          <a:noFill/>
        </p:spPr>
        <p:txBody>
          <a:bodyPr wrap="none" rtlCol="0">
            <a:spAutoFit/>
          </a:bodyPr>
          <a:lstStyle/>
          <a:p>
            <a:pPr algn="ctr"/>
            <a:r>
              <a:rPr lang="en-US" sz="1600" dirty="0" smtClean="0"/>
              <a:t>Juan de Pablo</a:t>
            </a:r>
            <a:br>
              <a:rPr lang="en-US" sz="1600" dirty="0" smtClean="0"/>
            </a:br>
            <a:r>
              <a:rPr lang="en-US" sz="1600" dirty="0" smtClean="0"/>
              <a:t>(UC)</a:t>
            </a:r>
            <a:endParaRPr lang="en-US" sz="1600" dirty="0"/>
          </a:p>
        </p:txBody>
      </p:sp>
      <p:sp>
        <p:nvSpPr>
          <p:cNvPr id="16" name="TextBox 15"/>
          <p:cNvSpPr txBox="1"/>
          <p:nvPr/>
        </p:nvSpPr>
        <p:spPr>
          <a:xfrm>
            <a:off x="1789870" y="5792418"/>
            <a:ext cx="1909497" cy="584775"/>
          </a:xfrm>
          <a:prstGeom prst="rect">
            <a:avLst/>
          </a:prstGeom>
          <a:noFill/>
        </p:spPr>
        <p:txBody>
          <a:bodyPr wrap="none" rtlCol="0">
            <a:spAutoFit/>
          </a:bodyPr>
          <a:lstStyle/>
          <a:p>
            <a:pPr algn="ctr"/>
            <a:r>
              <a:rPr lang="en-US" sz="1600" dirty="0" smtClean="0"/>
              <a:t>Douglas Fox</a:t>
            </a:r>
            <a:br>
              <a:rPr lang="en-US" sz="1600" dirty="0" smtClean="0"/>
            </a:br>
            <a:r>
              <a:rPr lang="en-US" sz="1600" dirty="0" smtClean="0"/>
              <a:t>(NIST/American U)</a:t>
            </a:r>
            <a:endParaRPr lang="en-US" sz="1600" dirty="0"/>
          </a:p>
        </p:txBody>
      </p:sp>
      <p:sp>
        <p:nvSpPr>
          <p:cNvPr id="17" name="TextBox 16"/>
          <p:cNvSpPr txBox="1"/>
          <p:nvPr/>
        </p:nvSpPr>
        <p:spPr>
          <a:xfrm>
            <a:off x="226563" y="5792418"/>
            <a:ext cx="1361270" cy="584775"/>
          </a:xfrm>
          <a:prstGeom prst="rect">
            <a:avLst/>
          </a:prstGeom>
          <a:noFill/>
        </p:spPr>
        <p:txBody>
          <a:bodyPr wrap="none" rtlCol="0">
            <a:spAutoFit/>
          </a:bodyPr>
          <a:lstStyle/>
          <a:p>
            <a:pPr algn="ctr"/>
            <a:r>
              <a:rPr lang="en-US" sz="1600" dirty="0" smtClean="0"/>
              <a:t>Jack Douglas</a:t>
            </a:r>
            <a:br>
              <a:rPr lang="en-US" sz="1600" dirty="0" smtClean="0"/>
            </a:br>
            <a:r>
              <a:rPr lang="en-US" sz="1600" dirty="0" smtClean="0"/>
              <a:t>(NIST)</a:t>
            </a:r>
            <a:endParaRPr lang="en-US" sz="1600" dirty="0"/>
          </a:p>
        </p:txBody>
      </p:sp>
      <p:sp>
        <p:nvSpPr>
          <p:cNvPr id="18" name="TextBox 17"/>
          <p:cNvSpPr txBox="1"/>
          <p:nvPr/>
        </p:nvSpPr>
        <p:spPr>
          <a:xfrm>
            <a:off x="7528064" y="5792418"/>
            <a:ext cx="1269899" cy="584775"/>
          </a:xfrm>
          <a:prstGeom prst="rect">
            <a:avLst/>
          </a:prstGeom>
          <a:noFill/>
        </p:spPr>
        <p:txBody>
          <a:bodyPr wrap="none" rtlCol="0">
            <a:spAutoFit/>
          </a:bodyPr>
          <a:lstStyle/>
          <a:p>
            <a:pPr algn="ctr"/>
            <a:r>
              <a:rPr lang="en-US" sz="1600" dirty="0" smtClean="0"/>
              <a:t>Fred Phelan</a:t>
            </a:r>
            <a:br>
              <a:rPr lang="en-US" sz="1600" dirty="0" smtClean="0"/>
            </a:br>
            <a:r>
              <a:rPr lang="en-US" sz="1600" dirty="0" smtClean="0"/>
              <a:t>(NIST)</a:t>
            </a:r>
            <a:endParaRPr lang="en-US" sz="1600" dirty="0"/>
          </a:p>
        </p:txBody>
      </p:sp>
      <p:sp>
        <p:nvSpPr>
          <p:cNvPr id="19" name="TextBox 18"/>
          <p:cNvSpPr txBox="1"/>
          <p:nvPr/>
        </p:nvSpPr>
        <p:spPr>
          <a:xfrm>
            <a:off x="3765819" y="5792418"/>
            <a:ext cx="1550424" cy="584775"/>
          </a:xfrm>
          <a:prstGeom prst="rect">
            <a:avLst/>
          </a:prstGeom>
          <a:noFill/>
        </p:spPr>
        <p:txBody>
          <a:bodyPr wrap="none" rtlCol="0">
            <a:spAutoFit/>
          </a:bodyPr>
          <a:lstStyle/>
          <a:p>
            <a:pPr algn="ctr"/>
            <a:r>
              <a:rPr lang="en-US" sz="1600" dirty="0" smtClean="0"/>
              <a:t>Jeffery Gilman</a:t>
            </a:r>
            <a:br>
              <a:rPr lang="en-US" sz="1600" dirty="0" smtClean="0"/>
            </a:br>
            <a:r>
              <a:rPr lang="en-US" sz="1600" dirty="0" smtClean="0"/>
              <a:t>(NIST)</a:t>
            </a:r>
            <a:endParaRPr lang="en-US" sz="1600" dirty="0"/>
          </a:p>
        </p:txBody>
      </p:sp>
      <p:sp>
        <p:nvSpPr>
          <p:cNvPr id="20" name="TextBox 19"/>
          <p:cNvSpPr txBox="1"/>
          <p:nvPr/>
        </p:nvSpPr>
        <p:spPr>
          <a:xfrm>
            <a:off x="6982295" y="3288342"/>
            <a:ext cx="1258678" cy="584775"/>
          </a:xfrm>
          <a:prstGeom prst="rect">
            <a:avLst/>
          </a:prstGeom>
          <a:noFill/>
        </p:spPr>
        <p:txBody>
          <a:bodyPr wrap="none" rtlCol="0">
            <a:spAutoFit/>
          </a:bodyPr>
          <a:lstStyle/>
          <a:p>
            <a:pPr algn="ctr"/>
            <a:r>
              <a:rPr lang="en-US" sz="1600" dirty="0" smtClean="0"/>
              <a:t>Erik </a:t>
            </a:r>
            <a:r>
              <a:rPr lang="en-US" sz="1600" dirty="0" err="1" smtClean="0"/>
              <a:t>Luijten</a:t>
            </a:r>
            <a:r>
              <a:rPr lang="en-US" sz="1600" dirty="0" smtClean="0"/>
              <a:t/>
            </a:r>
            <a:br>
              <a:rPr lang="en-US" sz="1600" dirty="0" smtClean="0"/>
            </a:br>
            <a:r>
              <a:rPr lang="en-US" sz="1600" dirty="0" smtClean="0"/>
              <a:t>(NU)</a:t>
            </a:r>
            <a:endParaRPr lang="en-US" sz="1600" dirty="0"/>
          </a:p>
        </p:txBody>
      </p:sp>
      <p:sp>
        <p:nvSpPr>
          <p:cNvPr id="21" name="TextBox 20"/>
          <p:cNvSpPr txBox="1"/>
          <p:nvPr/>
        </p:nvSpPr>
        <p:spPr>
          <a:xfrm>
            <a:off x="5459956" y="3779677"/>
            <a:ext cx="1044068" cy="584775"/>
          </a:xfrm>
          <a:prstGeom prst="rect">
            <a:avLst/>
          </a:prstGeom>
          <a:noFill/>
        </p:spPr>
        <p:txBody>
          <a:bodyPr wrap="none" rtlCol="0">
            <a:spAutoFit/>
          </a:bodyPr>
          <a:lstStyle/>
          <a:p>
            <a:pPr algn="ctr"/>
            <a:r>
              <a:rPr lang="en-US" sz="1600" dirty="0" smtClean="0"/>
              <a:t>Wei Chen</a:t>
            </a:r>
            <a:br>
              <a:rPr lang="en-US" sz="1600" dirty="0" smtClean="0"/>
            </a:br>
            <a:r>
              <a:rPr lang="en-US" sz="1600" dirty="0" smtClean="0"/>
              <a:t>(NU)</a:t>
            </a:r>
            <a:endParaRPr lang="en-US" sz="1600" dirty="0"/>
          </a:p>
        </p:txBody>
      </p:sp>
      <p:sp>
        <p:nvSpPr>
          <p:cNvPr id="22" name="TextBox 21"/>
          <p:cNvSpPr txBox="1"/>
          <p:nvPr/>
        </p:nvSpPr>
        <p:spPr>
          <a:xfrm>
            <a:off x="3441680" y="2973735"/>
            <a:ext cx="1821332" cy="584775"/>
          </a:xfrm>
          <a:prstGeom prst="rect">
            <a:avLst/>
          </a:prstGeom>
          <a:noFill/>
        </p:spPr>
        <p:txBody>
          <a:bodyPr wrap="none" rtlCol="0">
            <a:spAutoFit/>
          </a:bodyPr>
          <a:lstStyle/>
          <a:p>
            <a:pPr algn="ctr"/>
            <a:r>
              <a:rPr lang="en-US" sz="1600" dirty="0" smtClean="0"/>
              <a:t>Catherine Brinson</a:t>
            </a:r>
            <a:br>
              <a:rPr lang="en-US" sz="1600" dirty="0" smtClean="0"/>
            </a:br>
            <a:r>
              <a:rPr lang="en-US" sz="1600" dirty="0" smtClean="0"/>
              <a:t>(NU)</a:t>
            </a:r>
            <a:endParaRPr lang="en-US" sz="1600" dirty="0"/>
          </a:p>
        </p:txBody>
      </p:sp>
      <p:pic>
        <p:nvPicPr>
          <p:cNvPr id="12292" name="Picture 4" descr="http://www.nist.gov/mml/msed/polymers/images/photo_ObrzutJ_1.jpg"/>
          <p:cNvPicPr>
            <a:picLocks noChangeAspect="1" noChangeArrowheads="1"/>
          </p:cNvPicPr>
          <p:nvPr/>
        </p:nvPicPr>
        <p:blipFill rotWithShape="1">
          <a:blip r:embed="rId12">
            <a:extLst>
              <a:ext uri="{28A0092B-C50C-407E-A947-70E740481C1C}">
                <a14:useLocalDpi xmlns:a14="http://schemas.microsoft.com/office/drawing/2010/main" val="0"/>
              </a:ext>
            </a:extLst>
          </a:blip>
          <a:srcRect t="11390" b="5683"/>
          <a:stretch/>
        </p:blipFill>
        <p:spPr bwMode="auto">
          <a:xfrm>
            <a:off x="5666222" y="4447576"/>
            <a:ext cx="1371600" cy="137042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757949" y="5792418"/>
            <a:ext cx="1188146" cy="584775"/>
          </a:xfrm>
          <a:prstGeom prst="rect">
            <a:avLst/>
          </a:prstGeom>
          <a:noFill/>
        </p:spPr>
        <p:txBody>
          <a:bodyPr wrap="none" rtlCol="0">
            <a:spAutoFit/>
          </a:bodyPr>
          <a:lstStyle/>
          <a:p>
            <a:pPr algn="ctr"/>
            <a:r>
              <a:rPr lang="en-US" sz="1600" dirty="0" smtClean="0"/>
              <a:t>Jan </a:t>
            </a:r>
            <a:r>
              <a:rPr lang="en-US" sz="1600" dirty="0" err="1" smtClean="0"/>
              <a:t>Obrzut</a:t>
            </a:r>
            <a:r>
              <a:rPr lang="en-US" sz="1600" dirty="0" smtClean="0"/>
              <a:t/>
            </a:r>
            <a:br>
              <a:rPr lang="en-US" sz="1600" dirty="0" smtClean="0"/>
            </a:br>
            <a:r>
              <a:rPr lang="en-US" sz="1600" dirty="0" smtClean="0"/>
              <a:t>(NIST)</a:t>
            </a:r>
            <a:endParaRPr lang="en-US" sz="1600" dirty="0"/>
          </a:p>
        </p:txBody>
      </p:sp>
    </p:spTree>
    <p:extLst>
      <p:ext uri="{BB962C8B-B14F-4D97-AF65-F5344CB8AC3E}">
        <p14:creationId xmlns:p14="http://schemas.microsoft.com/office/powerpoint/2010/main" val="19462170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5547" t="12268" r="31056" b="60741"/>
          <a:stretch/>
        </p:blipFill>
        <p:spPr>
          <a:xfrm flipH="1" flipV="1">
            <a:off x="3123692" y="1614249"/>
            <a:ext cx="2578443" cy="766119"/>
          </a:xfrm>
          <a:prstGeom prst="rect">
            <a:avLst/>
          </a:prstGeom>
        </p:spPr>
      </p:pic>
      <p:sp>
        <p:nvSpPr>
          <p:cNvPr id="2" name="Title 1"/>
          <p:cNvSpPr>
            <a:spLocks noGrp="1"/>
          </p:cNvSpPr>
          <p:nvPr>
            <p:ph type="title"/>
          </p:nvPr>
        </p:nvSpPr>
        <p:spPr/>
        <p:txBody>
          <a:bodyPr>
            <a:normAutofit/>
          </a:bodyPr>
          <a:lstStyle/>
          <a:p>
            <a:r>
              <a:rPr lang="en-US" dirty="0" smtClean="0"/>
              <a:t>CNC Dispersion in PMMA</a:t>
            </a:r>
            <a:endParaRPr lang="en-US" dirty="0"/>
          </a:p>
        </p:txBody>
      </p:sp>
      <p:sp>
        <p:nvSpPr>
          <p:cNvPr id="35" name="Text Placeholder 34"/>
          <p:cNvSpPr>
            <a:spLocks noGrp="1"/>
          </p:cNvSpPr>
          <p:nvPr>
            <p:ph type="body" sz="quarter" idx="10"/>
          </p:nvPr>
        </p:nvSpPr>
        <p:spPr/>
        <p:txBody>
          <a:bodyPr/>
          <a:lstStyle/>
          <a:p>
            <a:r>
              <a:rPr lang="en-US" dirty="0" smtClean="0"/>
              <a:t>Fox, Woodcock, Phelan, Rosch</a:t>
            </a:r>
            <a:endParaRPr lang="en-US" dirty="0"/>
          </a:p>
        </p:txBody>
      </p:sp>
      <p:graphicFrame>
        <p:nvGraphicFramePr>
          <p:cNvPr id="23" name="Content Placeholder 10"/>
          <p:cNvGraphicFramePr>
            <a:graphicFrameLocks noGrp="1" noChangeAspect="1"/>
          </p:cNvGraphicFramePr>
          <p:nvPr>
            <p:ph sz="half" idx="4294967295"/>
            <p:extLst>
              <p:ext uri="{D42A27DB-BD31-4B8C-83A1-F6EECF244321}">
                <p14:modId xmlns:p14="http://schemas.microsoft.com/office/powerpoint/2010/main" val="3268380735"/>
              </p:ext>
            </p:extLst>
          </p:nvPr>
        </p:nvGraphicFramePr>
        <p:xfrm>
          <a:off x="6071137" y="4700588"/>
          <a:ext cx="2978150" cy="822325"/>
        </p:xfrm>
        <a:graphic>
          <a:graphicData uri="http://schemas.openxmlformats.org/presentationml/2006/ole">
            <mc:AlternateContent xmlns:mc="http://schemas.openxmlformats.org/markup-compatibility/2006">
              <mc:Choice xmlns:v="urn:schemas-microsoft-com:vml" Requires="v">
                <p:oleObj spid="_x0000_s11300" name="Equation" r:id="rId4" imgW="1701800" imgH="469900" progId="Equation.DSMT4">
                  <p:embed/>
                </p:oleObj>
              </mc:Choice>
              <mc:Fallback>
                <p:oleObj name="Equation" r:id="rId4" imgW="1701800" imgH="469900" progId="Equation.DSMT4">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1137" y="4700588"/>
                        <a:ext cx="2978150" cy="822325"/>
                      </a:xfrm>
                      <a:prstGeom prst="rect">
                        <a:avLst/>
                      </a:prstGeom>
                      <a:solidFill>
                        <a:schemeClr val="bg1"/>
                      </a:solidFill>
                      <a:ln w="9525">
                        <a:solidFill>
                          <a:srgbClr val="002243"/>
                        </a:solidFill>
                        <a:miter lim="800000"/>
                        <a:headEnd/>
                        <a:tailEnd/>
                      </a:ln>
                    </p:spPr>
                  </p:pic>
                </p:oleObj>
              </mc:Fallback>
            </mc:AlternateContent>
          </a:graphicData>
        </a:graphic>
      </p:graphicFrame>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3692" y="2446812"/>
            <a:ext cx="2578443" cy="1933832"/>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720" y="2446812"/>
            <a:ext cx="2578443" cy="1933833"/>
          </a:xfrm>
          <a:prstGeom prst="rect">
            <a:avLst/>
          </a:prstGeom>
        </p:spPr>
      </p:pic>
      <p:sp>
        <p:nvSpPr>
          <p:cNvPr id="9" name="TextBox 8"/>
          <p:cNvSpPr txBox="1"/>
          <p:nvPr/>
        </p:nvSpPr>
        <p:spPr>
          <a:xfrm>
            <a:off x="1850072" y="3973109"/>
            <a:ext cx="1223412" cy="461665"/>
          </a:xfrm>
          <a:prstGeom prst="rect">
            <a:avLst/>
          </a:prstGeom>
          <a:solidFill>
            <a:schemeClr val="bg1">
              <a:alpha val="39000"/>
            </a:schemeClr>
          </a:solidFill>
        </p:spPr>
        <p:txBody>
          <a:bodyPr wrap="none" rtlCol="0">
            <a:spAutoFit/>
          </a:bodyPr>
          <a:lstStyle/>
          <a:p>
            <a:r>
              <a:rPr lang="en-US" sz="2400" dirty="0" smtClean="0"/>
              <a:t>Na-CNC</a:t>
            </a:r>
            <a:endParaRPr lang="en-US" sz="2400" dirty="0"/>
          </a:p>
        </p:txBody>
      </p:sp>
      <p:sp>
        <p:nvSpPr>
          <p:cNvPr id="13" name="TextBox 12"/>
          <p:cNvSpPr txBox="1"/>
          <p:nvPr/>
        </p:nvSpPr>
        <p:spPr>
          <a:xfrm>
            <a:off x="3867864" y="3973109"/>
            <a:ext cx="1909497" cy="461665"/>
          </a:xfrm>
          <a:prstGeom prst="rect">
            <a:avLst/>
          </a:prstGeom>
          <a:solidFill>
            <a:schemeClr val="bg1">
              <a:alpha val="39000"/>
            </a:schemeClr>
          </a:solidFill>
        </p:spPr>
        <p:txBody>
          <a:bodyPr wrap="none" rtlCol="0">
            <a:spAutoFit/>
          </a:bodyPr>
          <a:lstStyle/>
          <a:p>
            <a:r>
              <a:rPr lang="en-US" sz="2400" dirty="0" smtClean="0"/>
              <a:t>MePh3P-CNC</a:t>
            </a:r>
            <a:endParaRPr lang="en-US" sz="2400"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35547" t="61690" r="31056" b="11174"/>
          <a:stretch/>
        </p:blipFill>
        <p:spPr>
          <a:xfrm flipH="1" flipV="1">
            <a:off x="440721" y="1614249"/>
            <a:ext cx="2578443" cy="770240"/>
          </a:xfrm>
          <a:prstGeom prst="rect">
            <a:avLst/>
          </a:prstGeom>
        </p:spPr>
      </p:pic>
      <p:grpSp>
        <p:nvGrpSpPr>
          <p:cNvPr id="36" name="Group 35"/>
          <p:cNvGrpSpPr/>
          <p:nvPr/>
        </p:nvGrpSpPr>
        <p:grpSpPr>
          <a:xfrm>
            <a:off x="411842" y="2027422"/>
            <a:ext cx="606611" cy="2250939"/>
            <a:chOff x="5161602" y="2045454"/>
            <a:chExt cx="606611" cy="2250939"/>
          </a:xfrm>
        </p:grpSpPr>
        <p:cxnSp>
          <p:nvCxnSpPr>
            <p:cNvPr id="17" name="Straight Connector 16"/>
            <p:cNvCxnSpPr/>
            <p:nvPr/>
          </p:nvCxnSpPr>
          <p:spPr>
            <a:xfrm>
              <a:off x="5307943" y="4296393"/>
              <a:ext cx="338328" cy="0"/>
            </a:xfrm>
            <a:prstGeom prst="line">
              <a:avLst/>
            </a:prstGeom>
            <a:solidFill>
              <a:schemeClr val="bg1"/>
            </a:solidFill>
            <a:ln w="76200">
              <a:solidFill>
                <a:srgbClr val="004386"/>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6002" y="4016482"/>
              <a:ext cx="582211" cy="276999"/>
            </a:xfrm>
            <a:prstGeom prst="rect">
              <a:avLst/>
            </a:prstGeom>
            <a:noFill/>
            <a:ln w="38100">
              <a:noFill/>
            </a:ln>
          </p:spPr>
          <p:txBody>
            <a:bodyPr wrap="none" rtlCol="0">
              <a:spAutoFit/>
            </a:bodyPr>
            <a:lstStyle/>
            <a:p>
              <a:r>
                <a:rPr lang="en-US" sz="1200" b="1" dirty="0"/>
                <a:t>5</a:t>
              </a:r>
              <a:r>
                <a:rPr lang="en-US" sz="1200" b="1" dirty="0" smtClean="0"/>
                <a:t>0µm</a:t>
              </a:r>
              <a:endParaRPr lang="en-US" sz="1200" b="1" dirty="0"/>
            </a:p>
          </p:txBody>
        </p:sp>
        <p:cxnSp>
          <p:nvCxnSpPr>
            <p:cNvPr id="19" name="Straight Connector 18"/>
            <p:cNvCxnSpPr/>
            <p:nvPr/>
          </p:nvCxnSpPr>
          <p:spPr>
            <a:xfrm>
              <a:off x="5307943" y="2322453"/>
              <a:ext cx="256032" cy="0"/>
            </a:xfrm>
            <a:prstGeom prst="line">
              <a:avLst/>
            </a:prstGeom>
            <a:solidFill>
              <a:schemeClr val="bg1"/>
            </a:solidFill>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161602" y="2045454"/>
              <a:ext cx="540533" cy="276999"/>
            </a:xfrm>
            <a:prstGeom prst="rect">
              <a:avLst/>
            </a:prstGeom>
            <a:noFill/>
            <a:ln w="38100">
              <a:noFill/>
            </a:ln>
          </p:spPr>
          <p:txBody>
            <a:bodyPr wrap="none" rtlCol="0">
              <a:spAutoFit/>
            </a:bodyPr>
            <a:lstStyle/>
            <a:p>
              <a:r>
                <a:rPr lang="en-US" sz="1200" b="1" dirty="0" smtClean="0">
                  <a:solidFill>
                    <a:schemeClr val="bg1"/>
                  </a:solidFill>
                </a:rPr>
                <a:t>2mm</a:t>
              </a:r>
              <a:endParaRPr lang="en-US" sz="1200" b="1" dirty="0">
                <a:solidFill>
                  <a:schemeClr val="bg1"/>
                </a:solidFill>
              </a:endParaRPr>
            </a:p>
          </p:txBody>
        </p:sp>
      </p:grpSp>
      <p:sp>
        <p:nvSpPr>
          <p:cNvPr id="29" name="TextBox 28"/>
          <p:cNvSpPr txBox="1"/>
          <p:nvPr/>
        </p:nvSpPr>
        <p:spPr>
          <a:xfrm>
            <a:off x="6071137" y="5565068"/>
            <a:ext cx="2978150" cy="523220"/>
          </a:xfrm>
          <a:prstGeom prst="rect">
            <a:avLst/>
          </a:prstGeom>
          <a:noFill/>
        </p:spPr>
        <p:txBody>
          <a:bodyPr wrap="square" rtlCol="0">
            <a:spAutoFit/>
          </a:bodyPr>
          <a:lstStyle/>
          <a:p>
            <a:pPr algn="ctr"/>
            <a:r>
              <a:rPr lang="en-US" sz="1400" dirty="0" smtClean="0">
                <a:solidFill>
                  <a:srgbClr val="004386"/>
                </a:solidFill>
              </a:rPr>
              <a:t>Virial coefficient is efficiently calculated from RDF</a:t>
            </a:r>
            <a:endParaRPr lang="en-US" sz="1400" dirty="0">
              <a:solidFill>
                <a:srgbClr val="004386"/>
              </a:solidFill>
            </a:endParaRPr>
          </a:p>
        </p:txBody>
      </p:sp>
      <p:sp>
        <p:nvSpPr>
          <p:cNvPr id="5" name="Content Placeholder 4"/>
          <p:cNvSpPr>
            <a:spLocks noGrp="1"/>
          </p:cNvSpPr>
          <p:nvPr>
            <p:ph idx="1"/>
          </p:nvPr>
        </p:nvSpPr>
        <p:spPr>
          <a:xfrm>
            <a:off x="457200" y="4723887"/>
            <a:ext cx="5244935" cy="1564510"/>
          </a:xfrm>
        </p:spPr>
        <p:txBody>
          <a:bodyPr>
            <a:normAutofit fontScale="85000" lnSpcReduction="20000"/>
          </a:bodyPr>
          <a:lstStyle/>
          <a:p>
            <a:pPr marL="0" indent="0" algn="ctr">
              <a:buNone/>
            </a:pPr>
            <a:r>
              <a:rPr lang="en-US" dirty="0" smtClean="0"/>
              <a:t>Quality of nanocomposite dispersion is dependent on interactions between particles and polymer matrix.</a:t>
            </a:r>
            <a:endParaRPr lang="en-US" dirty="0"/>
          </a:p>
        </p:txBody>
      </p:sp>
      <p:pic>
        <p:nvPicPr>
          <p:cNvPr id="37" name="Picture 2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087855" y="1910915"/>
            <a:ext cx="175260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8" name="Group 37"/>
          <p:cNvGrpSpPr/>
          <p:nvPr/>
        </p:nvGrpSpPr>
        <p:grpSpPr>
          <a:xfrm rot="19252375">
            <a:off x="7343847" y="2155216"/>
            <a:ext cx="1579273" cy="832699"/>
            <a:chOff x="7940040" y="1728316"/>
            <a:chExt cx="822960" cy="777257"/>
          </a:xfrm>
        </p:grpSpPr>
        <p:cxnSp>
          <p:nvCxnSpPr>
            <p:cNvPr id="39" name="Straight Connector 38"/>
            <p:cNvCxnSpPr/>
            <p:nvPr/>
          </p:nvCxnSpPr>
          <p:spPr>
            <a:xfrm>
              <a:off x="7940040" y="1728316"/>
              <a:ext cx="822960" cy="0"/>
            </a:xfrm>
            <a:prstGeom prst="line">
              <a:avLst/>
            </a:prstGeom>
            <a:ln>
              <a:solidFill>
                <a:schemeClr val="tx1">
                  <a:lumMod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940040" y="2500476"/>
              <a:ext cx="822960" cy="0"/>
            </a:xfrm>
            <a:prstGeom prst="line">
              <a:avLst/>
            </a:prstGeom>
            <a:ln>
              <a:solidFill>
                <a:schemeClr val="tx1">
                  <a:lumMod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8316112" y="1733413"/>
              <a:ext cx="0" cy="772160"/>
            </a:xfrm>
            <a:prstGeom prst="straightConnector1">
              <a:avLst/>
            </a:prstGeom>
            <a:ln>
              <a:solidFill>
                <a:schemeClr val="tx1">
                  <a:lumMod val="50000"/>
                </a:schemeClr>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grpSp>
      <p:sp>
        <p:nvSpPr>
          <p:cNvPr id="42" name="TextBox 41"/>
          <p:cNvSpPr txBox="1"/>
          <p:nvPr/>
        </p:nvSpPr>
        <p:spPr>
          <a:xfrm>
            <a:off x="7895679" y="2095054"/>
            <a:ext cx="994183" cy="461665"/>
          </a:xfrm>
          <a:prstGeom prst="rect">
            <a:avLst/>
          </a:prstGeom>
          <a:noFill/>
        </p:spPr>
        <p:txBody>
          <a:bodyPr wrap="none" rtlCol="0">
            <a:spAutoFit/>
          </a:bodyPr>
          <a:lstStyle/>
          <a:p>
            <a:pPr algn="ctr"/>
            <a:r>
              <a:rPr lang="en-US" sz="1200" b="1" dirty="0" smtClean="0"/>
              <a:t>NP-NP</a:t>
            </a:r>
          </a:p>
          <a:p>
            <a:pPr algn="ctr"/>
            <a:r>
              <a:rPr lang="en-US" sz="1200" b="1" dirty="0" smtClean="0"/>
              <a:t>Interaction</a:t>
            </a:r>
            <a:endParaRPr lang="en-US" sz="1200" b="1" dirty="0"/>
          </a:p>
        </p:txBody>
      </p:sp>
      <p:grpSp>
        <p:nvGrpSpPr>
          <p:cNvPr id="43" name="Group 42"/>
          <p:cNvGrpSpPr/>
          <p:nvPr/>
        </p:nvGrpSpPr>
        <p:grpSpPr>
          <a:xfrm rot="2601560">
            <a:off x="7538791" y="3723479"/>
            <a:ext cx="565384" cy="255139"/>
            <a:chOff x="7940040" y="1728316"/>
            <a:chExt cx="822960" cy="777257"/>
          </a:xfrm>
        </p:grpSpPr>
        <p:cxnSp>
          <p:nvCxnSpPr>
            <p:cNvPr id="44" name="Straight Connector 43"/>
            <p:cNvCxnSpPr/>
            <p:nvPr/>
          </p:nvCxnSpPr>
          <p:spPr>
            <a:xfrm>
              <a:off x="7940040" y="1728316"/>
              <a:ext cx="822960" cy="0"/>
            </a:xfrm>
            <a:prstGeom prst="line">
              <a:avLst/>
            </a:prstGeom>
            <a:ln>
              <a:solidFill>
                <a:schemeClr val="tx1">
                  <a:lumMod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7940040" y="2500476"/>
              <a:ext cx="822960" cy="0"/>
            </a:xfrm>
            <a:prstGeom prst="line">
              <a:avLst/>
            </a:prstGeom>
            <a:ln>
              <a:solidFill>
                <a:schemeClr val="tx1">
                  <a:lumMod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8316112" y="1733413"/>
              <a:ext cx="0" cy="772160"/>
            </a:xfrm>
            <a:prstGeom prst="straightConnector1">
              <a:avLst/>
            </a:prstGeom>
            <a:ln>
              <a:solidFill>
                <a:schemeClr val="tx1">
                  <a:lumMod val="50000"/>
                </a:schemeClr>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grpSp>
      <p:sp>
        <p:nvSpPr>
          <p:cNvPr id="47" name="TextBox 46"/>
          <p:cNvSpPr txBox="1"/>
          <p:nvPr/>
        </p:nvSpPr>
        <p:spPr>
          <a:xfrm>
            <a:off x="8114604" y="3748494"/>
            <a:ext cx="994183" cy="461665"/>
          </a:xfrm>
          <a:prstGeom prst="rect">
            <a:avLst/>
          </a:prstGeom>
          <a:noFill/>
        </p:spPr>
        <p:txBody>
          <a:bodyPr wrap="none" rtlCol="0">
            <a:spAutoFit/>
          </a:bodyPr>
          <a:lstStyle/>
          <a:p>
            <a:pPr algn="ctr"/>
            <a:r>
              <a:rPr lang="en-US" sz="1200" b="1" dirty="0" smtClean="0"/>
              <a:t>NP-poly</a:t>
            </a:r>
          </a:p>
          <a:p>
            <a:pPr algn="ctr"/>
            <a:r>
              <a:rPr lang="en-US" sz="1200" b="1" dirty="0" smtClean="0"/>
              <a:t>Interaction</a:t>
            </a:r>
            <a:endParaRPr lang="en-US" sz="1200" b="1" dirty="0"/>
          </a:p>
        </p:txBody>
      </p:sp>
    </p:spTree>
    <p:extLst>
      <p:ext uri="{BB962C8B-B14F-4D97-AF65-F5344CB8AC3E}">
        <p14:creationId xmlns:p14="http://schemas.microsoft.com/office/powerpoint/2010/main" val="10845030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092" y="3716893"/>
            <a:ext cx="3517864" cy="256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normAutofit fontScale="90000"/>
          </a:bodyPr>
          <a:lstStyle/>
          <a:p>
            <a:r>
              <a:rPr lang="en-US" dirty="0" smtClean="0"/>
              <a:t>Nanoparticle Dispersion Prediction</a:t>
            </a:r>
            <a:endParaRPr lang="en-US" dirty="0"/>
          </a:p>
        </p:txBody>
      </p:sp>
      <p:sp>
        <p:nvSpPr>
          <p:cNvPr id="19" name="Text Placeholder 18"/>
          <p:cNvSpPr>
            <a:spLocks noGrp="1"/>
          </p:cNvSpPr>
          <p:nvPr>
            <p:ph type="body" sz="quarter" idx="10"/>
          </p:nvPr>
        </p:nvSpPr>
        <p:spPr>
          <a:xfrm>
            <a:off x="15123" y="6547445"/>
            <a:ext cx="4977478" cy="296070"/>
          </a:xfrm>
        </p:spPr>
        <p:txBody>
          <a:bodyPr/>
          <a:lstStyle/>
          <a:p>
            <a:r>
              <a:rPr lang="en-US" dirty="0" smtClean="0"/>
              <a:t>Wade, Rosch, Phelan</a:t>
            </a:r>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0090" y="2157358"/>
            <a:ext cx="1341836" cy="128231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1183" y="2157358"/>
            <a:ext cx="1341836" cy="128231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02279" y="2157358"/>
            <a:ext cx="1341836" cy="1282319"/>
          </a:xfrm>
          <a:prstGeom prst="rect">
            <a:avLst/>
          </a:prstGeom>
        </p:spPr>
      </p:pic>
      <p:pic>
        <p:nvPicPr>
          <p:cNvPr id="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7614" y="3716893"/>
            <a:ext cx="3604231" cy="256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Notched Right Arrow 10"/>
          <p:cNvSpPr/>
          <p:nvPr/>
        </p:nvSpPr>
        <p:spPr>
          <a:xfrm>
            <a:off x="1967941" y="1487443"/>
            <a:ext cx="5476171" cy="540812"/>
          </a:xfrm>
          <a:prstGeom prst="notchedRightArrow">
            <a:avLst>
              <a:gd name="adj1" fmla="val 50000"/>
              <a:gd name="adj2" fmla="val 138722"/>
            </a:avLst>
          </a:prstGeom>
          <a:gradFill>
            <a:gsLst>
              <a:gs pos="0">
                <a:srgbClr val="000082"/>
              </a:gs>
              <a:gs pos="30000">
                <a:srgbClr val="66008F"/>
              </a:gs>
              <a:gs pos="64999">
                <a:srgbClr val="BA0066"/>
              </a:gs>
              <a:gs pos="89999">
                <a:srgbClr val="FF0000"/>
              </a:gs>
              <a:gs pos="100000">
                <a:srgbClr val="FF8200"/>
              </a:gs>
            </a:gsLst>
            <a:lin ang="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Increasing </a:t>
            </a:r>
            <a:r>
              <a:rPr lang="en-US" sz="1600" dirty="0" smtClean="0"/>
              <a:t>NP-polymer</a:t>
            </a:r>
            <a:r>
              <a:rPr lang="en-US" dirty="0" smtClean="0"/>
              <a:t> surface energy</a:t>
            </a:r>
            <a:endParaRPr lang="en-US" dirty="0"/>
          </a:p>
        </p:txBody>
      </p:sp>
      <p:sp>
        <p:nvSpPr>
          <p:cNvPr id="12" name="TextBox 11"/>
          <p:cNvSpPr txBox="1"/>
          <p:nvPr/>
        </p:nvSpPr>
        <p:spPr>
          <a:xfrm>
            <a:off x="279115" y="1607399"/>
            <a:ext cx="1307550" cy="338554"/>
          </a:xfrm>
          <a:prstGeom prst="rect">
            <a:avLst/>
          </a:prstGeom>
          <a:solidFill>
            <a:schemeClr val="bg1"/>
          </a:solidFill>
          <a:effectLst>
            <a:glow rad="228600">
              <a:srgbClr val="000082">
                <a:alpha val="40000"/>
              </a:srgbClr>
            </a:glow>
            <a:outerShdw blurRad="50800" dist="38100" dir="5400000" algn="t" rotWithShape="0">
              <a:prstClr val="black">
                <a:alpha val="40000"/>
              </a:prstClr>
            </a:outerShdw>
          </a:effectLst>
        </p:spPr>
        <p:txBody>
          <a:bodyPr wrap="square" rtlCol="0">
            <a:spAutoFit/>
          </a:bodyPr>
          <a:lstStyle/>
          <a:p>
            <a:pPr algn="ctr"/>
            <a:r>
              <a:rPr lang="en-US" sz="1600" dirty="0" smtClean="0"/>
              <a:t>Aggregated</a:t>
            </a:r>
            <a:endParaRPr lang="en-US" sz="1600" dirty="0"/>
          </a:p>
        </p:txBody>
      </p:sp>
      <p:sp>
        <p:nvSpPr>
          <p:cNvPr id="13" name="TextBox 12"/>
          <p:cNvSpPr txBox="1"/>
          <p:nvPr/>
        </p:nvSpPr>
        <p:spPr>
          <a:xfrm>
            <a:off x="7659136" y="1607399"/>
            <a:ext cx="1063445" cy="338554"/>
          </a:xfrm>
          <a:prstGeom prst="rect">
            <a:avLst/>
          </a:prstGeom>
          <a:solidFill>
            <a:schemeClr val="bg1"/>
          </a:solidFill>
          <a:effectLst>
            <a:glow rad="228600">
              <a:srgbClr val="FF0000">
                <a:alpha val="40000"/>
              </a:srgbClr>
            </a:glow>
            <a:outerShdw blurRad="50800" dist="38100" dir="5400000" algn="t" rotWithShape="0">
              <a:prstClr val="black">
                <a:alpha val="40000"/>
              </a:prstClr>
            </a:outerShdw>
          </a:effectLst>
        </p:spPr>
        <p:txBody>
          <a:bodyPr wrap="square" rtlCol="0">
            <a:spAutoFit/>
          </a:bodyPr>
          <a:lstStyle/>
          <a:p>
            <a:pPr algn="ctr"/>
            <a:r>
              <a:rPr lang="en-US" sz="1600" dirty="0" smtClean="0"/>
              <a:t>Dispersed</a:t>
            </a:r>
            <a:endParaRPr lang="en-US" sz="1600" dirty="0"/>
          </a:p>
        </p:txBody>
      </p:sp>
      <p:cxnSp>
        <p:nvCxnSpPr>
          <p:cNvPr id="14" name="Straight Arrow Connector 13"/>
          <p:cNvCxnSpPr>
            <a:stCxn id="31" idx="1"/>
            <a:endCxn id="21" idx="2"/>
          </p:cNvCxnSpPr>
          <p:nvPr/>
        </p:nvCxnSpPr>
        <p:spPr>
          <a:xfrm flipH="1" flipV="1">
            <a:off x="2452919" y="3519203"/>
            <a:ext cx="3270277" cy="2162662"/>
          </a:xfrm>
          <a:prstGeom prst="straightConnector1">
            <a:avLst/>
          </a:prstGeom>
          <a:ln w="38100">
            <a:gradFill>
              <a:gsLst>
                <a:gs pos="0">
                  <a:srgbClr val="000082"/>
                </a:gs>
                <a:gs pos="30000">
                  <a:srgbClr val="000082"/>
                </a:gs>
                <a:gs pos="64999">
                  <a:srgbClr val="000082"/>
                </a:gs>
                <a:gs pos="89999">
                  <a:srgbClr val="000082"/>
                </a:gs>
                <a:gs pos="100000">
                  <a:srgbClr val="FF8200"/>
                </a:gs>
              </a:gsLst>
              <a:lin ang="5400000" scaled="0"/>
            </a:gra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2" idx="1"/>
            <a:endCxn id="22" idx="2"/>
          </p:cNvCxnSpPr>
          <p:nvPr/>
        </p:nvCxnSpPr>
        <p:spPr>
          <a:xfrm flipH="1" flipV="1">
            <a:off x="4562101" y="3439677"/>
            <a:ext cx="1418370" cy="824488"/>
          </a:xfrm>
          <a:prstGeom prst="straightConnector1">
            <a:avLst/>
          </a:prstGeom>
          <a:ln w="38100">
            <a:gradFill>
              <a:gsLst>
                <a:gs pos="0">
                  <a:srgbClr val="BA0066"/>
                </a:gs>
                <a:gs pos="30000">
                  <a:srgbClr val="BA0066"/>
                </a:gs>
                <a:gs pos="64999">
                  <a:srgbClr val="BA0066"/>
                </a:gs>
                <a:gs pos="89999">
                  <a:srgbClr val="BA0066"/>
                </a:gs>
                <a:gs pos="100000">
                  <a:srgbClr val="FF8200"/>
                </a:gs>
              </a:gsLst>
              <a:lin ang="5400000" scaled="0"/>
            </a:gra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33" idx="0"/>
            <a:endCxn id="23" idx="2"/>
          </p:cNvCxnSpPr>
          <p:nvPr/>
        </p:nvCxnSpPr>
        <p:spPr>
          <a:xfrm flipH="1" flipV="1">
            <a:off x="6773197" y="3439677"/>
            <a:ext cx="1160340" cy="830766"/>
          </a:xfrm>
          <a:prstGeom prst="straightConnector1">
            <a:avLst/>
          </a:prstGeom>
          <a:ln w="38100">
            <a:gradFill>
              <a:gsLst>
                <a:gs pos="0">
                  <a:srgbClr val="FF0000"/>
                </a:gs>
                <a:gs pos="30000">
                  <a:srgbClr val="FF0000"/>
                </a:gs>
                <a:gs pos="64999">
                  <a:srgbClr val="FF0000"/>
                </a:gs>
                <a:gs pos="89999">
                  <a:srgbClr val="FF0000"/>
                </a:gs>
                <a:gs pos="100000">
                  <a:srgbClr val="FF8200"/>
                </a:gs>
              </a:gsLst>
              <a:lin ang="5400000" scaled="0"/>
            </a:gradFill>
            <a:tailEnd type="stealth" w="lg" len="lg"/>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723196" y="5497199"/>
            <a:ext cx="309024" cy="369332"/>
          </a:xfrm>
          <a:prstGeom prst="rect">
            <a:avLst/>
          </a:prstGeom>
          <a:solidFill>
            <a:schemeClr val="bg1"/>
          </a:solidFill>
          <a:effectLst>
            <a:glow rad="228600">
              <a:srgbClr val="000082">
                <a:alpha val="40000"/>
              </a:srgbClr>
            </a:glow>
            <a:outerShdw blurRad="50800" dist="38100" dir="5400000" algn="t" rotWithShape="0">
              <a:prstClr val="black">
                <a:alpha val="40000"/>
              </a:prstClr>
            </a:outerShdw>
          </a:effectLst>
        </p:spPr>
        <p:txBody>
          <a:bodyPr wrap="square" rtlCol="0">
            <a:spAutoFit/>
          </a:bodyPr>
          <a:lstStyle/>
          <a:p>
            <a:r>
              <a:rPr lang="en-US" b="1" dirty="0" smtClean="0"/>
              <a:t>A</a:t>
            </a:r>
            <a:endParaRPr lang="en-US" b="1" dirty="0"/>
          </a:p>
        </p:txBody>
      </p:sp>
      <p:sp>
        <p:nvSpPr>
          <p:cNvPr id="32" name="TextBox 31"/>
          <p:cNvSpPr txBox="1"/>
          <p:nvPr/>
        </p:nvSpPr>
        <p:spPr>
          <a:xfrm>
            <a:off x="5980471" y="4079499"/>
            <a:ext cx="301530" cy="369332"/>
          </a:xfrm>
          <a:prstGeom prst="rect">
            <a:avLst/>
          </a:prstGeom>
          <a:solidFill>
            <a:schemeClr val="bg1"/>
          </a:solidFill>
          <a:effectLst>
            <a:glow rad="228600">
              <a:srgbClr val="BA0066">
                <a:alpha val="40000"/>
              </a:srgbClr>
            </a:glow>
            <a:outerShdw blurRad="50800" dist="38100" dir="5400000" algn="t" rotWithShape="0">
              <a:prstClr val="black">
                <a:alpha val="40000"/>
              </a:prstClr>
            </a:outerShdw>
          </a:effectLst>
        </p:spPr>
        <p:txBody>
          <a:bodyPr wrap="square" rtlCol="0">
            <a:spAutoFit/>
          </a:bodyPr>
          <a:lstStyle/>
          <a:p>
            <a:r>
              <a:rPr lang="en-US" b="1" dirty="0"/>
              <a:t>B</a:t>
            </a:r>
          </a:p>
        </p:txBody>
      </p:sp>
      <p:sp>
        <p:nvSpPr>
          <p:cNvPr id="33" name="TextBox 32"/>
          <p:cNvSpPr txBox="1"/>
          <p:nvPr/>
        </p:nvSpPr>
        <p:spPr>
          <a:xfrm>
            <a:off x="7781273" y="4270443"/>
            <a:ext cx="304527" cy="369332"/>
          </a:xfrm>
          <a:prstGeom prst="rect">
            <a:avLst/>
          </a:prstGeom>
          <a:solidFill>
            <a:schemeClr val="bg1"/>
          </a:solidFill>
          <a:effectLst>
            <a:glow rad="228600">
              <a:srgbClr val="FF0000">
                <a:alpha val="40000"/>
              </a:srgbClr>
            </a:glow>
            <a:outerShdw blurRad="50800" dist="38100" dir="5400000" algn="t" rotWithShape="0">
              <a:prstClr val="black">
                <a:alpha val="40000"/>
              </a:prstClr>
            </a:outerShdw>
          </a:effectLst>
        </p:spPr>
        <p:txBody>
          <a:bodyPr wrap="square" rtlCol="0">
            <a:spAutoFit/>
          </a:bodyPr>
          <a:lstStyle/>
          <a:p>
            <a:r>
              <a:rPr lang="en-US" b="1" dirty="0" smtClean="0"/>
              <a:t>C</a:t>
            </a:r>
            <a:endParaRPr lang="en-US" b="1" dirty="0"/>
          </a:p>
        </p:txBody>
      </p:sp>
      <p:sp>
        <p:nvSpPr>
          <p:cNvPr id="34" name="TextBox 33"/>
          <p:cNvSpPr txBox="1"/>
          <p:nvPr/>
        </p:nvSpPr>
        <p:spPr>
          <a:xfrm>
            <a:off x="1664236" y="3982808"/>
            <a:ext cx="309024" cy="369332"/>
          </a:xfrm>
          <a:prstGeom prst="rect">
            <a:avLst/>
          </a:prstGeom>
          <a:solidFill>
            <a:schemeClr val="bg1"/>
          </a:solidFill>
          <a:effectLst>
            <a:glow rad="228600">
              <a:srgbClr val="000082">
                <a:alpha val="40000"/>
              </a:srgbClr>
            </a:glow>
            <a:outerShdw blurRad="50800" dist="38100" dir="5400000" algn="t" rotWithShape="0">
              <a:prstClr val="black">
                <a:alpha val="40000"/>
              </a:prstClr>
            </a:outerShdw>
          </a:effectLst>
        </p:spPr>
        <p:txBody>
          <a:bodyPr wrap="square" rtlCol="0">
            <a:spAutoFit/>
          </a:bodyPr>
          <a:lstStyle/>
          <a:p>
            <a:r>
              <a:rPr lang="en-US" b="1" dirty="0" smtClean="0"/>
              <a:t>A</a:t>
            </a:r>
            <a:endParaRPr lang="en-US" b="1" dirty="0"/>
          </a:p>
        </p:txBody>
      </p:sp>
      <p:sp>
        <p:nvSpPr>
          <p:cNvPr id="39" name="TextBox 38"/>
          <p:cNvSpPr txBox="1"/>
          <p:nvPr/>
        </p:nvSpPr>
        <p:spPr>
          <a:xfrm>
            <a:off x="2277224" y="5207152"/>
            <a:ext cx="301530" cy="369332"/>
          </a:xfrm>
          <a:prstGeom prst="rect">
            <a:avLst/>
          </a:prstGeom>
          <a:solidFill>
            <a:schemeClr val="bg1"/>
          </a:solidFill>
          <a:effectLst>
            <a:glow rad="228600">
              <a:srgbClr val="BA0066">
                <a:alpha val="40000"/>
              </a:srgbClr>
            </a:glow>
            <a:outerShdw blurRad="50800" dist="38100" dir="5400000" algn="t" rotWithShape="0">
              <a:prstClr val="black">
                <a:alpha val="40000"/>
              </a:prstClr>
            </a:outerShdw>
          </a:effectLst>
        </p:spPr>
        <p:txBody>
          <a:bodyPr wrap="square" rtlCol="0">
            <a:spAutoFit/>
          </a:bodyPr>
          <a:lstStyle/>
          <a:p>
            <a:r>
              <a:rPr lang="en-US" b="1" dirty="0"/>
              <a:t>B</a:t>
            </a:r>
          </a:p>
        </p:txBody>
      </p:sp>
      <p:sp>
        <p:nvSpPr>
          <p:cNvPr id="41" name="TextBox 40"/>
          <p:cNvSpPr txBox="1"/>
          <p:nvPr/>
        </p:nvSpPr>
        <p:spPr>
          <a:xfrm>
            <a:off x="1668733" y="4985724"/>
            <a:ext cx="304527" cy="369332"/>
          </a:xfrm>
          <a:prstGeom prst="rect">
            <a:avLst/>
          </a:prstGeom>
          <a:solidFill>
            <a:schemeClr val="bg1"/>
          </a:solidFill>
          <a:effectLst>
            <a:glow rad="228600">
              <a:srgbClr val="FF0000">
                <a:alpha val="40000"/>
              </a:srgbClr>
            </a:glow>
            <a:outerShdw blurRad="50800" dist="38100" dir="5400000" algn="t" rotWithShape="0">
              <a:prstClr val="black">
                <a:alpha val="40000"/>
              </a:prstClr>
            </a:outerShdw>
          </a:effectLst>
        </p:spPr>
        <p:txBody>
          <a:bodyPr wrap="square" rtlCol="0">
            <a:spAutoFit/>
          </a:bodyPr>
          <a:lstStyle/>
          <a:p>
            <a:r>
              <a:rPr lang="en-US" b="1" dirty="0" smtClean="0"/>
              <a:t>C</a:t>
            </a:r>
            <a:endParaRPr lang="en-US" b="1" dirty="0"/>
          </a:p>
        </p:txBody>
      </p:sp>
      <p:graphicFrame>
        <p:nvGraphicFramePr>
          <p:cNvPr id="43" name="Object 42"/>
          <p:cNvGraphicFramePr>
            <a:graphicFrameLocks noGrp="1" noChangeAspect="1"/>
          </p:cNvGraphicFramePr>
          <p:nvPr>
            <p:extLst>
              <p:ext uri="{D42A27DB-BD31-4B8C-83A1-F6EECF244321}">
                <p14:modId xmlns:p14="http://schemas.microsoft.com/office/powerpoint/2010/main" val="3456671637"/>
              </p:ext>
            </p:extLst>
          </p:nvPr>
        </p:nvGraphicFramePr>
        <p:xfrm>
          <a:off x="7218744" y="4859658"/>
          <a:ext cx="1750044" cy="483141"/>
        </p:xfrm>
        <a:graphic>
          <a:graphicData uri="http://schemas.openxmlformats.org/presentationml/2006/ole">
            <mc:AlternateContent xmlns:mc="http://schemas.openxmlformats.org/markup-compatibility/2006">
              <mc:Choice xmlns:v="urn:schemas-microsoft-com:vml" Requires="v">
                <p:oleObj spid="_x0000_s10290" name="Equation" r:id="rId9" imgW="1701720" imgH="469800" progId="Equation.DSMT4">
                  <p:embed/>
                </p:oleObj>
              </mc:Choice>
              <mc:Fallback>
                <p:oleObj name="Equation" r:id="rId9" imgW="1701720" imgH="469800" progId="Equation.DSMT4">
                  <p:embed/>
                  <p:pic>
                    <p:nvPicPr>
                      <p:cNvPr id="43" name="Object 42"/>
                      <p:cNvPicPr>
                        <a:picLocks noGrp="1"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8744" y="4859658"/>
                        <a:ext cx="1750044" cy="483141"/>
                      </a:xfrm>
                      <a:prstGeom prst="rect">
                        <a:avLst/>
                      </a:prstGeom>
                      <a:solidFill>
                        <a:schemeClr val="bg1"/>
                      </a:solidFill>
                      <a:ln>
                        <a:solidFill>
                          <a:schemeClr val="tx1">
                            <a:lumMod val="50000"/>
                          </a:schemeClr>
                        </a:solidFill>
                      </a:ln>
                    </p:spPr>
                  </p:pic>
                </p:oleObj>
              </mc:Fallback>
            </mc:AlternateContent>
          </a:graphicData>
        </a:graphic>
      </p:graphicFrame>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92545" y="2065909"/>
            <a:ext cx="1520747" cy="1453294"/>
          </a:xfrm>
          <a:prstGeom prst="rect">
            <a:avLst/>
          </a:prstGeom>
          <a:ln>
            <a:solidFill>
              <a:schemeClr val="accent1"/>
            </a:solidFill>
          </a:ln>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91183" y="2157358"/>
            <a:ext cx="1341836" cy="1282319"/>
          </a:xfrm>
          <a:prstGeom prst="rect">
            <a:avLst/>
          </a:prstGeom>
          <a:ln>
            <a:solidFill>
              <a:schemeClr val="accent1"/>
            </a:solidFill>
          </a:ln>
        </p:spPr>
      </p:pic>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02279" y="2157358"/>
            <a:ext cx="1341836" cy="1282319"/>
          </a:xfrm>
          <a:prstGeom prst="rect">
            <a:avLst/>
          </a:prstGeom>
          <a:ln>
            <a:solidFill>
              <a:schemeClr val="accent1"/>
            </a:solidFill>
          </a:ln>
        </p:spPr>
      </p:pic>
      <p:cxnSp>
        <p:nvCxnSpPr>
          <p:cNvPr id="28" name="Straight Arrow Connector 27"/>
          <p:cNvCxnSpPr>
            <a:stCxn id="39" idx="2"/>
          </p:cNvCxnSpPr>
          <p:nvPr/>
        </p:nvCxnSpPr>
        <p:spPr>
          <a:xfrm flipH="1">
            <a:off x="2089943" y="5576484"/>
            <a:ext cx="338046" cy="276999"/>
          </a:xfrm>
          <a:prstGeom prst="straightConnector1">
            <a:avLst/>
          </a:prstGeom>
          <a:ln w="38100">
            <a:gradFill>
              <a:gsLst>
                <a:gs pos="0">
                  <a:srgbClr val="BA0066"/>
                </a:gs>
                <a:gs pos="30000">
                  <a:srgbClr val="BA0066"/>
                </a:gs>
                <a:gs pos="64999">
                  <a:srgbClr val="BA0066"/>
                </a:gs>
                <a:gs pos="89999">
                  <a:srgbClr val="BA0066"/>
                </a:gs>
                <a:gs pos="100000">
                  <a:srgbClr val="FF8200"/>
                </a:gs>
              </a:gsLst>
              <a:lin ang="5400000" scaled="0"/>
            </a:gra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6605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a:t>Nanoparticle Dispersion </a:t>
            </a:r>
            <a:r>
              <a:rPr lang="en-US" dirty="0" smtClean="0"/>
              <a:t>Characterization &amp; Reconstruction</a:t>
            </a:r>
            <a:endParaRPr lang="en-US" dirty="0"/>
          </a:p>
        </p:txBody>
      </p:sp>
      <p:sp>
        <p:nvSpPr>
          <p:cNvPr id="4" name="Text Placeholder 3"/>
          <p:cNvSpPr>
            <a:spLocks noGrp="1"/>
          </p:cNvSpPr>
          <p:nvPr>
            <p:ph type="body" sz="quarter" idx="10"/>
          </p:nvPr>
        </p:nvSpPr>
        <p:spPr/>
        <p:txBody>
          <a:bodyPr/>
          <a:lstStyle/>
          <a:p>
            <a:r>
              <a:rPr lang="en-US" dirty="0" smtClean="0"/>
              <a:t>Chen, Li, Zhang </a:t>
            </a:r>
            <a:endParaRPr lang="en-US" dirty="0"/>
          </a:p>
        </p:txBody>
      </p:sp>
      <p:pic>
        <p:nvPicPr>
          <p:cNvPr id="5" name="image40.png"/>
          <p:cNvPicPr/>
          <p:nvPr/>
        </p:nvPicPr>
        <p:blipFill>
          <a:blip r:embed="rId2">
            <a:extLst/>
          </a:blip>
          <a:stretch>
            <a:fillRect/>
          </a:stretch>
        </p:blipFill>
        <p:spPr>
          <a:xfrm>
            <a:off x="844905" y="2526101"/>
            <a:ext cx="1635564" cy="1528954"/>
          </a:xfrm>
          <a:prstGeom prst="rect">
            <a:avLst/>
          </a:prstGeom>
          <a:ln w="12700">
            <a:miter lim="400000"/>
          </a:ln>
        </p:spPr>
      </p:pic>
      <p:pic>
        <p:nvPicPr>
          <p:cNvPr id="6" name="image44.png"/>
          <p:cNvPicPr/>
          <p:nvPr/>
        </p:nvPicPr>
        <p:blipFill>
          <a:blip r:embed="rId3">
            <a:extLst/>
          </a:blip>
          <a:stretch>
            <a:fillRect/>
          </a:stretch>
        </p:blipFill>
        <p:spPr>
          <a:xfrm>
            <a:off x="844905" y="4555433"/>
            <a:ext cx="1641968" cy="1528954"/>
          </a:xfrm>
          <a:prstGeom prst="rect">
            <a:avLst/>
          </a:prstGeom>
          <a:ln w="12700">
            <a:miter lim="400000"/>
          </a:ln>
        </p:spPr>
      </p:pic>
      <p:sp>
        <p:nvSpPr>
          <p:cNvPr id="7" name="TextBox 6"/>
          <p:cNvSpPr txBox="1"/>
          <p:nvPr/>
        </p:nvSpPr>
        <p:spPr>
          <a:xfrm>
            <a:off x="676020" y="2163633"/>
            <a:ext cx="2305052" cy="369332"/>
          </a:xfrm>
          <a:prstGeom prst="rect">
            <a:avLst/>
          </a:prstGeom>
          <a:noFill/>
        </p:spPr>
        <p:txBody>
          <a:bodyPr wrap="square" rtlCol="0">
            <a:spAutoFit/>
          </a:bodyPr>
          <a:lstStyle/>
          <a:p>
            <a:r>
              <a:rPr lang="en-US" dirty="0" smtClean="0"/>
              <a:t>Experimental image</a:t>
            </a:r>
            <a:endParaRPr lang="en-US" dirty="0"/>
          </a:p>
        </p:txBody>
      </p:sp>
      <p:sp>
        <p:nvSpPr>
          <p:cNvPr id="8" name="TextBox 7"/>
          <p:cNvSpPr txBox="1"/>
          <p:nvPr/>
        </p:nvSpPr>
        <p:spPr>
          <a:xfrm>
            <a:off x="844904" y="4186101"/>
            <a:ext cx="1403637" cy="369332"/>
          </a:xfrm>
          <a:prstGeom prst="rect">
            <a:avLst/>
          </a:prstGeom>
          <a:noFill/>
        </p:spPr>
        <p:txBody>
          <a:bodyPr wrap="none" rtlCol="0">
            <a:spAutoFit/>
          </a:bodyPr>
          <a:lstStyle/>
          <a:p>
            <a:r>
              <a:rPr lang="en-US" dirty="0" smtClean="0"/>
              <a:t>Binary image</a:t>
            </a:r>
            <a:endParaRPr lang="en-US" dirty="0"/>
          </a:p>
        </p:txBody>
      </p:sp>
      <p:sp>
        <p:nvSpPr>
          <p:cNvPr id="9" name="Rounded Rectangle 8"/>
          <p:cNvSpPr/>
          <p:nvPr/>
        </p:nvSpPr>
        <p:spPr>
          <a:xfrm>
            <a:off x="228600" y="1600200"/>
            <a:ext cx="2759635" cy="4675094"/>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44905" y="1593336"/>
            <a:ext cx="1595309" cy="369332"/>
          </a:xfrm>
          <a:prstGeom prst="rect">
            <a:avLst/>
          </a:prstGeom>
          <a:noFill/>
        </p:spPr>
        <p:txBody>
          <a:bodyPr wrap="none" rtlCol="0">
            <a:spAutoFit/>
          </a:bodyPr>
          <a:lstStyle/>
          <a:p>
            <a:r>
              <a:rPr lang="en-US" b="1" dirty="0" smtClean="0"/>
              <a:t>Pre-processing</a:t>
            </a:r>
            <a:endParaRPr lang="en-US" b="1" dirty="0"/>
          </a:p>
        </p:txBody>
      </p:sp>
      <p:sp>
        <p:nvSpPr>
          <p:cNvPr id="11" name="Rounded Rectangle 10"/>
          <p:cNvSpPr/>
          <p:nvPr/>
        </p:nvSpPr>
        <p:spPr>
          <a:xfrm>
            <a:off x="3140635" y="1600200"/>
            <a:ext cx="2759635" cy="4675094"/>
          </a:xfrm>
          <a:prstGeom prst="roundRect">
            <a:avLst/>
          </a:prstGeom>
          <a:noFill/>
          <a:ln w="28575" cmpd="sng">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701659" y="1626208"/>
            <a:ext cx="1761044" cy="369332"/>
          </a:xfrm>
          <a:prstGeom prst="rect">
            <a:avLst/>
          </a:prstGeom>
          <a:noFill/>
        </p:spPr>
        <p:txBody>
          <a:bodyPr wrap="none" rtlCol="0">
            <a:spAutoFit/>
          </a:bodyPr>
          <a:lstStyle/>
          <a:p>
            <a:r>
              <a:rPr lang="en-US" b="1" dirty="0" smtClean="0"/>
              <a:t>Characterization</a:t>
            </a:r>
            <a:endParaRPr lang="en-US" b="1" dirty="0"/>
          </a:p>
        </p:txBody>
      </p:sp>
      <p:sp>
        <p:nvSpPr>
          <p:cNvPr id="13" name="Rounded Rectangle 12"/>
          <p:cNvSpPr/>
          <p:nvPr/>
        </p:nvSpPr>
        <p:spPr>
          <a:xfrm>
            <a:off x="6052670" y="1593336"/>
            <a:ext cx="2759635" cy="4675094"/>
          </a:xfrm>
          <a:prstGeom prst="roundRect">
            <a:avLst/>
          </a:prstGeom>
          <a:no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676838" y="1626208"/>
            <a:ext cx="1633117" cy="369332"/>
          </a:xfrm>
          <a:prstGeom prst="rect">
            <a:avLst/>
          </a:prstGeom>
          <a:noFill/>
        </p:spPr>
        <p:txBody>
          <a:bodyPr wrap="none" rtlCol="0">
            <a:spAutoFit/>
          </a:bodyPr>
          <a:lstStyle/>
          <a:p>
            <a:r>
              <a:rPr lang="en-US" b="1" dirty="0" smtClean="0"/>
              <a:t>Reconstruction</a:t>
            </a:r>
            <a:endParaRPr lang="en-US" b="1" dirty="0"/>
          </a:p>
        </p:txBody>
      </p:sp>
      <p:sp>
        <p:nvSpPr>
          <p:cNvPr id="15" name="Down Arrow 14"/>
          <p:cNvSpPr/>
          <p:nvPr/>
        </p:nvSpPr>
        <p:spPr>
          <a:xfrm>
            <a:off x="1494118" y="4055055"/>
            <a:ext cx="209176" cy="248004"/>
          </a:xfrm>
          <a:prstGeom prst="down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2696938" y="5169647"/>
            <a:ext cx="620003" cy="343647"/>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image30.png"/>
          <p:cNvPicPr/>
          <p:nvPr/>
        </p:nvPicPr>
        <p:blipFill>
          <a:blip r:embed="rId4">
            <a:extLst/>
          </a:blip>
          <a:stretch>
            <a:fillRect/>
          </a:stretch>
        </p:blipFill>
        <p:spPr>
          <a:xfrm>
            <a:off x="3701659" y="2526101"/>
            <a:ext cx="1243387" cy="1171022"/>
          </a:xfrm>
          <a:prstGeom prst="rect">
            <a:avLst/>
          </a:prstGeom>
          <a:ln w="12700">
            <a:miter lim="400000"/>
          </a:ln>
        </p:spPr>
      </p:pic>
      <p:pic>
        <p:nvPicPr>
          <p:cNvPr id="18" name="pasted-image.pdf"/>
          <p:cNvPicPr/>
          <p:nvPr/>
        </p:nvPicPr>
        <p:blipFill>
          <a:blip r:embed="rId5">
            <a:extLst/>
          </a:blip>
          <a:stretch>
            <a:fillRect/>
          </a:stretch>
        </p:blipFill>
        <p:spPr>
          <a:xfrm>
            <a:off x="4732850" y="2526101"/>
            <a:ext cx="675143" cy="767457"/>
          </a:xfrm>
          <a:prstGeom prst="rect">
            <a:avLst/>
          </a:prstGeom>
          <a:ln w="12700">
            <a:miter lim="400000"/>
          </a:ln>
        </p:spPr>
      </p:pic>
      <p:pic>
        <p:nvPicPr>
          <p:cNvPr id="19" name="pasted-image.pdf"/>
          <p:cNvPicPr/>
          <p:nvPr/>
        </p:nvPicPr>
        <p:blipFill>
          <a:blip r:embed="rId6">
            <a:extLst/>
          </a:blip>
          <a:stretch>
            <a:fillRect/>
          </a:stretch>
        </p:blipFill>
        <p:spPr>
          <a:xfrm>
            <a:off x="4368884" y="3169129"/>
            <a:ext cx="1010247" cy="892122"/>
          </a:xfrm>
          <a:prstGeom prst="rect">
            <a:avLst/>
          </a:prstGeom>
          <a:ln w="12700">
            <a:miter lim="400000"/>
          </a:ln>
        </p:spPr>
      </p:pic>
      <p:pic>
        <p:nvPicPr>
          <p:cNvPr id="20" name="image69.png"/>
          <p:cNvPicPr/>
          <p:nvPr/>
        </p:nvPicPr>
        <p:blipFill>
          <a:blip r:embed="rId7">
            <a:extLst/>
          </a:blip>
          <a:stretch>
            <a:fillRect/>
          </a:stretch>
        </p:blipFill>
        <p:spPr>
          <a:xfrm>
            <a:off x="3928586" y="4555433"/>
            <a:ext cx="1450545" cy="1399740"/>
          </a:xfrm>
          <a:prstGeom prst="rect">
            <a:avLst/>
          </a:prstGeom>
          <a:ln w="12700">
            <a:miter lim="400000"/>
          </a:ln>
        </p:spPr>
      </p:pic>
      <p:sp>
        <p:nvSpPr>
          <p:cNvPr id="21" name="TextBox 20"/>
          <p:cNvSpPr txBox="1"/>
          <p:nvPr/>
        </p:nvSpPr>
        <p:spPr>
          <a:xfrm>
            <a:off x="3588010" y="2235805"/>
            <a:ext cx="1919516" cy="369332"/>
          </a:xfrm>
          <a:prstGeom prst="rect">
            <a:avLst/>
          </a:prstGeom>
          <a:noFill/>
        </p:spPr>
        <p:txBody>
          <a:bodyPr wrap="none" rtlCol="0">
            <a:spAutoFit/>
          </a:bodyPr>
          <a:lstStyle/>
          <a:p>
            <a:r>
              <a:rPr lang="en-US" dirty="0" smtClean="0"/>
              <a:t>Statistical features</a:t>
            </a:r>
            <a:endParaRPr lang="en-US" dirty="0"/>
          </a:p>
        </p:txBody>
      </p:sp>
      <p:sp>
        <p:nvSpPr>
          <p:cNvPr id="22" name="TextBox 21"/>
          <p:cNvSpPr txBox="1"/>
          <p:nvPr/>
        </p:nvSpPr>
        <p:spPr>
          <a:xfrm>
            <a:off x="3311363" y="4303059"/>
            <a:ext cx="2588907" cy="369332"/>
          </a:xfrm>
          <a:prstGeom prst="rect">
            <a:avLst/>
          </a:prstGeom>
          <a:noFill/>
        </p:spPr>
        <p:txBody>
          <a:bodyPr wrap="none" rtlCol="0">
            <a:spAutoFit/>
          </a:bodyPr>
          <a:lstStyle/>
          <a:p>
            <a:r>
              <a:rPr lang="en-US" dirty="0" smtClean="0"/>
              <a:t>Dimensionality Reduction</a:t>
            </a:r>
            <a:endParaRPr lang="en-US" dirty="0"/>
          </a:p>
        </p:txBody>
      </p:sp>
      <p:sp>
        <p:nvSpPr>
          <p:cNvPr id="23" name="Right Arrow 22"/>
          <p:cNvSpPr/>
          <p:nvPr/>
        </p:nvSpPr>
        <p:spPr>
          <a:xfrm>
            <a:off x="5742668" y="5247342"/>
            <a:ext cx="620003" cy="343647"/>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图片 5" descr="WOInterphase_WhiteBG.tif"/>
          <p:cNvPicPr>
            <a:picLocks noChangeAspect="1"/>
          </p:cNvPicPr>
          <p:nvPr/>
        </p:nvPicPr>
        <p:blipFill>
          <a:blip r:embed="rId8"/>
          <a:stretch>
            <a:fillRect/>
          </a:stretch>
        </p:blipFill>
        <p:spPr>
          <a:xfrm>
            <a:off x="6676838" y="4232524"/>
            <a:ext cx="1735456" cy="1660000"/>
          </a:xfrm>
          <a:prstGeom prst="rect">
            <a:avLst/>
          </a:prstGeom>
        </p:spPr>
      </p:pic>
      <p:pic>
        <p:nvPicPr>
          <p:cNvPr id="25" name="image44.png"/>
          <p:cNvPicPr/>
          <p:nvPr/>
        </p:nvPicPr>
        <p:blipFill>
          <a:blip r:embed="rId3">
            <a:extLst/>
          </a:blip>
          <a:stretch>
            <a:fillRect/>
          </a:stretch>
        </p:blipFill>
        <p:spPr>
          <a:xfrm flipV="1">
            <a:off x="6783294" y="2438470"/>
            <a:ext cx="1422073" cy="1461318"/>
          </a:xfrm>
          <a:prstGeom prst="rect">
            <a:avLst/>
          </a:prstGeom>
          <a:ln w="12700">
            <a:miter lim="400000"/>
          </a:ln>
        </p:spPr>
      </p:pic>
      <p:sp>
        <p:nvSpPr>
          <p:cNvPr id="26" name="TextBox 25"/>
          <p:cNvSpPr txBox="1"/>
          <p:nvPr/>
        </p:nvSpPr>
        <p:spPr>
          <a:xfrm>
            <a:off x="7246471" y="2117019"/>
            <a:ext cx="443676" cy="369332"/>
          </a:xfrm>
          <a:prstGeom prst="rect">
            <a:avLst/>
          </a:prstGeom>
          <a:noFill/>
        </p:spPr>
        <p:txBody>
          <a:bodyPr wrap="none" rtlCol="0">
            <a:spAutoFit/>
          </a:bodyPr>
          <a:lstStyle/>
          <a:p>
            <a:r>
              <a:rPr lang="en-US" dirty="0" smtClean="0"/>
              <a:t>2D</a:t>
            </a:r>
            <a:endParaRPr lang="en-US" dirty="0"/>
          </a:p>
        </p:txBody>
      </p:sp>
      <p:sp>
        <p:nvSpPr>
          <p:cNvPr id="27" name="TextBox 26"/>
          <p:cNvSpPr txBox="1"/>
          <p:nvPr/>
        </p:nvSpPr>
        <p:spPr>
          <a:xfrm>
            <a:off x="7364430" y="5770507"/>
            <a:ext cx="443676" cy="369332"/>
          </a:xfrm>
          <a:prstGeom prst="rect">
            <a:avLst/>
          </a:prstGeom>
          <a:noFill/>
        </p:spPr>
        <p:txBody>
          <a:bodyPr wrap="none" rtlCol="0">
            <a:spAutoFit/>
          </a:bodyPr>
          <a:lstStyle/>
          <a:p>
            <a:r>
              <a:rPr lang="en-US" dirty="0"/>
              <a:t>3</a:t>
            </a:r>
            <a:r>
              <a:rPr lang="en-US" dirty="0" smtClean="0"/>
              <a:t>D</a:t>
            </a:r>
            <a:endParaRPr lang="en-US" dirty="0"/>
          </a:p>
        </p:txBody>
      </p:sp>
    </p:spTree>
    <p:extLst>
      <p:ext uri="{BB962C8B-B14F-4D97-AF65-F5344CB8AC3E}">
        <p14:creationId xmlns:p14="http://schemas.microsoft.com/office/powerpoint/2010/main" val="21266938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smtClean="0"/>
              <a:t>Polymer</a:t>
            </a:r>
            <a:r>
              <a:rPr lang="zh-CN" altLang="en-US" dirty="0" smtClean="0"/>
              <a:t> </a:t>
            </a:r>
            <a:r>
              <a:rPr lang="en-US" altLang="zh-CN" dirty="0" smtClean="0"/>
              <a:t>Matrix</a:t>
            </a:r>
            <a:r>
              <a:rPr lang="zh-CN" altLang="en-US" dirty="0" smtClean="0"/>
              <a:t> </a:t>
            </a:r>
            <a:r>
              <a:rPr lang="en-US" altLang="zh-CN" dirty="0" smtClean="0"/>
              <a:t>Composites</a:t>
            </a:r>
            <a:r>
              <a:rPr lang="zh-CN" altLang="en-US" dirty="0" smtClean="0"/>
              <a:t> </a:t>
            </a:r>
            <a:r>
              <a:rPr lang="en-US" altLang="zh-CN" dirty="0" smtClean="0"/>
              <a:t>–</a:t>
            </a:r>
            <a:r>
              <a:rPr lang="zh-CN" altLang="en-US" dirty="0" smtClean="0"/>
              <a:t> </a:t>
            </a:r>
            <a:r>
              <a:rPr lang="en-US" altLang="zh-CN" dirty="0" smtClean="0"/>
              <a:t>Material</a:t>
            </a:r>
            <a:r>
              <a:rPr lang="zh-CN" altLang="en-US" dirty="0" smtClean="0"/>
              <a:t> </a:t>
            </a:r>
            <a:r>
              <a:rPr lang="en-US" altLang="zh-CN" dirty="0" smtClean="0"/>
              <a:t>Data</a:t>
            </a:r>
            <a:r>
              <a:rPr lang="zh-CN" altLang="en-US" dirty="0" smtClean="0"/>
              <a:t> </a:t>
            </a:r>
            <a:r>
              <a:rPr lang="en-US" altLang="zh-CN" dirty="0" smtClean="0"/>
              <a:t>Infrastructure</a:t>
            </a:r>
            <a:endParaRPr lang="en-US" dirty="0"/>
          </a:p>
        </p:txBody>
      </p:sp>
      <p:sp>
        <p:nvSpPr>
          <p:cNvPr id="7" name="Text Placeholder 6"/>
          <p:cNvSpPr>
            <a:spLocks noGrp="1"/>
          </p:cNvSpPr>
          <p:nvPr>
            <p:ph type="body" sz="quarter" idx="10"/>
          </p:nvPr>
        </p:nvSpPr>
        <p:spPr/>
        <p:txBody>
          <a:bodyPr/>
          <a:lstStyle/>
          <a:p>
            <a:r>
              <a:rPr lang="en-US" dirty="0" smtClean="0"/>
              <a:t>Brinson, Chen, de Pablo, Zhao, Li, Zhang, Su</a:t>
            </a:r>
            <a:endParaRPr lang="en-US" dirty="0"/>
          </a:p>
        </p:txBody>
      </p:sp>
      <p:grpSp>
        <p:nvGrpSpPr>
          <p:cNvPr id="32" name="Group 31"/>
          <p:cNvGrpSpPr/>
          <p:nvPr/>
        </p:nvGrpSpPr>
        <p:grpSpPr>
          <a:xfrm>
            <a:off x="0" y="1637592"/>
            <a:ext cx="5678763" cy="1742291"/>
            <a:chOff x="11363649" y="12873202"/>
            <a:chExt cx="13527984" cy="4666740"/>
          </a:xfrm>
        </p:grpSpPr>
        <p:sp>
          <p:nvSpPr>
            <p:cNvPr id="33" name="Oval 4"/>
            <p:cNvSpPr/>
            <p:nvPr/>
          </p:nvSpPr>
          <p:spPr>
            <a:xfrm>
              <a:off x="11363649" y="12929024"/>
              <a:ext cx="4873233" cy="4573079"/>
            </a:xfrm>
            <a:prstGeom prst="ellipse">
              <a:avLst/>
            </a:prstGeom>
            <a:solidFill>
              <a:schemeClr val="accent3">
                <a:lumMod val="40000"/>
                <a:lumOff val="6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4" name="Oval 8"/>
            <p:cNvSpPr/>
            <p:nvPr/>
          </p:nvSpPr>
          <p:spPr>
            <a:xfrm>
              <a:off x="20018399" y="12873202"/>
              <a:ext cx="4873234" cy="4666740"/>
            </a:xfrm>
            <a:prstGeom prst="ellipse">
              <a:avLst/>
            </a:prstGeom>
            <a:solidFill>
              <a:schemeClr val="accent5">
                <a:lumMod val="40000"/>
                <a:lumOff val="6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5" name="Oval 7"/>
            <p:cNvSpPr/>
            <p:nvPr/>
          </p:nvSpPr>
          <p:spPr>
            <a:xfrm>
              <a:off x="15585590" y="12920040"/>
              <a:ext cx="4873233" cy="4573079"/>
            </a:xfrm>
            <a:prstGeom prst="ellipse">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TextBox 9"/>
            <p:cNvSpPr txBox="1"/>
            <p:nvPr/>
          </p:nvSpPr>
          <p:spPr>
            <a:xfrm>
              <a:off x="15585590" y="13163694"/>
              <a:ext cx="4748292" cy="3699351"/>
            </a:xfrm>
            <a:prstGeom prst="rect">
              <a:avLst/>
            </a:prstGeom>
            <a:noFill/>
          </p:spPr>
          <p:txBody>
            <a:bodyPr wrap="square" rtlCol="0">
              <a:spAutoFit/>
            </a:bodyPr>
            <a:lstStyle/>
            <a:p>
              <a:pPr algn="ctr"/>
              <a:r>
                <a:rPr lang="en-US" sz="1400" b="1" u="sng" dirty="0" err="1" smtClean="0"/>
                <a:t>NanoMine</a:t>
              </a:r>
              <a:endParaRPr lang="en-US" sz="1400" b="1" u="sng" dirty="0" smtClean="0"/>
            </a:p>
            <a:p>
              <a:pPr algn="ctr"/>
              <a:r>
                <a:rPr lang="en-US" sz="1400" dirty="0" smtClean="0"/>
                <a:t>Database, design &amp; analysis tools,</a:t>
              </a:r>
            </a:p>
            <a:p>
              <a:pPr algn="ctr"/>
              <a:r>
                <a:rPr lang="en-US" sz="1400" dirty="0" smtClean="0"/>
                <a:t>and simulations </a:t>
              </a:r>
            </a:p>
            <a:p>
              <a:pPr algn="ctr"/>
              <a:r>
                <a:rPr lang="en-US" sz="1400" dirty="0" smtClean="0"/>
                <a:t>for polymer </a:t>
              </a:r>
              <a:r>
                <a:rPr lang="en-US" sz="1400" dirty="0" err="1" smtClean="0"/>
                <a:t>nanocomposites</a:t>
              </a:r>
              <a:endParaRPr lang="en-US" sz="1400" dirty="0"/>
            </a:p>
          </p:txBody>
        </p:sp>
        <p:sp>
          <p:nvSpPr>
            <p:cNvPr id="37" name="TextBox 10"/>
            <p:cNvSpPr txBox="1"/>
            <p:nvPr/>
          </p:nvSpPr>
          <p:spPr>
            <a:xfrm>
              <a:off x="11519537" y="13189306"/>
              <a:ext cx="4572000" cy="3709720"/>
            </a:xfrm>
            <a:prstGeom prst="rect">
              <a:avLst/>
            </a:prstGeom>
            <a:noFill/>
          </p:spPr>
          <p:txBody>
            <a:bodyPr wrap="square" rtlCol="0">
              <a:spAutoFit/>
            </a:bodyPr>
            <a:lstStyle/>
            <a:p>
              <a:pPr algn="ctr"/>
              <a:r>
                <a:rPr lang="en-US" sz="1400" b="1" u="sng" dirty="0" smtClean="0"/>
                <a:t>Flory-Huggins Parameter Tool</a:t>
              </a:r>
            </a:p>
            <a:p>
              <a:pPr algn="ctr"/>
              <a:r>
                <a:rPr lang="en-US" sz="1400" dirty="0" smtClean="0"/>
                <a:t>Semi-automatic </a:t>
              </a:r>
              <a:r>
                <a:rPr lang="en-US" sz="1400" dirty="0"/>
                <a:t>extraction of </a:t>
              </a:r>
              <a:r>
                <a:rPr lang="en-US" sz="1400" dirty="0" smtClean="0"/>
                <a:t>𝛘 parameter from literature</a:t>
              </a:r>
              <a:endParaRPr lang="en-US" sz="1400" dirty="0"/>
            </a:p>
          </p:txBody>
        </p:sp>
        <p:sp>
          <p:nvSpPr>
            <p:cNvPr id="38" name="TextBox 11"/>
            <p:cNvSpPr txBox="1"/>
            <p:nvPr/>
          </p:nvSpPr>
          <p:spPr>
            <a:xfrm>
              <a:off x="20598452" y="13351715"/>
              <a:ext cx="4242342" cy="3709720"/>
            </a:xfrm>
            <a:prstGeom prst="rect">
              <a:avLst/>
            </a:prstGeom>
            <a:noFill/>
          </p:spPr>
          <p:txBody>
            <a:bodyPr wrap="square" rtlCol="0">
              <a:spAutoFit/>
            </a:bodyPr>
            <a:lstStyle/>
            <a:p>
              <a:pPr algn="ctr"/>
              <a:r>
                <a:rPr lang="en-US" sz="1400" b="1" u="sng" dirty="0" err="1" smtClean="0"/>
                <a:t>WebFF</a:t>
              </a:r>
              <a:r>
                <a:rPr lang="en-US" sz="1400" b="1" u="sng" dirty="0" smtClean="0"/>
                <a:t> &amp; COMSOFT </a:t>
              </a:r>
            </a:p>
            <a:p>
              <a:pPr algn="ctr"/>
              <a:r>
                <a:rPr lang="en-US" sz="1400" dirty="0" smtClean="0"/>
                <a:t>data resource, simulation &amp; analysis for force fields and coarse-grained models</a:t>
              </a:r>
            </a:p>
          </p:txBody>
        </p:sp>
      </p:grpSp>
      <p:grpSp>
        <p:nvGrpSpPr>
          <p:cNvPr id="3" name="Group 2"/>
          <p:cNvGrpSpPr/>
          <p:nvPr/>
        </p:nvGrpSpPr>
        <p:grpSpPr>
          <a:xfrm>
            <a:off x="1668666" y="2073368"/>
            <a:ext cx="2230548" cy="1012819"/>
            <a:chOff x="2351016" y="1717476"/>
            <a:chExt cx="5433035" cy="2081611"/>
          </a:xfrm>
        </p:grpSpPr>
        <p:sp>
          <p:nvSpPr>
            <p:cNvPr id="60" name="Right Arrow 59"/>
            <p:cNvSpPr/>
            <p:nvPr/>
          </p:nvSpPr>
          <p:spPr>
            <a:xfrm>
              <a:off x="2387575" y="1717476"/>
              <a:ext cx="831586" cy="865766"/>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1" name="Right Arrow 60"/>
            <p:cNvSpPr/>
            <p:nvPr/>
          </p:nvSpPr>
          <p:spPr>
            <a:xfrm rot="10800000">
              <a:off x="2351016" y="2933321"/>
              <a:ext cx="831586" cy="865766"/>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2" name="Right Arrow 61"/>
            <p:cNvSpPr/>
            <p:nvPr/>
          </p:nvSpPr>
          <p:spPr>
            <a:xfrm>
              <a:off x="6952465" y="1717476"/>
              <a:ext cx="831586" cy="865766"/>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3" name="Right Arrow 62"/>
            <p:cNvSpPr/>
            <p:nvPr/>
          </p:nvSpPr>
          <p:spPr>
            <a:xfrm rot="10800000">
              <a:off x="6915906" y="2933321"/>
              <a:ext cx="831586" cy="865766"/>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pic>
        <p:nvPicPr>
          <p:cNvPr id="15" name="Picture 14"/>
          <p:cNvPicPr/>
          <p:nvPr/>
        </p:nvPicPr>
        <p:blipFill>
          <a:blip r:embed="rId3">
            <a:extLst>
              <a:ext uri="{28A0092B-C50C-407E-A947-70E740481C1C}">
                <a14:useLocalDpi xmlns:a14="http://schemas.microsoft.com/office/drawing/2010/main" val="0"/>
              </a:ext>
            </a:extLst>
          </a:blip>
          <a:srcRect/>
          <a:stretch>
            <a:fillRect/>
          </a:stretch>
        </p:blipFill>
        <p:spPr bwMode="auto">
          <a:xfrm>
            <a:off x="355006" y="4005087"/>
            <a:ext cx="3440501" cy="2376721"/>
          </a:xfrm>
          <a:prstGeom prst="rect">
            <a:avLst/>
          </a:prstGeom>
          <a:noFill/>
          <a:ln>
            <a:noFill/>
          </a:ln>
        </p:spPr>
      </p:pic>
      <p:pic>
        <p:nvPicPr>
          <p:cNvPr id="17" name="Picture 16" descr="Macintosh HD:Users:Marc:Google Drive:Brinson Group:DMREF 2016:fig2.tif"/>
          <p:cNvPicPr/>
          <p:nvPr/>
        </p:nvPicPr>
        <p:blipFill rotWithShape="1">
          <a:blip r:embed="rId4">
            <a:extLst>
              <a:ext uri="{28A0092B-C50C-407E-A947-70E740481C1C}">
                <a14:useLocalDpi xmlns:a14="http://schemas.microsoft.com/office/drawing/2010/main" val="0"/>
              </a:ext>
            </a:extLst>
          </a:blip>
          <a:srcRect l="1538" t="5935" r="1367" b="4856"/>
          <a:stretch/>
        </p:blipFill>
        <p:spPr bwMode="auto">
          <a:xfrm>
            <a:off x="4113891" y="4131127"/>
            <a:ext cx="4783015" cy="1994069"/>
          </a:xfrm>
          <a:prstGeom prst="rect">
            <a:avLst/>
          </a:prstGeom>
          <a:noFill/>
          <a:ln>
            <a:noFill/>
          </a:ln>
          <a:extLst>
            <a:ext uri="{53640926-AAD7-44d8-BBD7-CCE9431645EC}">
              <a14:shadowObscured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
        <p:nvSpPr>
          <p:cNvPr id="18" name="TextBox 17"/>
          <p:cNvSpPr txBox="1"/>
          <p:nvPr/>
        </p:nvSpPr>
        <p:spPr>
          <a:xfrm>
            <a:off x="5522584" y="1505042"/>
            <a:ext cx="3621416" cy="2308324"/>
          </a:xfrm>
          <a:prstGeom prst="rect">
            <a:avLst/>
          </a:prstGeom>
          <a:noFill/>
        </p:spPr>
        <p:txBody>
          <a:bodyPr wrap="square" rtlCol="0">
            <a:spAutoFit/>
          </a:bodyPr>
          <a:lstStyle/>
          <a:p>
            <a:pPr marL="571500" indent="-384048">
              <a:buFont typeface="Courier New" charset="0"/>
              <a:buChar char="o"/>
            </a:pPr>
            <a:r>
              <a:rPr lang="en-US" altLang="zh-CN" dirty="0" smtClean="0"/>
              <a:t>Databases,</a:t>
            </a:r>
            <a:r>
              <a:rPr lang="zh-CN" altLang="en-US" dirty="0" smtClean="0"/>
              <a:t> </a:t>
            </a:r>
            <a:r>
              <a:rPr lang="en-US" altLang="zh-CN" dirty="0" smtClean="0"/>
              <a:t>data</a:t>
            </a:r>
            <a:r>
              <a:rPr lang="zh-CN" altLang="en-US" dirty="0" smtClean="0"/>
              <a:t> </a:t>
            </a:r>
            <a:r>
              <a:rPr lang="en-US" altLang="zh-CN" dirty="0" smtClean="0"/>
              <a:t>structure</a:t>
            </a:r>
            <a:r>
              <a:rPr lang="zh-CN" altLang="en-US" dirty="0" smtClean="0"/>
              <a:t> </a:t>
            </a:r>
            <a:r>
              <a:rPr lang="en-US" altLang="zh-CN" dirty="0" smtClean="0"/>
              <a:t>and</a:t>
            </a:r>
            <a:r>
              <a:rPr lang="zh-CN" altLang="en-US" dirty="0" smtClean="0"/>
              <a:t> </a:t>
            </a:r>
            <a:r>
              <a:rPr lang="en-US" altLang="zh-CN" dirty="0" smtClean="0"/>
              <a:t>curation</a:t>
            </a:r>
            <a:endParaRPr lang="en-US" dirty="0" smtClean="0"/>
          </a:p>
          <a:p>
            <a:pPr marL="571500" indent="-384048">
              <a:buFont typeface="Courier New" charset="0"/>
              <a:buChar char="o"/>
            </a:pPr>
            <a:r>
              <a:rPr lang="en-US" altLang="zh-CN" dirty="0" smtClean="0"/>
              <a:t>Open</a:t>
            </a:r>
            <a:r>
              <a:rPr lang="zh-CN" altLang="en-US" dirty="0" smtClean="0"/>
              <a:t> </a:t>
            </a:r>
            <a:r>
              <a:rPr lang="en-US" altLang="zh-CN" dirty="0" smtClean="0"/>
              <a:t>source</a:t>
            </a:r>
            <a:r>
              <a:rPr lang="zh-CN" altLang="en-US" dirty="0" smtClean="0"/>
              <a:t> </a:t>
            </a:r>
            <a:r>
              <a:rPr lang="en-US" altLang="zh-CN" dirty="0" smtClean="0"/>
              <a:t>and</a:t>
            </a:r>
            <a:r>
              <a:rPr lang="zh-CN" altLang="en-US" dirty="0"/>
              <a:t> </a:t>
            </a:r>
            <a:r>
              <a:rPr lang="en-US" altLang="zh-CN" dirty="0" smtClean="0"/>
              <a:t>sharing,</a:t>
            </a:r>
            <a:r>
              <a:rPr lang="zh-CN" altLang="en-US" dirty="0" smtClean="0"/>
              <a:t> </a:t>
            </a:r>
            <a:r>
              <a:rPr lang="en-US" altLang="zh-CN" dirty="0" smtClean="0"/>
              <a:t>API</a:t>
            </a:r>
            <a:r>
              <a:rPr lang="zh-CN" altLang="en-US" dirty="0" smtClean="0"/>
              <a:t> </a:t>
            </a:r>
            <a:r>
              <a:rPr lang="en-US" altLang="zh-CN" dirty="0" smtClean="0"/>
              <a:t>libraries,</a:t>
            </a:r>
            <a:r>
              <a:rPr lang="zh-CN" altLang="en-US" dirty="0" smtClean="0"/>
              <a:t> </a:t>
            </a:r>
            <a:r>
              <a:rPr lang="en-US" altLang="zh-CN" dirty="0" smtClean="0"/>
              <a:t>and</a:t>
            </a:r>
            <a:r>
              <a:rPr lang="zh-CN" altLang="en-US" dirty="0" smtClean="0"/>
              <a:t> </a:t>
            </a:r>
            <a:r>
              <a:rPr lang="en-US" altLang="zh-CN" dirty="0" smtClean="0"/>
              <a:t>web</a:t>
            </a:r>
            <a:r>
              <a:rPr lang="zh-CN" altLang="en-US" dirty="0" smtClean="0"/>
              <a:t> </a:t>
            </a:r>
            <a:r>
              <a:rPr lang="en-US" altLang="zh-CN" dirty="0" smtClean="0"/>
              <a:t>interfaces</a:t>
            </a:r>
          </a:p>
          <a:p>
            <a:pPr marL="571500" indent="-384048">
              <a:buFont typeface="Courier New" charset="0"/>
              <a:buChar char="o"/>
            </a:pPr>
            <a:r>
              <a:rPr lang="en-US" altLang="zh-CN" dirty="0" smtClean="0"/>
              <a:t>Analytics,</a:t>
            </a:r>
            <a:r>
              <a:rPr lang="zh-CN" altLang="en-US" dirty="0" smtClean="0"/>
              <a:t> </a:t>
            </a:r>
            <a:r>
              <a:rPr lang="en-US" altLang="zh-CN" dirty="0" smtClean="0"/>
              <a:t>prediction,</a:t>
            </a:r>
            <a:r>
              <a:rPr lang="zh-CN" altLang="en-US" dirty="0" smtClean="0"/>
              <a:t> </a:t>
            </a:r>
            <a:r>
              <a:rPr lang="en-US" altLang="zh-CN" dirty="0" smtClean="0"/>
              <a:t>and</a:t>
            </a:r>
            <a:r>
              <a:rPr lang="zh-CN" altLang="en-US" dirty="0" smtClean="0"/>
              <a:t> </a:t>
            </a:r>
            <a:r>
              <a:rPr lang="en-US" altLang="zh-CN" dirty="0" smtClean="0"/>
              <a:t>assistance</a:t>
            </a:r>
            <a:r>
              <a:rPr lang="zh-CN" altLang="en-US" dirty="0" smtClean="0"/>
              <a:t> </a:t>
            </a:r>
            <a:r>
              <a:rPr lang="en-US" altLang="zh-CN" dirty="0" smtClean="0"/>
              <a:t>in</a:t>
            </a:r>
            <a:r>
              <a:rPr lang="zh-CN" altLang="en-US" dirty="0" smtClean="0"/>
              <a:t> </a:t>
            </a:r>
            <a:r>
              <a:rPr lang="en-US" altLang="zh-CN" dirty="0" smtClean="0"/>
              <a:t>understanding</a:t>
            </a:r>
            <a:r>
              <a:rPr lang="zh-CN" altLang="en-US" dirty="0" smtClean="0"/>
              <a:t> </a:t>
            </a:r>
            <a:r>
              <a:rPr lang="en-US" altLang="zh-CN" dirty="0" smtClean="0"/>
              <a:t>of</a:t>
            </a:r>
            <a:r>
              <a:rPr lang="zh-CN" altLang="en-US" dirty="0" smtClean="0"/>
              <a:t> </a:t>
            </a:r>
            <a:r>
              <a:rPr lang="en-US" altLang="zh-CN" dirty="0" smtClean="0"/>
              <a:t>underlying</a:t>
            </a:r>
            <a:r>
              <a:rPr lang="zh-CN" altLang="en-US" dirty="0" smtClean="0"/>
              <a:t> </a:t>
            </a:r>
            <a:r>
              <a:rPr lang="en-US" altLang="zh-CN" dirty="0" smtClean="0"/>
              <a:t>physics</a:t>
            </a:r>
            <a:endParaRPr lang="en-US" sz="1400" dirty="0" smtClean="0"/>
          </a:p>
        </p:txBody>
      </p:sp>
      <p:sp>
        <p:nvSpPr>
          <p:cNvPr id="4" name="TextBox 3"/>
          <p:cNvSpPr txBox="1"/>
          <p:nvPr/>
        </p:nvSpPr>
        <p:spPr>
          <a:xfrm>
            <a:off x="147463" y="3635755"/>
            <a:ext cx="3249637" cy="369332"/>
          </a:xfrm>
          <a:prstGeom prst="rect">
            <a:avLst/>
          </a:prstGeom>
          <a:noFill/>
        </p:spPr>
        <p:txBody>
          <a:bodyPr wrap="square" rtlCol="0">
            <a:spAutoFit/>
          </a:bodyPr>
          <a:lstStyle/>
          <a:p>
            <a:r>
              <a:rPr lang="en-US" altLang="zh-CN" i="1" dirty="0" err="1" smtClean="0"/>
              <a:t>NanoMine</a:t>
            </a:r>
            <a:r>
              <a:rPr lang="zh-CN" altLang="en-US" i="1" dirty="0" smtClean="0"/>
              <a:t> </a:t>
            </a:r>
            <a:r>
              <a:rPr lang="en-US" altLang="zh-CN" i="1" dirty="0" smtClean="0"/>
              <a:t>Components</a:t>
            </a:r>
            <a:endParaRPr lang="en-US" i="1" dirty="0"/>
          </a:p>
        </p:txBody>
      </p:sp>
      <p:sp>
        <p:nvSpPr>
          <p:cNvPr id="5" name="Notched Right Arrow 4"/>
          <p:cNvSpPr/>
          <p:nvPr/>
        </p:nvSpPr>
        <p:spPr>
          <a:xfrm>
            <a:off x="5194093" y="3768913"/>
            <a:ext cx="2894830" cy="362214"/>
          </a:xfrm>
          <a:prstGeom prst="notched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dirty="0" smtClean="0">
                <a:solidFill>
                  <a:sysClr val="windowText" lastClr="000000"/>
                </a:solidFill>
              </a:rPr>
              <a:t>Property</a:t>
            </a:r>
            <a:r>
              <a:rPr lang="zh-CN" altLang="en-US" dirty="0" smtClean="0">
                <a:solidFill>
                  <a:sysClr val="windowText" lastClr="000000"/>
                </a:solidFill>
              </a:rPr>
              <a:t> </a:t>
            </a:r>
            <a:r>
              <a:rPr lang="en-US" altLang="zh-CN" dirty="0" smtClean="0">
                <a:solidFill>
                  <a:sysClr val="windowText" lastClr="000000"/>
                </a:solidFill>
              </a:rPr>
              <a:t>Prediction</a:t>
            </a:r>
            <a:endParaRPr lang="en-US" dirty="0">
              <a:solidFill>
                <a:sysClr val="windowText" lastClr="000000"/>
              </a:solidFill>
            </a:endParaRPr>
          </a:p>
        </p:txBody>
      </p:sp>
      <p:sp>
        <p:nvSpPr>
          <p:cNvPr id="8" name="Left Arrow 7"/>
          <p:cNvSpPr/>
          <p:nvPr/>
        </p:nvSpPr>
        <p:spPr>
          <a:xfrm>
            <a:off x="5124752" y="6011218"/>
            <a:ext cx="2761292" cy="476192"/>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CN" dirty="0" smtClean="0">
                <a:solidFill>
                  <a:sysClr val="windowText" lastClr="000000"/>
                </a:solidFill>
              </a:rPr>
              <a:t>Material</a:t>
            </a:r>
            <a:r>
              <a:rPr lang="zh-CN" altLang="en-US" dirty="0" smtClean="0">
                <a:solidFill>
                  <a:sysClr val="windowText" lastClr="000000"/>
                </a:solidFill>
              </a:rPr>
              <a:t> </a:t>
            </a:r>
            <a:r>
              <a:rPr lang="en-US" altLang="zh-CN" dirty="0" smtClean="0">
                <a:solidFill>
                  <a:sysClr val="windowText" lastClr="000000"/>
                </a:solidFill>
              </a:rPr>
              <a:t>Design</a:t>
            </a:r>
            <a:endParaRPr lang="en-US" dirty="0">
              <a:solidFill>
                <a:sysClr val="windowText" lastClr="000000"/>
              </a:solidFill>
            </a:endParaRPr>
          </a:p>
        </p:txBody>
      </p:sp>
    </p:spTree>
    <p:extLst>
      <p:ext uri="{BB962C8B-B14F-4D97-AF65-F5344CB8AC3E}">
        <p14:creationId xmlns:p14="http://schemas.microsoft.com/office/powerpoint/2010/main" val="6878359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 Group Interactions</a:t>
            </a:r>
            <a:endParaRPr lang="en-US" dirty="0"/>
          </a:p>
        </p:txBody>
      </p:sp>
      <p:sp>
        <p:nvSpPr>
          <p:cNvPr id="3" name="Content Placeholder 2"/>
          <p:cNvSpPr>
            <a:spLocks noGrp="1"/>
          </p:cNvSpPr>
          <p:nvPr>
            <p:ph idx="1"/>
          </p:nvPr>
        </p:nvSpPr>
        <p:spPr>
          <a:xfrm>
            <a:off x="457200" y="1600200"/>
            <a:ext cx="8686800" cy="4859594"/>
          </a:xfrm>
        </p:spPr>
        <p:txBody>
          <a:bodyPr>
            <a:normAutofit lnSpcReduction="10000"/>
          </a:bodyPr>
          <a:lstStyle/>
          <a:p>
            <a:r>
              <a:rPr lang="en-US" dirty="0" smtClean="0"/>
              <a:t>Monthly WebEx</a:t>
            </a:r>
          </a:p>
          <a:p>
            <a:r>
              <a:rPr lang="en-US" dirty="0" smtClean="0"/>
              <a:t>Quarterly face-to-face visits</a:t>
            </a:r>
          </a:p>
          <a:p>
            <a:r>
              <a:rPr lang="en-US" dirty="0" smtClean="0"/>
              <a:t>Student visits to NIST</a:t>
            </a:r>
          </a:p>
          <a:p>
            <a:r>
              <a:rPr lang="en-US" dirty="0" smtClean="0"/>
              <a:t>Joint students (cross projects)</a:t>
            </a:r>
          </a:p>
          <a:p>
            <a:pPr lvl="1"/>
            <a:r>
              <a:rPr lang="en-US" dirty="0" err="1" smtClean="0"/>
              <a:t>Keten</a:t>
            </a:r>
            <a:r>
              <a:rPr lang="en-US" dirty="0" smtClean="0"/>
              <a:t>/Brinson</a:t>
            </a:r>
          </a:p>
          <a:p>
            <a:pPr lvl="1"/>
            <a:r>
              <a:rPr lang="en-US" dirty="0" err="1" smtClean="0"/>
              <a:t>Luijten</a:t>
            </a:r>
            <a:r>
              <a:rPr lang="en-US" dirty="0" smtClean="0"/>
              <a:t>/</a:t>
            </a:r>
            <a:r>
              <a:rPr lang="en-US" dirty="0" err="1" smtClean="0"/>
              <a:t>Keten</a:t>
            </a:r>
            <a:endParaRPr lang="en-US" dirty="0" smtClean="0"/>
          </a:p>
          <a:p>
            <a:pPr lvl="1"/>
            <a:r>
              <a:rPr lang="en-US" dirty="0" smtClean="0"/>
              <a:t>Brinson/Chen</a:t>
            </a:r>
          </a:p>
          <a:p>
            <a:r>
              <a:rPr lang="en-US" dirty="0" smtClean="0"/>
              <a:t>Owens Corning Collaboration</a:t>
            </a:r>
          </a:p>
          <a:p>
            <a:pPr lvl="1"/>
            <a:r>
              <a:rPr lang="en-US" dirty="0" smtClean="0"/>
              <a:t>Gilman, Brinson, Gale Holmes</a:t>
            </a:r>
          </a:p>
        </p:txBody>
      </p:sp>
      <p:sp>
        <p:nvSpPr>
          <p:cNvPr id="4" name="Text Placeholder 3"/>
          <p:cNvSpPr>
            <a:spLocks noGrp="1"/>
          </p:cNvSpPr>
          <p:nvPr>
            <p:ph type="body" sz="quarter" idx="10"/>
          </p:nvPr>
        </p:nvSpPr>
        <p:spPr/>
        <p:txBody>
          <a:bodyPr/>
          <a:lstStyle/>
          <a:p>
            <a:endParaRPr lang="en-US"/>
          </a:p>
        </p:txBody>
      </p:sp>
      <p:grpSp>
        <p:nvGrpSpPr>
          <p:cNvPr id="16" name="Group 15"/>
          <p:cNvGrpSpPr/>
          <p:nvPr/>
        </p:nvGrpSpPr>
        <p:grpSpPr>
          <a:xfrm>
            <a:off x="7271558" y="1582829"/>
            <a:ext cx="1732105" cy="1320291"/>
            <a:chOff x="701379" y="2840648"/>
            <a:chExt cx="4148434" cy="3162129"/>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5058" t="23334" r="52858" b="53332"/>
            <a:stretch/>
          </p:blipFill>
          <p:spPr>
            <a:xfrm>
              <a:off x="701379" y="2857692"/>
              <a:ext cx="4010924" cy="3145085"/>
            </a:xfrm>
            <a:prstGeom prst="rect">
              <a:avLst/>
            </a:prstGeom>
          </p:spPr>
        </p:pic>
        <p:sp>
          <p:nvSpPr>
            <p:cNvPr id="18" name="Rectangle 17"/>
            <p:cNvSpPr/>
            <p:nvPr/>
          </p:nvSpPr>
          <p:spPr>
            <a:xfrm>
              <a:off x="4610100" y="2840648"/>
              <a:ext cx="239713" cy="31621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flipH="1">
              <a:off x="800100" y="2840649"/>
              <a:ext cx="240697" cy="2106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364670" y="3085896"/>
            <a:ext cx="1499111" cy="3121054"/>
            <a:chOff x="9666248" y="930783"/>
            <a:chExt cx="2295117" cy="4778290"/>
          </a:xfrm>
        </p:grpSpPr>
        <p:pic>
          <p:nvPicPr>
            <p:cNvPr id="21" name="Picture 2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46436" y="3205416"/>
              <a:ext cx="2214929" cy="2214929"/>
            </a:xfrm>
            <a:prstGeom prst="rect">
              <a:avLst/>
            </a:prstGeom>
            <a:ln w="38100">
              <a:noFill/>
            </a:ln>
          </p:spPr>
        </p:pic>
        <p:grpSp>
          <p:nvGrpSpPr>
            <p:cNvPr id="22" name="Group 21"/>
            <p:cNvGrpSpPr/>
            <p:nvPr/>
          </p:nvGrpSpPr>
          <p:grpSpPr>
            <a:xfrm>
              <a:off x="9666248" y="930783"/>
              <a:ext cx="2289677" cy="4778290"/>
              <a:chOff x="6236410" y="665514"/>
              <a:chExt cx="2712892" cy="5661490"/>
            </a:xfrm>
          </p:grpSpPr>
          <p:grpSp>
            <p:nvGrpSpPr>
              <p:cNvPr id="23" name="Group 22"/>
              <p:cNvGrpSpPr>
                <a:grpSpLocks noChangeAspect="1"/>
              </p:cNvGrpSpPr>
              <p:nvPr/>
            </p:nvGrpSpPr>
            <p:grpSpPr>
              <a:xfrm>
                <a:off x="6328100" y="665514"/>
                <a:ext cx="2621202" cy="5488404"/>
                <a:chOff x="2738794" y="1046691"/>
                <a:chExt cx="2444593" cy="5118613"/>
              </a:xfrm>
            </p:grpSpPr>
            <p:pic>
              <p:nvPicPr>
                <p:cNvPr id="25" name="Picture 2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38794" y="1046691"/>
                  <a:ext cx="2444593" cy="2444592"/>
                </a:xfrm>
                <a:prstGeom prst="rect">
                  <a:avLst/>
                </a:prstGeom>
              </p:spPr>
            </p:pic>
            <p:pic>
              <p:nvPicPr>
                <p:cNvPr id="26" name="Picture 25"/>
                <p:cNvPicPr>
                  <a:picLocks/>
                </p:cNvPicPr>
                <p:nvPr/>
              </p:nvPicPr>
              <p:blipFill>
                <a:blip r:embed="rId5">
                  <a:extLst>
                    <a:ext uri="{28A0092B-C50C-407E-A947-70E740481C1C}">
                      <a14:useLocalDpi xmlns:a14="http://schemas.microsoft.com/office/drawing/2010/main"/>
                    </a:ext>
                  </a:extLst>
                </a:blip>
                <a:stretch>
                  <a:fillRect/>
                </a:stretch>
              </p:blipFill>
              <p:spPr>
                <a:xfrm>
                  <a:off x="2738794" y="6065005"/>
                  <a:ext cx="2444218" cy="100299"/>
                </a:xfrm>
                <a:prstGeom prst="rect">
                  <a:avLst/>
                </a:prstGeom>
              </p:spPr>
            </p:pic>
            <p:cxnSp>
              <p:nvCxnSpPr>
                <p:cNvPr id="27" name="Straight Connector 26"/>
                <p:cNvCxnSpPr>
                  <a:cxnSpLocks noChangeAspect="1"/>
                </p:cNvCxnSpPr>
                <p:nvPr/>
              </p:nvCxnSpPr>
              <p:spPr>
                <a:xfrm>
                  <a:off x="2950548" y="3409770"/>
                  <a:ext cx="3870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527955" y="1083221"/>
                  <a:ext cx="634068" cy="372487"/>
                </a:xfrm>
                <a:prstGeom prst="rect">
                  <a:avLst/>
                </a:prstGeom>
                <a:noFill/>
                <a:ln>
                  <a:noFill/>
                </a:ln>
              </p:spPr>
              <p:txBody>
                <a:bodyPr wrap="none" rtlCol="0">
                  <a:spAutoFit/>
                </a:bodyPr>
                <a:lstStyle/>
                <a:p>
                  <a:r>
                    <a:rPr lang="en-US" b="1" dirty="0" smtClean="0">
                      <a:solidFill>
                        <a:schemeClr val="bg1"/>
                      </a:solidFill>
                    </a:rPr>
                    <a:t>ε = 0</a:t>
                  </a:r>
                  <a:endParaRPr lang="en-US" b="1" dirty="0">
                    <a:solidFill>
                      <a:schemeClr val="bg1"/>
                    </a:solidFill>
                  </a:endParaRPr>
                </a:p>
              </p:txBody>
            </p:sp>
            <p:sp>
              <p:nvSpPr>
                <p:cNvPr id="29" name="TextBox 28"/>
                <p:cNvSpPr txBox="1"/>
                <p:nvPr/>
              </p:nvSpPr>
              <p:spPr>
                <a:xfrm>
                  <a:off x="3630940" y="3609945"/>
                  <a:ext cx="699958" cy="344448"/>
                </a:xfrm>
                <a:prstGeom prst="rect">
                  <a:avLst/>
                </a:prstGeom>
                <a:noFill/>
                <a:ln>
                  <a:noFill/>
                </a:ln>
              </p:spPr>
              <p:txBody>
                <a:bodyPr wrap="none" rtlCol="0">
                  <a:spAutoFit/>
                </a:bodyPr>
                <a:lstStyle/>
                <a:p>
                  <a:r>
                    <a:rPr lang="en-US" b="1" dirty="0" smtClean="0">
                      <a:solidFill>
                        <a:schemeClr val="bg1"/>
                      </a:solidFill>
                    </a:rPr>
                    <a:t>ε = </a:t>
                  </a:r>
                  <a:r>
                    <a:rPr lang="en-US" b="1" dirty="0" err="1" smtClean="0">
                      <a:solidFill>
                        <a:schemeClr val="bg1"/>
                      </a:solidFill>
                    </a:rPr>
                    <a:t>ε</a:t>
                  </a:r>
                  <a:r>
                    <a:rPr lang="en-US" b="1" baseline="-25000" dirty="0" err="1" smtClean="0">
                      <a:solidFill>
                        <a:schemeClr val="bg1"/>
                      </a:solidFill>
                    </a:rPr>
                    <a:t>c</a:t>
                  </a:r>
                  <a:endParaRPr lang="en-US" b="1" baseline="-25000" dirty="0">
                    <a:solidFill>
                      <a:schemeClr val="bg1"/>
                    </a:solidFill>
                  </a:endParaRPr>
                </a:p>
              </p:txBody>
            </p:sp>
            <p:sp>
              <p:nvSpPr>
                <p:cNvPr id="30" name="TextBox 29"/>
                <p:cNvSpPr txBox="1"/>
                <p:nvPr/>
              </p:nvSpPr>
              <p:spPr>
                <a:xfrm>
                  <a:off x="2763911" y="2962829"/>
                  <a:ext cx="539994" cy="258337"/>
                </a:xfrm>
                <a:prstGeom prst="rect">
                  <a:avLst/>
                </a:prstGeom>
                <a:noFill/>
                <a:ln w="38100">
                  <a:noFill/>
                </a:ln>
              </p:spPr>
              <p:txBody>
                <a:bodyPr wrap="none" rtlCol="0">
                  <a:spAutoFit/>
                </a:bodyPr>
                <a:lstStyle/>
                <a:p>
                  <a:r>
                    <a:rPr lang="en-US" sz="1200" b="1" dirty="0" smtClean="0">
                      <a:solidFill>
                        <a:schemeClr val="bg1"/>
                      </a:solidFill>
                    </a:rPr>
                    <a:t>20µm</a:t>
                  </a:r>
                  <a:endParaRPr lang="en-US" sz="1200" b="1" dirty="0">
                    <a:solidFill>
                      <a:schemeClr val="bg1"/>
                    </a:solidFill>
                  </a:endParaRPr>
                </a:p>
              </p:txBody>
            </p:sp>
          </p:grpSp>
          <p:sp>
            <p:nvSpPr>
              <p:cNvPr id="24" name="TextBox 23"/>
              <p:cNvSpPr txBox="1"/>
              <p:nvPr/>
            </p:nvSpPr>
            <p:spPr>
              <a:xfrm>
                <a:off x="6236410" y="6096172"/>
                <a:ext cx="697627" cy="230832"/>
              </a:xfrm>
              <a:prstGeom prst="rect">
                <a:avLst/>
              </a:prstGeom>
              <a:noFill/>
            </p:spPr>
            <p:txBody>
              <a:bodyPr wrap="none" rtlCol="0">
                <a:spAutoFit/>
              </a:bodyPr>
              <a:lstStyle/>
              <a:p>
                <a:r>
                  <a:rPr lang="en-US" sz="900" dirty="0" smtClean="0"/>
                  <a:t>0-4000 </a:t>
                </a:r>
                <a:r>
                  <a:rPr lang="en-US" sz="900" dirty="0" err="1" smtClean="0"/>
                  <a:t>ps</a:t>
                </a:r>
                <a:endParaRPr lang="en-US" sz="900" dirty="0"/>
              </a:p>
            </p:txBody>
          </p:sp>
        </p:grpSp>
      </p:grpSp>
      <p:sp>
        <p:nvSpPr>
          <p:cNvPr id="31" name="TextBox 30"/>
          <p:cNvSpPr txBox="1"/>
          <p:nvPr/>
        </p:nvSpPr>
        <p:spPr>
          <a:xfrm>
            <a:off x="7818534" y="2357604"/>
            <a:ext cx="524182" cy="115416"/>
          </a:xfrm>
          <a:prstGeom prst="rect">
            <a:avLst/>
          </a:prstGeom>
          <a:solidFill>
            <a:srgbClr val="234CB5"/>
          </a:solidFill>
        </p:spPr>
        <p:txBody>
          <a:bodyPr wrap="none" lIns="0" tIns="0" rIns="0" bIns="0" rtlCol="0">
            <a:spAutoFit/>
          </a:bodyPr>
          <a:lstStyle/>
          <a:p>
            <a:r>
              <a:rPr lang="en-US" sz="750" b="1" dirty="0" smtClean="0">
                <a:solidFill>
                  <a:schemeClr val="bg1"/>
                </a:solidFill>
                <a:latin typeface="Arial" panose="020B0604020202020204" pitchFamily="34" charset="0"/>
                <a:cs typeface="Arial" panose="020B0604020202020204" pitchFamily="34" charset="0"/>
              </a:rPr>
              <a:t>Glass Fiber</a:t>
            </a:r>
            <a:endParaRPr lang="en-US" sz="750" b="1" dirty="0">
              <a:solidFill>
                <a:schemeClr val="bg1"/>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clrChange>
              <a:clrFrom>
                <a:srgbClr val="000000"/>
              </a:clrFrom>
              <a:clrTo>
                <a:srgbClr val="000000">
                  <a:alpha val="0"/>
                </a:srgbClr>
              </a:clrTo>
            </a:clrChange>
          </a:blip>
          <a:stretch>
            <a:fillRect/>
          </a:stretch>
        </p:blipFill>
        <p:spPr>
          <a:xfrm>
            <a:off x="6351824" y="5303567"/>
            <a:ext cx="919734" cy="807965"/>
          </a:xfrm>
          <a:prstGeom prst="rect">
            <a:avLst/>
          </a:prstGeom>
        </p:spPr>
      </p:pic>
    </p:spTree>
    <p:extLst>
      <p:ext uri="{BB962C8B-B14F-4D97-AF65-F5344CB8AC3E}">
        <p14:creationId xmlns:p14="http://schemas.microsoft.com/office/powerpoint/2010/main" val="6687144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Ongoing and </a:t>
            </a:r>
            <a:r>
              <a:rPr lang="en-US" dirty="0"/>
              <a:t>F</a:t>
            </a:r>
            <a:r>
              <a:rPr lang="en-US" dirty="0" smtClean="0"/>
              <a:t>uture Work</a:t>
            </a:r>
            <a:endParaRPr lang="en-US" dirty="0"/>
          </a:p>
        </p:txBody>
      </p:sp>
      <p:sp>
        <p:nvSpPr>
          <p:cNvPr id="8" name="Text Placeholder 7"/>
          <p:cNvSpPr>
            <a:spLocks noGrp="1"/>
          </p:cNvSpPr>
          <p:nvPr>
            <p:ph type="body" sz="quarter" idx="10"/>
          </p:nvPr>
        </p:nvSpPr>
        <p:spPr/>
        <p:txBody>
          <a:bodyPr/>
          <a:lstStyle/>
          <a:p>
            <a:endParaRPr lang="en-US" dirty="0"/>
          </a:p>
        </p:txBody>
      </p:sp>
      <p:pic>
        <p:nvPicPr>
          <p:cNvPr id="44" name="Picture 4" descr="http://arcaspace.com/images/arcaboard/AB_Diagr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3097" y="3437027"/>
            <a:ext cx="5602981" cy="2801491"/>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55659" y="6290221"/>
            <a:ext cx="4572000" cy="276999"/>
          </a:xfrm>
          <a:prstGeom prst="rect">
            <a:avLst/>
          </a:prstGeom>
        </p:spPr>
        <p:txBody>
          <a:bodyPr>
            <a:spAutoFit/>
          </a:bodyPr>
          <a:lstStyle/>
          <a:p>
            <a:r>
              <a:rPr lang="en-US" sz="1200" dirty="0"/>
              <a:t>http://arcaspace.com/en/ArcaBoard/specs.htm</a:t>
            </a:r>
          </a:p>
        </p:txBody>
      </p:sp>
      <p:pic>
        <p:nvPicPr>
          <p:cNvPr id="13314" name="Picture 2" descr="http://arcaspace.com/images/arcaboard/AB_Specifications.jpg"/>
          <p:cNvPicPr>
            <a:picLocks noChangeAspect="1" noChangeArrowheads="1"/>
          </p:cNvPicPr>
          <p:nvPr/>
        </p:nvPicPr>
        <p:blipFill rotWithShape="1">
          <a:blip r:embed="rId4">
            <a:extLst>
              <a:ext uri="{28A0092B-C50C-407E-A947-70E740481C1C}">
                <a14:useLocalDpi xmlns:a14="http://schemas.microsoft.com/office/drawing/2010/main" val="0"/>
              </a:ext>
            </a:extLst>
          </a:blip>
          <a:srcRect l="43091" t="27590" r="37841" b="29706"/>
          <a:stretch/>
        </p:blipFill>
        <p:spPr bwMode="auto">
          <a:xfrm>
            <a:off x="294968" y="1748929"/>
            <a:ext cx="2971799" cy="44378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519845" y="1579297"/>
            <a:ext cx="4859594" cy="1754326"/>
          </a:xfrm>
          <a:prstGeom prst="rect">
            <a:avLst/>
          </a:prstGeom>
          <a:noFill/>
        </p:spPr>
        <p:txBody>
          <a:bodyPr wrap="square" rtlCol="0">
            <a:spAutoFit/>
          </a:bodyPr>
          <a:lstStyle/>
          <a:p>
            <a:pPr algn="ctr"/>
            <a:r>
              <a:rPr lang="en-US" sz="2400" dirty="0" err="1" smtClean="0"/>
              <a:t>Hoverboard</a:t>
            </a:r>
            <a:r>
              <a:rPr lang="en-US" sz="2400" dirty="0" smtClean="0"/>
              <a:t> by </a:t>
            </a:r>
            <a:r>
              <a:rPr lang="en-US" sz="2400" dirty="0" err="1" smtClean="0"/>
              <a:t>Arcaspace</a:t>
            </a:r>
            <a:endParaRPr lang="en-US" sz="2400" dirty="0" smtClean="0"/>
          </a:p>
          <a:p>
            <a:pPr algn="ctr"/>
            <a:endParaRPr lang="en-US" sz="1100" dirty="0" smtClean="0"/>
          </a:p>
          <a:p>
            <a:pPr algn="ctr"/>
            <a:r>
              <a:rPr lang="en-US" dirty="0" smtClean="0"/>
              <a:t>Unit housing is fabricated from aerospace composite to shield rider from massive heat output of board without adding too much weight to the device</a:t>
            </a:r>
            <a:endParaRPr lang="en-US" dirty="0"/>
          </a:p>
        </p:txBody>
      </p:sp>
      <p:sp>
        <p:nvSpPr>
          <p:cNvPr id="2" name="Oval 1"/>
          <p:cNvSpPr/>
          <p:nvPr/>
        </p:nvSpPr>
        <p:spPr>
          <a:xfrm>
            <a:off x="7329948" y="4188542"/>
            <a:ext cx="1504336" cy="368710"/>
          </a:xfrm>
          <a:prstGeom prst="ellipse">
            <a:avLst/>
          </a:prstGeom>
          <a:noFill/>
          <a:ln w="76200">
            <a:solidFill>
              <a:srgbClr val="234CB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66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Ongoing and Future Work</a:t>
            </a:r>
            <a:endParaRPr lang="en-US" dirty="0"/>
          </a:p>
        </p:txBody>
      </p:sp>
      <p:sp>
        <p:nvSpPr>
          <p:cNvPr id="3" name="Content Placeholder 2"/>
          <p:cNvSpPr>
            <a:spLocks noGrp="1"/>
          </p:cNvSpPr>
          <p:nvPr>
            <p:ph idx="1"/>
          </p:nvPr>
        </p:nvSpPr>
        <p:spPr>
          <a:xfrm>
            <a:off x="457200" y="1552511"/>
            <a:ext cx="8229599" cy="2838477"/>
          </a:xfrm>
        </p:spPr>
        <p:txBody>
          <a:bodyPr>
            <a:normAutofit fontScale="62500" lnSpcReduction="20000"/>
          </a:bodyPr>
          <a:lstStyle/>
          <a:p>
            <a:r>
              <a:rPr lang="en-US" altLang="en-US" dirty="0" smtClean="0">
                <a:latin typeface="Arial" panose="020B0604020202020204" pitchFamily="34" charset="0"/>
                <a:ea typeface="Calibri" panose="020F0502020204030204" pitchFamily="34" charset="0"/>
                <a:cs typeface="Arial" panose="020B0604020202020204" pitchFamily="34" charset="0"/>
              </a:rPr>
              <a:t>Role of surface energy on materials properties of interphase </a:t>
            </a:r>
          </a:p>
          <a:p>
            <a:pPr lvl="1"/>
            <a:r>
              <a:rPr lang="en-US" altLang="en-US" dirty="0" smtClean="0">
                <a:latin typeface="Arial" panose="020B0604020202020204" pitchFamily="34" charset="0"/>
                <a:ea typeface="Calibri" panose="020F0502020204030204" pitchFamily="34" charset="0"/>
                <a:cs typeface="Arial" panose="020B0604020202020204" pitchFamily="34" charset="0"/>
              </a:rPr>
              <a:t>AFM modulus mapping experiments</a:t>
            </a:r>
          </a:p>
          <a:p>
            <a:pPr lvl="1"/>
            <a:r>
              <a:rPr lang="en-US" altLang="en-US" dirty="0" smtClean="0">
                <a:latin typeface="Arial" panose="020B0604020202020204" pitchFamily="34" charset="0"/>
                <a:ea typeface="Calibri" panose="020F0502020204030204" pitchFamily="34" charset="0"/>
                <a:cs typeface="Arial" panose="020B0604020202020204" pitchFamily="34" charset="0"/>
              </a:rPr>
              <a:t>Interfacial mechanophore experiments</a:t>
            </a:r>
          </a:p>
          <a:p>
            <a:pPr lvl="1"/>
            <a:r>
              <a:rPr lang="en-US" altLang="en-US" dirty="0" smtClean="0">
                <a:latin typeface="Arial" panose="020B0604020202020204" pitchFamily="34" charset="0"/>
                <a:ea typeface="Calibri" panose="020F0502020204030204" pitchFamily="34" charset="0"/>
                <a:cs typeface="Arial" panose="020B0604020202020204" pitchFamily="34" charset="0"/>
              </a:rPr>
              <a:t>Flory-Huggins Parameter Database</a:t>
            </a:r>
          </a:p>
          <a:p>
            <a:r>
              <a:rPr lang="en-US" altLang="en-US" dirty="0" smtClean="0">
                <a:latin typeface="Arial" panose="020B0604020202020204" pitchFamily="34" charset="0"/>
                <a:ea typeface="Calibri" panose="020F0502020204030204" pitchFamily="34" charset="0"/>
                <a:cs typeface="Arial" panose="020B0604020202020204" pitchFamily="34" charset="0"/>
              </a:rPr>
              <a:t>Role of interfacial water</a:t>
            </a:r>
          </a:p>
          <a:p>
            <a:pPr lvl="1"/>
            <a:r>
              <a:rPr lang="en-US" altLang="en-US" dirty="0" smtClean="0">
                <a:latin typeface="Arial" panose="020B0604020202020204" pitchFamily="34" charset="0"/>
                <a:ea typeface="Calibri" panose="020F0502020204030204" pitchFamily="34" charset="0"/>
                <a:cs typeface="Arial" panose="020B0604020202020204" pitchFamily="34" charset="0"/>
              </a:rPr>
              <a:t>Microwave spectroscopy on CNC composites</a:t>
            </a:r>
          </a:p>
          <a:p>
            <a:pPr lvl="1"/>
            <a:r>
              <a:rPr lang="en-US" altLang="en-US" dirty="0" smtClean="0">
                <a:latin typeface="Arial" panose="020B0604020202020204" pitchFamily="34" charset="0"/>
                <a:ea typeface="Calibri" panose="020F0502020204030204" pitchFamily="34" charset="0"/>
                <a:cs typeface="Arial" panose="020B0604020202020204" pitchFamily="34" charset="0"/>
              </a:rPr>
              <a:t>Modeling of interfacial water</a:t>
            </a:r>
          </a:p>
          <a:p>
            <a:r>
              <a:rPr lang="en-US" altLang="en-US" dirty="0" smtClean="0">
                <a:latin typeface="Arial" panose="020B0604020202020204" pitchFamily="34" charset="0"/>
                <a:ea typeface="Calibri" panose="020F0502020204030204" pitchFamily="34" charset="0"/>
                <a:cs typeface="Arial" panose="020B0604020202020204" pitchFamily="34" charset="0"/>
              </a:rPr>
              <a:t>Incorporation of data, both experimental and modeling, into data resources (</a:t>
            </a:r>
            <a:r>
              <a:rPr lang="en-US" altLang="en-US" dirty="0" err="1" smtClean="0">
                <a:latin typeface="Arial" panose="020B0604020202020204" pitchFamily="34" charset="0"/>
                <a:ea typeface="Calibri" panose="020F0502020204030204" pitchFamily="34" charset="0"/>
                <a:cs typeface="Arial" panose="020B0604020202020204" pitchFamily="34" charset="0"/>
              </a:rPr>
              <a:t>NanoMine</a:t>
            </a:r>
            <a:r>
              <a:rPr lang="en-US" altLang="en-US" dirty="0" smtClean="0">
                <a:latin typeface="Arial" panose="020B0604020202020204" pitchFamily="34" charset="0"/>
                <a:ea typeface="Calibri" panose="020F0502020204030204" pitchFamily="34" charset="0"/>
                <a:cs typeface="Arial" panose="020B0604020202020204" pitchFamily="34" charset="0"/>
              </a:rPr>
              <a:t> database and </a:t>
            </a:r>
            <a:r>
              <a:rPr lang="en-US" altLang="en-US" dirty="0" err="1" smtClean="0">
                <a:latin typeface="Arial" panose="020B0604020202020204" pitchFamily="34" charset="0"/>
                <a:ea typeface="Calibri" panose="020F0502020204030204" pitchFamily="34" charset="0"/>
                <a:cs typeface="Arial" panose="020B0604020202020204" pitchFamily="34" charset="0"/>
              </a:rPr>
              <a:t>WebFF</a:t>
            </a:r>
            <a:r>
              <a:rPr lang="en-US" altLang="en-US" dirty="0" smtClean="0">
                <a:latin typeface="Arial" panose="020B0604020202020204" pitchFamily="34" charset="0"/>
                <a:ea typeface="Calibri" panose="020F0502020204030204" pitchFamily="34" charset="0"/>
                <a:cs typeface="Arial" panose="020B0604020202020204" pitchFamily="34" charset="0"/>
              </a:rPr>
              <a:t> prediction tools)</a:t>
            </a:r>
          </a:p>
          <a:p>
            <a:pPr lvl="1"/>
            <a:endParaRPr lang="en-US" altLang="en-US" dirty="0" smtClean="0">
              <a:latin typeface="Arial" panose="020B0604020202020204" pitchFamily="34" charset="0"/>
              <a:ea typeface="Calibri" panose="020F0502020204030204" pitchFamily="34" charset="0"/>
              <a:cs typeface="Arial" panose="020B0604020202020204" pitchFamily="34" charset="0"/>
            </a:endParaRPr>
          </a:p>
          <a:p>
            <a:pPr lvl="2"/>
            <a:endParaRPr lang="en-US" altLang="en-US" dirty="0" smtClean="0">
              <a:latin typeface="Arial" panose="020B0604020202020204" pitchFamily="34" charset="0"/>
              <a:ea typeface="Calibri" panose="020F0502020204030204" pitchFamily="34" charset="0"/>
              <a:cs typeface="Arial" panose="020B0604020202020204" pitchFamily="34" charset="0"/>
            </a:endParaRPr>
          </a:p>
          <a:p>
            <a:pPr lvl="2"/>
            <a:endParaRPr lang="en-US" altLang="en-US" dirty="0" smtClean="0">
              <a:latin typeface="Arial" panose="020B0604020202020204" pitchFamily="34" charset="0"/>
              <a:ea typeface="Calibri" panose="020F0502020204030204" pitchFamily="34" charset="0"/>
              <a:cs typeface="Arial" panose="020B0604020202020204" pitchFamily="34" charset="0"/>
            </a:endParaRPr>
          </a:p>
        </p:txBody>
      </p:sp>
      <p:sp>
        <p:nvSpPr>
          <p:cNvPr id="4" name="Text Placeholder 3"/>
          <p:cNvSpPr>
            <a:spLocks noGrp="1"/>
          </p:cNvSpPr>
          <p:nvPr>
            <p:ph type="body" sz="quarter" idx="10"/>
          </p:nvPr>
        </p:nvSpPr>
        <p:spPr/>
        <p:txBody>
          <a:bodyPr/>
          <a:lstStyle/>
          <a:p>
            <a:endParaRPr lang="en-US"/>
          </a:p>
        </p:txBody>
      </p:sp>
      <p:pic>
        <p:nvPicPr>
          <p:cNvPr id="20" name="Picture 19"/>
          <p:cNvPicPr>
            <a:picLocks noChangeAspect="1"/>
          </p:cNvPicPr>
          <p:nvPr/>
        </p:nvPicPr>
        <p:blipFill rotWithShape="1">
          <a:blip r:embed="rId2" cstate="email">
            <a:extLst>
              <a:ext uri="{28A0092B-C50C-407E-A947-70E740481C1C}">
                <a14:useLocalDpi xmlns:a14="http://schemas.microsoft.com/office/drawing/2010/main" val="0"/>
              </a:ext>
            </a:extLst>
          </a:blip>
          <a:srcRect r="31848"/>
          <a:stretch/>
        </p:blipFill>
        <p:spPr bwMode="auto">
          <a:xfrm>
            <a:off x="95864" y="4582796"/>
            <a:ext cx="4144297" cy="1935255"/>
          </a:xfrm>
          <a:prstGeom prst="rect">
            <a:avLst/>
          </a:prstGeom>
          <a:noFill/>
        </p:spPr>
      </p:pic>
      <p:grpSp>
        <p:nvGrpSpPr>
          <p:cNvPr id="21" name="Group 20"/>
          <p:cNvGrpSpPr/>
          <p:nvPr/>
        </p:nvGrpSpPr>
        <p:grpSpPr>
          <a:xfrm>
            <a:off x="692413" y="4344880"/>
            <a:ext cx="995902" cy="335520"/>
            <a:chOff x="759026" y="3210979"/>
            <a:chExt cx="1121385" cy="377795"/>
          </a:xfrm>
        </p:grpSpPr>
        <p:sp>
          <p:nvSpPr>
            <p:cNvPr id="22" name="Isosceles Triangle 21"/>
            <p:cNvSpPr/>
            <p:nvPr/>
          </p:nvSpPr>
          <p:spPr>
            <a:xfrm rot="10362903">
              <a:off x="786581" y="3353932"/>
              <a:ext cx="403122" cy="234842"/>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rot="21132458">
              <a:off x="759026" y="3210979"/>
              <a:ext cx="1121385" cy="906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4" name="Picture 2" descr="C:\Users\Chelsea\Documents\ORPNRC\4pt bend SNC schematic Inset wo label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6756" y="4836125"/>
            <a:ext cx="1744951" cy="142921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4320554" y="4836125"/>
            <a:ext cx="2736440" cy="1428595"/>
            <a:chOff x="4468038" y="4771779"/>
            <a:chExt cx="2736440" cy="1428595"/>
          </a:xfrm>
        </p:grpSpPr>
        <p:pic>
          <p:nvPicPr>
            <p:cNvPr id="25" name="Picture 3" descr="Z:\ORPNRC\4pt bend schematic compoun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6006" b="52894"/>
            <a:stretch/>
          </p:blipFill>
          <p:spPr bwMode="auto">
            <a:xfrm>
              <a:off x="4468038" y="4771779"/>
              <a:ext cx="2736440" cy="14285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55302" y="4785762"/>
              <a:ext cx="444352" cy="261610"/>
            </a:xfrm>
            <a:prstGeom prst="rect">
              <a:avLst/>
            </a:prstGeom>
            <a:solidFill>
              <a:schemeClr val="bg1"/>
            </a:solidFill>
          </p:spPr>
          <p:txBody>
            <a:bodyPr wrap="none" rtlCol="0">
              <a:spAutoFit/>
            </a:bodyPr>
            <a:lstStyle/>
            <a:p>
              <a:r>
                <a:rPr lang="en-US" sz="1100" dirty="0" smtClean="0">
                  <a:solidFill>
                    <a:srgbClr val="000000"/>
                  </a:solidFill>
                </a:rPr>
                <a:t>CNC</a:t>
              </a:r>
              <a:endParaRPr lang="en-US" sz="1100" dirty="0">
                <a:solidFill>
                  <a:srgbClr val="000000"/>
                </a:solidFill>
              </a:endParaRPr>
            </a:p>
          </p:txBody>
        </p:sp>
      </p:grpSp>
    </p:spTree>
    <p:extLst>
      <p:ext uri="{BB962C8B-B14F-4D97-AF65-F5344CB8AC3E}">
        <p14:creationId xmlns:p14="http://schemas.microsoft.com/office/powerpoint/2010/main" val="1568874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Polymer Matrix Materials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031" y="4448790"/>
            <a:ext cx="1368000" cy="136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8346" y="1643040"/>
            <a:ext cx="1368000" cy="13680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060" y="1964567"/>
            <a:ext cx="1368000" cy="13680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9014" y="4471590"/>
            <a:ext cx="1368000" cy="13224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8703" y="2461235"/>
            <a:ext cx="1368000" cy="1368000"/>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7634" y="1964567"/>
            <a:ext cx="1368000" cy="1368000"/>
          </a:xfrm>
          <a:prstGeom prst="rect">
            <a:avLst/>
          </a:prstGeom>
        </p:spPr>
      </p:pic>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b="28180"/>
          <a:stretch/>
        </p:blipFill>
        <p:spPr>
          <a:xfrm>
            <a:off x="2060618" y="4445047"/>
            <a:ext cx="1368000" cy="1375486"/>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97990" y="2461235"/>
            <a:ext cx="1368000" cy="1368000"/>
          </a:xfrm>
          <a:prstGeom prst="rect">
            <a:avLst/>
          </a:prstGeom>
        </p:spPr>
      </p:pic>
      <p:pic>
        <p:nvPicPr>
          <p:cNvPr id="13" name="Picture 12"/>
          <p:cNvPicPr>
            <a:picLocks noChangeAspect="1"/>
          </p:cNvPicPr>
          <p:nvPr/>
        </p:nvPicPr>
        <p:blipFill rotWithShape="1">
          <a:blip r:embed="rId11"/>
          <a:srcRect t="6757" b="19361"/>
          <a:stretch/>
        </p:blipFill>
        <p:spPr>
          <a:xfrm>
            <a:off x="223198" y="4433543"/>
            <a:ext cx="1368000" cy="1398494"/>
          </a:xfrm>
          <a:prstGeom prst="rect">
            <a:avLst/>
          </a:prstGeom>
        </p:spPr>
      </p:pic>
      <p:sp>
        <p:nvSpPr>
          <p:cNvPr id="14" name="TextBox 13"/>
          <p:cNvSpPr txBox="1"/>
          <p:nvPr/>
        </p:nvSpPr>
        <p:spPr>
          <a:xfrm>
            <a:off x="447653" y="3288342"/>
            <a:ext cx="1268296" cy="584775"/>
          </a:xfrm>
          <a:prstGeom prst="rect">
            <a:avLst/>
          </a:prstGeom>
          <a:noFill/>
        </p:spPr>
        <p:txBody>
          <a:bodyPr wrap="none" rtlCol="0">
            <a:spAutoFit/>
          </a:bodyPr>
          <a:lstStyle/>
          <a:p>
            <a:pPr algn="ctr"/>
            <a:r>
              <a:rPr lang="en-US" sz="1600" dirty="0" smtClean="0"/>
              <a:t>Sinan </a:t>
            </a:r>
            <a:r>
              <a:rPr lang="en-US" sz="1600" dirty="0" err="1" smtClean="0"/>
              <a:t>Keten</a:t>
            </a:r>
            <a:r>
              <a:rPr lang="en-US" sz="1600" dirty="0"/>
              <a:t/>
            </a:r>
            <a:br>
              <a:rPr lang="en-US" sz="1600" dirty="0"/>
            </a:br>
            <a:r>
              <a:rPr lang="en-US" sz="1600" dirty="0" smtClean="0"/>
              <a:t>(NU)</a:t>
            </a:r>
            <a:endParaRPr lang="en-US" sz="1600" dirty="0"/>
          </a:p>
        </p:txBody>
      </p:sp>
      <p:sp>
        <p:nvSpPr>
          <p:cNvPr id="15" name="TextBox 14"/>
          <p:cNvSpPr txBox="1"/>
          <p:nvPr/>
        </p:nvSpPr>
        <p:spPr>
          <a:xfrm>
            <a:off x="1991573" y="3779677"/>
            <a:ext cx="1462260" cy="584775"/>
          </a:xfrm>
          <a:prstGeom prst="rect">
            <a:avLst/>
          </a:prstGeom>
          <a:noFill/>
        </p:spPr>
        <p:txBody>
          <a:bodyPr wrap="none" rtlCol="0">
            <a:spAutoFit/>
          </a:bodyPr>
          <a:lstStyle/>
          <a:p>
            <a:pPr algn="ctr"/>
            <a:r>
              <a:rPr lang="en-US" sz="1600" dirty="0" smtClean="0"/>
              <a:t>Juan de Pablo</a:t>
            </a:r>
            <a:br>
              <a:rPr lang="en-US" sz="1600" dirty="0" smtClean="0"/>
            </a:br>
            <a:r>
              <a:rPr lang="en-US" sz="1600" dirty="0" smtClean="0"/>
              <a:t>(UC)</a:t>
            </a:r>
            <a:endParaRPr lang="en-US" sz="1600" dirty="0"/>
          </a:p>
        </p:txBody>
      </p:sp>
      <p:sp>
        <p:nvSpPr>
          <p:cNvPr id="16" name="TextBox 15"/>
          <p:cNvSpPr txBox="1"/>
          <p:nvPr/>
        </p:nvSpPr>
        <p:spPr>
          <a:xfrm>
            <a:off x="1789870" y="5792418"/>
            <a:ext cx="1909497" cy="584775"/>
          </a:xfrm>
          <a:prstGeom prst="rect">
            <a:avLst/>
          </a:prstGeom>
          <a:noFill/>
        </p:spPr>
        <p:txBody>
          <a:bodyPr wrap="none" rtlCol="0">
            <a:spAutoFit/>
          </a:bodyPr>
          <a:lstStyle/>
          <a:p>
            <a:pPr algn="ctr"/>
            <a:r>
              <a:rPr lang="en-US" sz="1600" dirty="0" smtClean="0"/>
              <a:t>Douglas Fox</a:t>
            </a:r>
            <a:br>
              <a:rPr lang="en-US" sz="1600" dirty="0" smtClean="0"/>
            </a:br>
            <a:r>
              <a:rPr lang="en-US" sz="1600" dirty="0" smtClean="0"/>
              <a:t>(NIST/American U)</a:t>
            </a:r>
            <a:endParaRPr lang="en-US" sz="1600" dirty="0"/>
          </a:p>
        </p:txBody>
      </p:sp>
      <p:sp>
        <p:nvSpPr>
          <p:cNvPr id="17" name="TextBox 16"/>
          <p:cNvSpPr txBox="1"/>
          <p:nvPr/>
        </p:nvSpPr>
        <p:spPr>
          <a:xfrm>
            <a:off x="226563" y="5792418"/>
            <a:ext cx="1361270" cy="584775"/>
          </a:xfrm>
          <a:prstGeom prst="rect">
            <a:avLst/>
          </a:prstGeom>
          <a:noFill/>
        </p:spPr>
        <p:txBody>
          <a:bodyPr wrap="none" rtlCol="0">
            <a:spAutoFit/>
          </a:bodyPr>
          <a:lstStyle/>
          <a:p>
            <a:pPr algn="ctr"/>
            <a:r>
              <a:rPr lang="en-US" sz="1600" dirty="0" smtClean="0"/>
              <a:t>Jack Douglas</a:t>
            </a:r>
            <a:br>
              <a:rPr lang="en-US" sz="1600" dirty="0" smtClean="0"/>
            </a:br>
            <a:r>
              <a:rPr lang="en-US" sz="1600" dirty="0" smtClean="0"/>
              <a:t>(NIST)</a:t>
            </a:r>
            <a:endParaRPr lang="en-US" sz="1600" dirty="0"/>
          </a:p>
        </p:txBody>
      </p:sp>
      <p:sp>
        <p:nvSpPr>
          <p:cNvPr id="18" name="TextBox 17"/>
          <p:cNvSpPr txBox="1"/>
          <p:nvPr/>
        </p:nvSpPr>
        <p:spPr>
          <a:xfrm>
            <a:off x="7528064" y="5792418"/>
            <a:ext cx="1269899" cy="584775"/>
          </a:xfrm>
          <a:prstGeom prst="rect">
            <a:avLst/>
          </a:prstGeom>
          <a:noFill/>
        </p:spPr>
        <p:txBody>
          <a:bodyPr wrap="none" rtlCol="0">
            <a:spAutoFit/>
          </a:bodyPr>
          <a:lstStyle/>
          <a:p>
            <a:pPr algn="ctr"/>
            <a:r>
              <a:rPr lang="en-US" sz="1600" dirty="0" smtClean="0"/>
              <a:t>Fred Phelan</a:t>
            </a:r>
            <a:br>
              <a:rPr lang="en-US" sz="1600" dirty="0" smtClean="0"/>
            </a:br>
            <a:r>
              <a:rPr lang="en-US" sz="1600" dirty="0" smtClean="0"/>
              <a:t>(NIST)</a:t>
            </a:r>
            <a:endParaRPr lang="en-US" sz="1600" dirty="0"/>
          </a:p>
        </p:txBody>
      </p:sp>
      <p:sp>
        <p:nvSpPr>
          <p:cNvPr id="19" name="TextBox 18"/>
          <p:cNvSpPr txBox="1"/>
          <p:nvPr/>
        </p:nvSpPr>
        <p:spPr>
          <a:xfrm>
            <a:off x="3765819" y="5792418"/>
            <a:ext cx="1550424" cy="584775"/>
          </a:xfrm>
          <a:prstGeom prst="rect">
            <a:avLst/>
          </a:prstGeom>
          <a:noFill/>
        </p:spPr>
        <p:txBody>
          <a:bodyPr wrap="none" rtlCol="0">
            <a:spAutoFit/>
          </a:bodyPr>
          <a:lstStyle/>
          <a:p>
            <a:pPr algn="ctr"/>
            <a:r>
              <a:rPr lang="en-US" sz="1600" dirty="0" smtClean="0"/>
              <a:t>Jeffery Gilman</a:t>
            </a:r>
            <a:br>
              <a:rPr lang="en-US" sz="1600" dirty="0" smtClean="0"/>
            </a:br>
            <a:r>
              <a:rPr lang="en-US" sz="1600" dirty="0" smtClean="0"/>
              <a:t>(NIST)</a:t>
            </a:r>
            <a:endParaRPr lang="en-US" sz="1600" dirty="0"/>
          </a:p>
        </p:txBody>
      </p:sp>
      <p:sp>
        <p:nvSpPr>
          <p:cNvPr id="20" name="TextBox 19"/>
          <p:cNvSpPr txBox="1"/>
          <p:nvPr/>
        </p:nvSpPr>
        <p:spPr>
          <a:xfrm>
            <a:off x="6982295" y="3288342"/>
            <a:ext cx="1258678" cy="584775"/>
          </a:xfrm>
          <a:prstGeom prst="rect">
            <a:avLst/>
          </a:prstGeom>
          <a:noFill/>
        </p:spPr>
        <p:txBody>
          <a:bodyPr wrap="none" rtlCol="0">
            <a:spAutoFit/>
          </a:bodyPr>
          <a:lstStyle/>
          <a:p>
            <a:pPr algn="ctr"/>
            <a:r>
              <a:rPr lang="en-US" sz="1600" dirty="0" smtClean="0"/>
              <a:t>Erik </a:t>
            </a:r>
            <a:r>
              <a:rPr lang="en-US" sz="1600" dirty="0" err="1" smtClean="0"/>
              <a:t>Luijten</a:t>
            </a:r>
            <a:r>
              <a:rPr lang="en-US" sz="1600" dirty="0" smtClean="0"/>
              <a:t/>
            </a:r>
            <a:br>
              <a:rPr lang="en-US" sz="1600" dirty="0" smtClean="0"/>
            </a:br>
            <a:r>
              <a:rPr lang="en-US" sz="1600" dirty="0" smtClean="0"/>
              <a:t>(NU)</a:t>
            </a:r>
            <a:endParaRPr lang="en-US" sz="1600" dirty="0"/>
          </a:p>
        </p:txBody>
      </p:sp>
      <p:sp>
        <p:nvSpPr>
          <p:cNvPr id="21" name="TextBox 20"/>
          <p:cNvSpPr txBox="1"/>
          <p:nvPr/>
        </p:nvSpPr>
        <p:spPr>
          <a:xfrm>
            <a:off x="5459956" y="3779677"/>
            <a:ext cx="1044068" cy="584775"/>
          </a:xfrm>
          <a:prstGeom prst="rect">
            <a:avLst/>
          </a:prstGeom>
          <a:noFill/>
        </p:spPr>
        <p:txBody>
          <a:bodyPr wrap="none" rtlCol="0">
            <a:spAutoFit/>
          </a:bodyPr>
          <a:lstStyle/>
          <a:p>
            <a:pPr algn="ctr"/>
            <a:r>
              <a:rPr lang="en-US" sz="1600" dirty="0" smtClean="0"/>
              <a:t>Wei Chen</a:t>
            </a:r>
            <a:br>
              <a:rPr lang="en-US" sz="1600" dirty="0" smtClean="0"/>
            </a:br>
            <a:r>
              <a:rPr lang="en-US" sz="1600" dirty="0" smtClean="0"/>
              <a:t>(NU)</a:t>
            </a:r>
            <a:endParaRPr lang="en-US" sz="1600" dirty="0"/>
          </a:p>
        </p:txBody>
      </p:sp>
      <p:sp>
        <p:nvSpPr>
          <p:cNvPr id="22" name="TextBox 21"/>
          <p:cNvSpPr txBox="1"/>
          <p:nvPr/>
        </p:nvSpPr>
        <p:spPr>
          <a:xfrm>
            <a:off x="3441680" y="2973735"/>
            <a:ext cx="1821332" cy="584775"/>
          </a:xfrm>
          <a:prstGeom prst="rect">
            <a:avLst/>
          </a:prstGeom>
          <a:noFill/>
        </p:spPr>
        <p:txBody>
          <a:bodyPr wrap="none" rtlCol="0">
            <a:spAutoFit/>
          </a:bodyPr>
          <a:lstStyle/>
          <a:p>
            <a:pPr algn="ctr"/>
            <a:r>
              <a:rPr lang="en-US" sz="1600" dirty="0" smtClean="0"/>
              <a:t>Catherine Brinson</a:t>
            </a:r>
            <a:br>
              <a:rPr lang="en-US" sz="1600" dirty="0" smtClean="0"/>
            </a:br>
            <a:r>
              <a:rPr lang="en-US" sz="1600" dirty="0" smtClean="0"/>
              <a:t>(NU)</a:t>
            </a:r>
            <a:endParaRPr lang="en-US" sz="1600" dirty="0"/>
          </a:p>
        </p:txBody>
      </p:sp>
      <p:pic>
        <p:nvPicPr>
          <p:cNvPr id="12292" name="Picture 4" descr="http://www.nist.gov/mml/msed/polymers/images/photo_ObrzutJ_1.jpg"/>
          <p:cNvPicPr>
            <a:picLocks noChangeAspect="1" noChangeArrowheads="1"/>
          </p:cNvPicPr>
          <p:nvPr/>
        </p:nvPicPr>
        <p:blipFill rotWithShape="1">
          <a:blip r:embed="rId12">
            <a:extLst>
              <a:ext uri="{28A0092B-C50C-407E-A947-70E740481C1C}">
                <a14:useLocalDpi xmlns:a14="http://schemas.microsoft.com/office/drawing/2010/main" val="0"/>
              </a:ext>
            </a:extLst>
          </a:blip>
          <a:srcRect t="11390" b="5683"/>
          <a:stretch/>
        </p:blipFill>
        <p:spPr bwMode="auto">
          <a:xfrm>
            <a:off x="5666222" y="4447576"/>
            <a:ext cx="1371600" cy="137042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757949" y="5792418"/>
            <a:ext cx="1188146" cy="584775"/>
          </a:xfrm>
          <a:prstGeom prst="rect">
            <a:avLst/>
          </a:prstGeom>
          <a:noFill/>
        </p:spPr>
        <p:txBody>
          <a:bodyPr wrap="none" rtlCol="0">
            <a:spAutoFit/>
          </a:bodyPr>
          <a:lstStyle/>
          <a:p>
            <a:pPr algn="ctr"/>
            <a:r>
              <a:rPr lang="en-US" sz="1600" dirty="0" smtClean="0"/>
              <a:t>Jan </a:t>
            </a:r>
            <a:r>
              <a:rPr lang="en-US" sz="1600" dirty="0" err="1" smtClean="0"/>
              <a:t>Obrzut</a:t>
            </a:r>
            <a:r>
              <a:rPr lang="en-US" sz="1600" dirty="0" smtClean="0"/>
              <a:t/>
            </a:r>
            <a:br>
              <a:rPr lang="en-US" sz="1600" dirty="0" smtClean="0"/>
            </a:br>
            <a:r>
              <a:rPr lang="en-US" sz="1600" dirty="0" smtClean="0"/>
              <a:t>(NIST)</a:t>
            </a:r>
            <a:endParaRPr lang="en-US" sz="1600" dirty="0"/>
          </a:p>
        </p:txBody>
      </p:sp>
    </p:spTree>
    <p:extLst>
      <p:ext uri="{BB962C8B-B14F-4D97-AF65-F5344CB8AC3E}">
        <p14:creationId xmlns:p14="http://schemas.microsoft.com/office/powerpoint/2010/main" val="33808564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CHiMaD Team</a:t>
            </a:r>
            <a:endParaRPr lang="en-US" dirty="0"/>
          </a:p>
        </p:txBody>
      </p:sp>
      <p:sp>
        <p:nvSpPr>
          <p:cNvPr id="6" name="Text Placeholder 5"/>
          <p:cNvSpPr>
            <a:spLocks noGrp="1"/>
          </p:cNvSpPr>
          <p:nvPr>
            <p:ph type="body" sz="quarter" idx="10"/>
          </p:nvPr>
        </p:nvSpPr>
        <p:spPr/>
        <p:txBody>
          <a:bodyPr/>
          <a:lstStyle/>
          <a:p>
            <a:endParaRPr lang="en-US"/>
          </a:p>
        </p:txBody>
      </p:sp>
      <p:sp>
        <p:nvSpPr>
          <p:cNvPr id="3" name="TextBox 2"/>
          <p:cNvSpPr txBox="1"/>
          <p:nvPr/>
        </p:nvSpPr>
        <p:spPr>
          <a:xfrm>
            <a:off x="6146874" y="1504337"/>
            <a:ext cx="2705373" cy="2531462"/>
          </a:xfrm>
          <a:prstGeom prst="rect">
            <a:avLst/>
          </a:prstGeom>
          <a:noFill/>
        </p:spPr>
        <p:txBody>
          <a:bodyPr wrap="square" rtlCol="0">
            <a:spAutoFit/>
          </a:bodyPr>
          <a:lstStyle/>
          <a:p>
            <a:pPr algn="ctr"/>
            <a:r>
              <a:rPr lang="en-US" sz="2200" dirty="0" smtClean="0"/>
              <a:t>NIST Associates</a:t>
            </a:r>
          </a:p>
          <a:p>
            <a:pPr algn="ctr"/>
            <a:endParaRPr lang="en-US" sz="1050" dirty="0" smtClean="0"/>
          </a:p>
          <a:p>
            <a:pPr algn="ctr"/>
            <a:r>
              <a:rPr lang="en-US" dirty="0" smtClean="0"/>
              <a:t>Chelsea Davis</a:t>
            </a:r>
          </a:p>
          <a:p>
            <a:pPr algn="ctr"/>
            <a:r>
              <a:rPr lang="en-US" dirty="0" err="1" smtClean="0"/>
              <a:t>Caglar</a:t>
            </a:r>
            <a:r>
              <a:rPr lang="en-US" dirty="0" smtClean="0"/>
              <a:t> </a:t>
            </a:r>
            <a:r>
              <a:rPr lang="en-US" dirty="0" err="1" smtClean="0"/>
              <a:t>Emiroglu</a:t>
            </a:r>
            <a:endParaRPr lang="en-US" dirty="0" smtClean="0"/>
          </a:p>
          <a:p>
            <a:pPr algn="ctr"/>
            <a:r>
              <a:rPr lang="en-US" dirty="0" err="1" smtClean="0"/>
              <a:t>Ketan</a:t>
            </a:r>
            <a:r>
              <a:rPr lang="en-US" dirty="0" smtClean="0"/>
              <a:t> </a:t>
            </a:r>
            <a:r>
              <a:rPr lang="en-US" dirty="0" err="1" smtClean="0"/>
              <a:t>Khare</a:t>
            </a:r>
            <a:endParaRPr lang="en-US" dirty="0" smtClean="0"/>
          </a:p>
          <a:p>
            <a:pPr algn="ctr"/>
            <a:r>
              <a:rPr lang="en-US" dirty="0" smtClean="0"/>
              <a:t>Beatriz Pazmino</a:t>
            </a:r>
          </a:p>
          <a:p>
            <a:pPr algn="ctr"/>
            <a:r>
              <a:rPr lang="en-US" dirty="0" smtClean="0"/>
              <a:t>Thomas </a:t>
            </a:r>
            <a:r>
              <a:rPr lang="en-US" dirty="0" err="1" smtClean="0"/>
              <a:t>Rosch</a:t>
            </a:r>
            <a:endParaRPr lang="en-US" dirty="0"/>
          </a:p>
          <a:p>
            <a:pPr algn="ctr"/>
            <a:r>
              <a:rPr lang="en-US" dirty="0" smtClean="0"/>
              <a:t>Muzhou “Mitchell” Wang</a:t>
            </a:r>
          </a:p>
          <a:p>
            <a:pPr algn="ctr"/>
            <a:r>
              <a:rPr lang="en-US" dirty="0" smtClean="0"/>
              <a:t>Jeremiah Woodcock</a:t>
            </a:r>
          </a:p>
        </p:txBody>
      </p:sp>
      <p:pic>
        <p:nvPicPr>
          <p:cNvPr id="7" name="Picture 6"/>
          <p:cNvPicPr>
            <a:picLocks noChangeAspect="1"/>
          </p:cNvPicPr>
          <p:nvPr/>
        </p:nvPicPr>
        <p:blipFill>
          <a:blip r:embed="rId2">
            <a:clrChange>
              <a:clrFrom>
                <a:srgbClr val="000000"/>
              </a:clrFrom>
              <a:clrTo>
                <a:srgbClr val="000000">
                  <a:alpha val="0"/>
                </a:srgbClr>
              </a:clrTo>
            </a:clrChange>
          </a:blip>
          <a:stretch>
            <a:fillRect/>
          </a:stretch>
        </p:blipFill>
        <p:spPr>
          <a:xfrm>
            <a:off x="6703897" y="4554615"/>
            <a:ext cx="1591327" cy="1397944"/>
          </a:xfrm>
          <a:prstGeom prst="rect">
            <a:avLst/>
          </a:prstGeom>
        </p:spPr>
      </p:pic>
      <p:sp>
        <p:nvSpPr>
          <p:cNvPr id="5" name="TextBox 4"/>
          <p:cNvSpPr txBox="1"/>
          <p:nvPr/>
        </p:nvSpPr>
        <p:spPr>
          <a:xfrm>
            <a:off x="6166913" y="4092950"/>
            <a:ext cx="2665294" cy="430887"/>
          </a:xfrm>
          <a:prstGeom prst="rect">
            <a:avLst/>
          </a:prstGeom>
          <a:noFill/>
        </p:spPr>
        <p:txBody>
          <a:bodyPr wrap="square" rtlCol="0">
            <a:spAutoFit/>
          </a:bodyPr>
          <a:lstStyle/>
          <a:p>
            <a:pPr algn="ctr"/>
            <a:r>
              <a:rPr lang="en-US" sz="2200" dirty="0"/>
              <a:t>Industrial Partner</a:t>
            </a:r>
          </a:p>
        </p:txBody>
      </p:sp>
      <p:grpSp>
        <p:nvGrpSpPr>
          <p:cNvPr id="9" name="Group 8"/>
          <p:cNvGrpSpPr/>
          <p:nvPr/>
        </p:nvGrpSpPr>
        <p:grpSpPr>
          <a:xfrm>
            <a:off x="264990" y="1658641"/>
            <a:ext cx="5760016" cy="4662285"/>
            <a:chOff x="651296" y="1496749"/>
            <a:chExt cx="5166994" cy="4182280"/>
          </a:xfrm>
        </p:grpSpPr>
        <p:pic>
          <p:nvPicPr>
            <p:cNvPr id="4" name="Picture 3"/>
            <p:cNvPicPr>
              <a:picLocks noChangeAspect="1"/>
            </p:cNvPicPr>
            <p:nvPr/>
          </p:nvPicPr>
          <p:blipFill rotWithShape="1">
            <a:blip r:embed="rId3"/>
            <a:srcRect b="39506"/>
            <a:stretch/>
          </p:blipFill>
          <p:spPr>
            <a:xfrm>
              <a:off x="651296" y="1496749"/>
              <a:ext cx="5166994" cy="3016257"/>
            </a:xfrm>
            <a:prstGeom prst="rect">
              <a:avLst/>
            </a:prstGeom>
          </p:spPr>
        </p:pic>
        <p:pic>
          <p:nvPicPr>
            <p:cNvPr id="8" name="Picture 7"/>
            <p:cNvPicPr>
              <a:picLocks noChangeAspect="1"/>
            </p:cNvPicPr>
            <p:nvPr/>
          </p:nvPicPr>
          <p:blipFill rotWithShape="1">
            <a:blip r:embed="rId3"/>
            <a:srcRect t="26921"/>
            <a:stretch/>
          </p:blipFill>
          <p:spPr>
            <a:xfrm>
              <a:off x="651296" y="2035277"/>
              <a:ext cx="5166994" cy="3643752"/>
            </a:xfrm>
            <a:prstGeom prst="rect">
              <a:avLst/>
            </a:prstGeom>
          </p:spPr>
        </p:pic>
      </p:grpSp>
      <p:sp>
        <p:nvSpPr>
          <p:cNvPr id="10" name="Rectangle 9"/>
          <p:cNvSpPr/>
          <p:nvPr/>
        </p:nvSpPr>
        <p:spPr>
          <a:xfrm>
            <a:off x="744318" y="1715006"/>
            <a:ext cx="4631332" cy="323165"/>
          </a:xfrm>
          <a:prstGeom prst="rect">
            <a:avLst/>
          </a:prstGeom>
          <a:solidFill>
            <a:schemeClr val="bg1"/>
          </a:solidFill>
        </p:spPr>
        <p:txBody>
          <a:bodyPr wrap="none" lIns="0" tIns="0" rIns="0">
            <a:spAutoFit/>
          </a:bodyPr>
          <a:lstStyle/>
          <a:p>
            <a:pPr algn="ctr"/>
            <a:r>
              <a:rPr lang="en-US" dirty="0" smtClean="0"/>
              <a:t>Northwestern U. and U. Chicago Researchers</a:t>
            </a:r>
            <a:endParaRPr lang="en-US" dirty="0"/>
          </a:p>
        </p:txBody>
      </p:sp>
      <p:sp>
        <p:nvSpPr>
          <p:cNvPr id="11" name="Rectangle 10"/>
          <p:cNvSpPr/>
          <p:nvPr/>
        </p:nvSpPr>
        <p:spPr>
          <a:xfrm>
            <a:off x="5977348" y="5935916"/>
            <a:ext cx="3044424" cy="369332"/>
          </a:xfrm>
          <a:prstGeom prst="rect">
            <a:avLst/>
          </a:prstGeom>
        </p:spPr>
        <p:txBody>
          <a:bodyPr wrap="none">
            <a:spAutoFit/>
          </a:bodyPr>
          <a:lstStyle/>
          <a:p>
            <a:pPr algn="ctr"/>
            <a:r>
              <a:rPr lang="en-US" dirty="0" smtClean="0"/>
              <a:t>Richard Sheridan (NU/NIST)</a:t>
            </a:r>
            <a:endParaRPr lang="en-US" dirty="0"/>
          </a:p>
        </p:txBody>
      </p:sp>
    </p:spTree>
    <p:extLst>
      <p:ext uri="{BB962C8B-B14F-4D97-AF65-F5344CB8AC3E}">
        <p14:creationId xmlns:p14="http://schemas.microsoft.com/office/powerpoint/2010/main" val="39109438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a:xfrm>
            <a:off x="189469" y="1600200"/>
            <a:ext cx="5123935" cy="4525963"/>
          </a:xfrm>
        </p:spPr>
        <p:txBody>
          <a:bodyPr>
            <a:noAutofit/>
          </a:bodyPr>
          <a:lstStyle/>
          <a:p>
            <a:pPr>
              <a:spcAft>
                <a:spcPts val="1200"/>
              </a:spcAft>
            </a:pPr>
            <a:r>
              <a:rPr lang="en-US" sz="2400" dirty="0" smtClean="0"/>
              <a:t>Polymer matrix composites are lighter and stronger than conventional structural materials</a:t>
            </a:r>
          </a:p>
          <a:p>
            <a:pPr>
              <a:spcAft>
                <a:spcPts val="1200"/>
              </a:spcAft>
            </a:pPr>
            <a:r>
              <a:rPr lang="en-US" sz="2400" dirty="0"/>
              <a:t>I</a:t>
            </a:r>
            <a:r>
              <a:rPr lang="en-US" sz="2400" dirty="0" smtClean="0"/>
              <a:t>nterfacial strength and durability is difficult to predict and control</a:t>
            </a:r>
          </a:p>
          <a:p>
            <a:pPr>
              <a:spcAft>
                <a:spcPts val="1200"/>
              </a:spcAft>
            </a:pPr>
            <a:r>
              <a:rPr lang="en-US" sz="2400" dirty="0" smtClean="0"/>
              <a:t>Understanding and controlling properties of interface/interphase are important</a:t>
            </a:r>
          </a:p>
        </p:txBody>
      </p:sp>
      <p:sp>
        <p:nvSpPr>
          <p:cNvPr id="7" name="Text Placeholder 6"/>
          <p:cNvSpPr>
            <a:spLocks noGrp="1"/>
          </p:cNvSpPr>
          <p:nvPr>
            <p:ph type="body" sz="quarter" idx="10"/>
          </p:nvPr>
        </p:nvSpPr>
        <p:spPr/>
        <p:txBody>
          <a:bodyPr/>
          <a:lstStyle/>
          <a:p>
            <a:endParaRPr lang="en-US"/>
          </a:p>
        </p:txBody>
      </p:sp>
      <p:sp>
        <p:nvSpPr>
          <p:cNvPr id="5" name="Rectangle 1"/>
          <p:cNvSpPr>
            <a:spLocks noChangeArrowheads="1"/>
          </p:cNvSpPr>
          <p:nvPr/>
        </p:nvSpPr>
        <p:spPr bwMode="auto">
          <a:xfrm flipH="1">
            <a:off x="9305310" y="2447359"/>
            <a:ext cx="686421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633788" algn="l"/>
              </a:tabLst>
              <a:defRPr>
                <a:solidFill>
                  <a:schemeClr val="tx1"/>
                </a:solidFill>
                <a:latin typeface="Arial" panose="020B0604020202020204" pitchFamily="34" charset="0"/>
              </a:defRPr>
            </a:lvl1pPr>
            <a:lvl2pPr eaLnBrk="0" fontAlgn="base" hangingPunct="0">
              <a:spcBef>
                <a:spcPct val="0"/>
              </a:spcBef>
              <a:spcAft>
                <a:spcPct val="0"/>
              </a:spcAft>
              <a:tabLst>
                <a:tab pos="3633788" algn="l"/>
              </a:tabLst>
              <a:defRPr>
                <a:solidFill>
                  <a:schemeClr val="tx1"/>
                </a:solidFill>
                <a:latin typeface="Arial" panose="020B0604020202020204" pitchFamily="34" charset="0"/>
              </a:defRPr>
            </a:lvl2pPr>
            <a:lvl3pPr eaLnBrk="0" fontAlgn="base" hangingPunct="0">
              <a:spcBef>
                <a:spcPct val="0"/>
              </a:spcBef>
              <a:spcAft>
                <a:spcPct val="0"/>
              </a:spcAft>
              <a:tabLst>
                <a:tab pos="3633788" algn="l"/>
              </a:tabLst>
              <a:defRPr>
                <a:solidFill>
                  <a:schemeClr val="tx1"/>
                </a:solidFill>
                <a:latin typeface="Arial" panose="020B0604020202020204" pitchFamily="34" charset="0"/>
              </a:defRPr>
            </a:lvl3pPr>
            <a:lvl4pPr eaLnBrk="0" fontAlgn="base" hangingPunct="0">
              <a:spcBef>
                <a:spcPct val="0"/>
              </a:spcBef>
              <a:spcAft>
                <a:spcPct val="0"/>
              </a:spcAft>
              <a:tabLst>
                <a:tab pos="3633788" algn="l"/>
              </a:tabLst>
              <a:defRPr>
                <a:solidFill>
                  <a:schemeClr val="tx1"/>
                </a:solidFill>
                <a:latin typeface="Arial" panose="020B0604020202020204" pitchFamily="34" charset="0"/>
              </a:defRPr>
            </a:lvl4pPr>
            <a:lvl5pPr eaLnBrk="0" fontAlgn="base" hangingPunct="0">
              <a:spcBef>
                <a:spcPct val="0"/>
              </a:spcBef>
              <a:spcAft>
                <a:spcPct val="0"/>
              </a:spcAft>
              <a:tabLst>
                <a:tab pos="3633788" algn="l"/>
              </a:tabLst>
              <a:defRPr>
                <a:solidFill>
                  <a:schemeClr val="tx1"/>
                </a:solidFill>
                <a:latin typeface="Arial" panose="020B0604020202020204" pitchFamily="34" charset="0"/>
              </a:defRPr>
            </a:lvl5pPr>
            <a:lvl6pPr eaLnBrk="0" fontAlgn="base" hangingPunct="0">
              <a:spcBef>
                <a:spcPct val="0"/>
              </a:spcBef>
              <a:spcAft>
                <a:spcPct val="0"/>
              </a:spcAft>
              <a:tabLst>
                <a:tab pos="3633788" algn="l"/>
              </a:tabLst>
              <a:defRPr>
                <a:solidFill>
                  <a:schemeClr val="tx1"/>
                </a:solidFill>
                <a:latin typeface="Arial" panose="020B0604020202020204" pitchFamily="34" charset="0"/>
              </a:defRPr>
            </a:lvl6pPr>
            <a:lvl7pPr eaLnBrk="0" fontAlgn="base" hangingPunct="0">
              <a:spcBef>
                <a:spcPct val="0"/>
              </a:spcBef>
              <a:spcAft>
                <a:spcPct val="0"/>
              </a:spcAft>
              <a:tabLst>
                <a:tab pos="3633788" algn="l"/>
              </a:tabLst>
              <a:defRPr>
                <a:solidFill>
                  <a:schemeClr val="tx1"/>
                </a:solidFill>
                <a:latin typeface="Arial" panose="020B0604020202020204" pitchFamily="34" charset="0"/>
              </a:defRPr>
            </a:lvl7pPr>
            <a:lvl8pPr eaLnBrk="0" fontAlgn="base" hangingPunct="0">
              <a:spcBef>
                <a:spcPct val="0"/>
              </a:spcBef>
              <a:spcAft>
                <a:spcPct val="0"/>
              </a:spcAft>
              <a:tabLst>
                <a:tab pos="3633788" algn="l"/>
              </a:tabLst>
              <a:defRPr>
                <a:solidFill>
                  <a:schemeClr val="tx1"/>
                </a:solidFill>
                <a:latin typeface="Arial" panose="020B0604020202020204" pitchFamily="34" charset="0"/>
              </a:defRPr>
            </a:lvl8pPr>
            <a:lvl9pPr eaLnBrk="0" fontAlgn="base" hangingPunct="0">
              <a:spcBef>
                <a:spcPct val="0"/>
              </a:spcBef>
              <a:spcAft>
                <a:spcPct val="0"/>
              </a:spcAft>
              <a:tabLst>
                <a:tab pos="36337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633788" algn="l"/>
              </a:tabLst>
            </a:pPr>
            <a:r>
              <a:rPr kumimoji="0" lang="en-US" altLang="en-US" sz="1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quote – “50% of failures can be traced to interface….”</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633788" algn="l"/>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ea typeface="Symbol" panose="05050102010706020507" pitchFamily="18" charset="2"/>
                <a:cs typeface="Symbol" panose="05050102010706020507" pitchFamily="18" charset="2"/>
              </a:rPr>
              <a:t>·</a:t>
            </a:r>
            <a:r>
              <a:rPr kumimoji="0" lang="en-US" altLang="en-US" sz="900" b="0" i="0" u="none" strike="noStrike" cap="none" normalizeH="0" baseline="0" dirty="0" smtClean="0">
                <a:ln>
                  <a:noFill/>
                </a:ln>
                <a:solidFill>
                  <a:schemeClr val="tx1"/>
                </a:solidFill>
                <a:effectLst/>
                <a:latin typeface="Times New Roman" panose="02020603050405020304" pitchFamily="18" charset="0"/>
                <a:ea typeface="Symbol" panose="05050102010706020507" pitchFamily="18" charset="2"/>
                <a:cs typeface="Times New Roman" panose="02020603050405020304" pitchFamily="18" charset="0"/>
              </a:rPr>
              <a:t>       </a:t>
            </a:r>
            <a:r>
              <a:rPr kumimoji="0" lang="en-US" altLang="en-US" sz="1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NIST roadmap – composite related, plastics </a:t>
            </a:r>
            <a:r>
              <a:rPr kumimoji="0" lang="en-US" altLang="en-US" sz="14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assoc</a:t>
            </a:r>
            <a:r>
              <a:rPr kumimoji="0" lang="en-US" altLang="en-US" sz="1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6sigma quality goal, 50% reduction cost, 1-2x faster </a:t>
            </a:r>
            <a:r>
              <a:rPr kumimoji="0" lang="en-US" altLang="en-US" sz="14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manuf</a:t>
            </a:r>
            <a:r>
              <a:rPr kumimoji="0" lang="en-US" altLang="en-US" sz="1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speed,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633788" algn="l"/>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ea typeface="Symbol" panose="05050102010706020507" pitchFamily="18" charset="2"/>
                <a:cs typeface="Symbol" panose="05050102010706020507" pitchFamily="18" charset="2"/>
              </a:rPr>
              <a:t>·</a:t>
            </a:r>
            <a:r>
              <a:rPr kumimoji="0" lang="en-US" altLang="en-US" sz="900" b="0" i="0" u="none" strike="noStrike" cap="none" normalizeH="0" baseline="0" dirty="0" smtClean="0">
                <a:ln>
                  <a:noFill/>
                </a:ln>
                <a:solidFill>
                  <a:schemeClr val="tx1"/>
                </a:solidFill>
                <a:effectLst/>
                <a:latin typeface="Times New Roman" panose="02020603050405020304" pitchFamily="18" charset="0"/>
                <a:ea typeface="Symbol" panose="05050102010706020507" pitchFamily="18" charset="2"/>
                <a:cs typeface="Times New Roman" panose="02020603050405020304" pitchFamily="18" charset="0"/>
              </a:rPr>
              <a:t>       </a:t>
            </a:r>
            <a:r>
              <a:rPr kumimoji="0" lang="en-US" altLang="en-US" sz="1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why interested in interphase</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633788" algn="l"/>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ea typeface="Symbol" panose="05050102010706020507" pitchFamily="18" charset="2"/>
                <a:cs typeface="Symbol" panose="05050102010706020507" pitchFamily="18" charset="2"/>
              </a:rPr>
              <a:t>·</a:t>
            </a:r>
            <a:r>
              <a:rPr kumimoji="0" lang="en-US" altLang="en-US" sz="900" b="0" i="0" u="none" strike="noStrike" cap="none" normalizeH="0" baseline="0" dirty="0" smtClean="0">
                <a:ln>
                  <a:noFill/>
                </a:ln>
                <a:solidFill>
                  <a:schemeClr val="tx1"/>
                </a:solidFill>
                <a:effectLst/>
                <a:latin typeface="Times New Roman" panose="02020603050405020304" pitchFamily="18" charset="0"/>
                <a:ea typeface="Symbol" panose="05050102010706020507" pitchFamily="18" charset="2"/>
                <a:cs typeface="Times New Roman" panose="02020603050405020304" pitchFamily="18" charset="0"/>
              </a:rPr>
              <a:t>       </a:t>
            </a:r>
            <a:r>
              <a:rPr kumimoji="0" lang="en-US" altLang="en-US" sz="14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barath</a:t>
            </a:r>
            <a:r>
              <a:rPr kumimoji="0" lang="en-US" altLang="en-US" sz="1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thesis – connection VE prediction, without including wrong answer, without measuring interphase just guessing,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633788" algn="l"/>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ea typeface="Symbol" panose="05050102010706020507" pitchFamily="18" charset="2"/>
                <a:cs typeface="Symbol" panose="05050102010706020507" pitchFamily="18" charset="2"/>
              </a:rPr>
              <a:t>·</a:t>
            </a:r>
            <a:r>
              <a:rPr kumimoji="0" lang="en-US" altLang="en-US" sz="900" b="0" i="0" u="none" strike="noStrike" cap="none" normalizeH="0" baseline="0" dirty="0" smtClean="0">
                <a:ln>
                  <a:noFill/>
                </a:ln>
                <a:solidFill>
                  <a:schemeClr val="tx1"/>
                </a:solidFill>
                <a:effectLst/>
                <a:latin typeface="Times New Roman" panose="02020603050405020304" pitchFamily="18" charset="0"/>
                <a:ea typeface="Symbol" panose="05050102010706020507" pitchFamily="18" charset="2"/>
                <a:cs typeface="Times New Roman" panose="02020603050405020304" pitchFamily="18" charset="0"/>
              </a:rPr>
              <a:t>       </a:t>
            </a:r>
            <a:r>
              <a:rPr kumimoji="0" lang="en-US" altLang="en-US" sz="1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infrastructure composites, automotive, overriding reasons revolution process-structure-properties. Without interphase ,cannot predict properties. Thus modeling and </a:t>
            </a:r>
            <a:r>
              <a:rPr kumimoji="0" lang="en-US" altLang="en-US" sz="14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expts</a:t>
            </a:r>
            <a:r>
              <a:rPr kumimoji="0" lang="en-US" altLang="en-US" sz="1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we are doing is critical.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633788" algn="l"/>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ea typeface="Symbol" panose="05050102010706020507" pitchFamily="18" charset="2"/>
                <a:cs typeface="Symbol" panose="05050102010706020507" pitchFamily="18" charset="2"/>
              </a:rPr>
              <a:t>·</a:t>
            </a:r>
            <a:r>
              <a:rPr kumimoji="0" lang="en-US" altLang="en-US" sz="900" b="0" i="0" u="none" strike="noStrike" cap="none" normalizeH="0" baseline="0" dirty="0" smtClean="0">
                <a:ln>
                  <a:noFill/>
                </a:ln>
                <a:solidFill>
                  <a:schemeClr val="tx1"/>
                </a:solidFill>
                <a:effectLst/>
                <a:latin typeface="Times New Roman" panose="02020603050405020304" pitchFamily="18" charset="0"/>
                <a:ea typeface="Symbol" panose="05050102010706020507" pitchFamily="18" charset="2"/>
                <a:cs typeface="Times New Roman" panose="02020603050405020304" pitchFamily="18" charset="0"/>
              </a:rPr>
              <a:t>       </a:t>
            </a:r>
            <a:r>
              <a:rPr kumimoji="0" lang="en-US" altLang="en-US" sz="1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Show Tg can go up or down with changes in interface</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633788" algn="l"/>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ea typeface="Symbol" panose="05050102010706020507" pitchFamily="18" charset="2"/>
                <a:cs typeface="Symbol" panose="05050102010706020507" pitchFamily="18" charset="2"/>
              </a:rPr>
              <a:t>·</a:t>
            </a:r>
            <a:r>
              <a:rPr kumimoji="0" lang="en-US" altLang="en-US" sz="900" b="0" i="0" u="none" strike="noStrike" cap="none" normalizeH="0" baseline="0" dirty="0" smtClean="0">
                <a:ln>
                  <a:noFill/>
                </a:ln>
                <a:solidFill>
                  <a:schemeClr val="tx1"/>
                </a:solidFill>
                <a:effectLst/>
                <a:latin typeface="Times New Roman" panose="02020603050405020304" pitchFamily="18" charset="0"/>
                <a:ea typeface="Symbol" panose="05050102010706020507" pitchFamily="18" charset="2"/>
                <a:cs typeface="Times New Roman" panose="02020603050405020304" pitchFamily="18" charset="0"/>
              </a:rPr>
              <a:t>       </a:t>
            </a:r>
            <a:r>
              <a:rPr kumimoji="0" lang="en-US" altLang="en-US" sz="1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Goal enhance modulus, decrease impact of water;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633788" algn="l"/>
              </a:tabLst>
            </a:pPr>
            <a:r>
              <a:rPr kumimoji="0" lang="en-US" altLang="en-US" sz="1400" b="0" i="0" u="none" strike="noStrike" cap="none" normalizeH="0" baseline="0" dirty="0" smtClean="0">
                <a:ln>
                  <a:noFill/>
                </a:ln>
                <a:solidFill>
                  <a:schemeClr val="tx1"/>
                </a:solidFill>
                <a:effectLst/>
                <a:latin typeface="Times New Roman" panose="02020603050405020304" pitchFamily="18" charset="0"/>
                <a:ea typeface="Symbol" panose="05050102010706020507" pitchFamily="18" charset="2"/>
                <a:cs typeface="Symbol" panose="05050102010706020507" pitchFamily="18" charset="2"/>
              </a:rPr>
              <a:t>·</a:t>
            </a:r>
            <a:r>
              <a:rPr kumimoji="0" lang="en-US" altLang="en-US" sz="900" b="0" i="0" u="none" strike="noStrike" cap="none" normalizeH="0" baseline="0" dirty="0" smtClean="0">
                <a:ln>
                  <a:noFill/>
                </a:ln>
                <a:solidFill>
                  <a:schemeClr val="tx1"/>
                </a:solidFill>
                <a:effectLst/>
                <a:latin typeface="Times New Roman" panose="02020603050405020304" pitchFamily="18" charset="0"/>
                <a:ea typeface="Symbol" panose="05050102010706020507" pitchFamily="18" charset="2"/>
                <a:cs typeface="Times New Roman" panose="02020603050405020304" pitchFamily="18" charset="0"/>
              </a:rPr>
              <a:t>       </a:t>
            </a:r>
            <a:r>
              <a:rPr kumimoji="0" lang="en-US" altLang="en-US" sz="1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Modeling guide us and tool to help understand mechanisms</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pic>
        <p:nvPicPr>
          <p:cNvPr id="6" name="Picture 5"/>
          <p:cNvPicPr/>
          <p:nvPr/>
        </p:nvPicPr>
        <p:blipFill rotWithShape="1">
          <a:blip r:embed="rId3">
            <a:extLst>
              <a:ext uri="{28A0092B-C50C-407E-A947-70E740481C1C}">
                <a14:useLocalDpi xmlns:a14="http://schemas.microsoft.com/office/drawing/2010/main" val="0"/>
              </a:ext>
            </a:extLst>
          </a:blip>
          <a:srcRect l="16196"/>
          <a:stretch/>
        </p:blipFill>
        <p:spPr>
          <a:xfrm>
            <a:off x="5313404" y="2447360"/>
            <a:ext cx="3549147" cy="2485314"/>
          </a:xfrm>
          <a:prstGeom prst="rect">
            <a:avLst/>
          </a:prstGeom>
        </p:spPr>
      </p:pic>
      <p:sp>
        <p:nvSpPr>
          <p:cNvPr id="4" name="TextBox 3"/>
          <p:cNvSpPr txBox="1"/>
          <p:nvPr/>
        </p:nvSpPr>
        <p:spPr>
          <a:xfrm>
            <a:off x="5756163" y="5125015"/>
            <a:ext cx="2925801" cy="646331"/>
          </a:xfrm>
          <a:prstGeom prst="rect">
            <a:avLst/>
          </a:prstGeom>
          <a:noFill/>
        </p:spPr>
        <p:txBody>
          <a:bodyPr wrap="none" rtlCol="0">
            <a:spAutoFit/>
          </a:bodyPr>
          <a:lstStyle/>
          <a:p>
            <a:pPr algn="ctr"/>
            <a:r>
              <a:rPr lang="en-US" dirty="0" err="1"/>
              <a:t>Stedelijk</a:t>
            </a:r>
            <a:r>
              <a:rPr lang="en-US" dirty="0"/>
              <a:t> </a:t>
            </a:r>
            <a:r>
              <a:rPr lang="en-US" dirty="0" smtClean="0"/>
              <a:t>Museum</a:t>
            </a:r>
          </a:p>
          <a:p>
            <a:pPr algn="ctr"/>
            <a:r>
              <a:rPr lang="en-US" dirty="0" smtClean="0"/>
              <a:t>(Amsterdam, Netherlands)</a:t>
            </a:r>
            <a:endParaRPr lang="en-US" dirty="0"/>
          </a:p>
        </p:txBody>
      </p:sp>
      <p:pic>
        <p:nvPicPr>
          <p:cNvPr id="11266" name="Picture 2" descr="https://upload.wikimedia.org/wikipedia/commons/thumb/b/bf/Kevlar_chemical_structure.png/400px-Kevlar_chemical_structu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253" y="359126"/>
            <a:ext cx="5878385" cy="295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7797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Composite Materials?</a:t>
            </a:r>
            <a:endParaRPr lang="en-US" dirty="0"/>
          </a:p>
        </p:txBody>
      </p:sp>
      <p:sp>
        <p:nvSpPr>
          <p:cNvPr id="4" name="Text Placeholder 3"/>
          <p:cNvSpPr>
            <a:spLocks noGrp="1"/>
          </p:cNvSpPr>
          <p:nvPr>
            <p:ph type="body" sz="quarter" idx="10"/>
          </p:nvPr>
        </p:nvSpPr>
        <p:spPr/>
        <p:txBody>
          <a:bodyPr/>
          <a:lstStyle/>
          <a:p>
            <a:endParaRPr lang="en-US"/>
          </a:p>
        </p:txBody>
      </p:sp>
      <p:grpSp>
        <p:nvGrpSpPr>
          <p:cNvPr id="43" name="Group 42"/>
          <p:cNvGrpSpPr>
            <a:grpSpLocks noChangeAspect="1"/>
          </p:cNvGrpSpPr>
          <p:nvPr/>
        </p:nvGrpSpPr>
        <p:grpSpPr>
          <a:xfrm>
            <a:off x="6394080" y="1530541"/>
            <a:ext cx="2616479" cy="4080625"/>
            <a:chOff x="6356635" y="2286000"/>
            <a:chExt cx="2451100" cy="3822702"/>
          </a:xfrm>
        </p:grpSpPr>
        <p:pic>
          <p:nvPicPr>
            <p:cNvPr id="23" name="Picture 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04260" y="2330450"/>
              <a:ext cx="2355850" cy="185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97910" y="4232276"/>
              <a:ext cx="2344738" cy="183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AutoShape 20"/>
            <p:cNvSpPr>
              <a:spLocks noChangeAspect="1" noChangeArrowheads="1" noTextEdit="1"/>
            </p:cNvSpPr>
            <p:nvPr/>
          </p:nvSpPr>
          <p:spPr bwMode="auto">
            <a:xfrm>
              <a:off x="6356635" y="2286000"/>
              <a:ext cx="2451100" cy="382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a:p>
          </p:txBody>
        </p:sp>
        <p:sp>
          <p:nvSpPr>
            <p:cNvPr id="31" name="Rectangle 30"/>
            <p:cNvSpPr>
              <a:spLocks noChangeArrowheads="1"/>
            </p:cNvSpPr>
            <p:nvPr/>
          </p:nvSpPr>
          <p:spPr bwMode="auto">
            <a:xfrm>
              <a:off x="7987521" y="3832226"/>
              <a:ext cx="755126" cy="355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endParaRPr lang="en-US" altLang="en-US" sz="1200" dirty="0"/>
            </a:p>
          </p:txBody>
        </p:sp>
        <p:sp>
          <p:nvSpPr>
            <p:cNvPr id="32" name="Rectangle 31"/>
            <p:cNvSpPr>
              <a:spLocks noChangeArrowheads="1"/>
            </p:cNvSpPr>
            <p:nvPr/>
          </p:nvSpPr>
          <p:spPr bwMode="auto">
            <a:xfrm>
              <a:off x="8047582" y="3857887"/>
              <a:ext cx="558626" cy="20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altLang="en-US" sz="1400" dirty="0" smtClean="0"/>
                <a:t>0.5 mm</a:t>
              </a:r>
              <a:endParaRPr lang="en-US" altLang="en-US" sz="1400" dirty="0"/>
            </a:p>
          </p:txBody>
        </p:sp>
        <p:sp>
          <p:nvSpPr>
            <p:cNvPr id="37" name="Line 32"/>
            <p:cNvSpPr>
              <a:spLocks noChangeShapeType="1"/>
            </p:cNvSpPr>
            <p:nvPr/>
          </p:nvSpPr>
          <p:spPr bwMode="auto">
            <a:xfrm>
              <a:off x="8170000" y="4110459"/>
              <a:ext cx="381000" cy="158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200"/>
            </a:p>
          </p:txBody>
        </p:sp>
      </p:grpSp>
      <p:sp>
        <p:nvSpPr>
          <p:cNvPr id="39" name="Rectangle 38"/>
          <p:cNvSpPr>
            <a:spLocks noChangeArrowheads="1"/>
          </p:cNvSpPr>
          <p:nvPr/>
        </p:nvSpPr>
        <p:spPr bwMode="auto">
          <a:xfrm>
            <a:off x="6378682" y="5797847"/>
            <a:ext cx="2647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altLang="en-US" sz="1200" dirty="0">
                <a:latin typeface="+mn-lt"/>
              </a:rPr>
              <a:t>D. Hull and T.W. </a:t>
            </a:r>
            <a:r>
              <a:rPr lang="en-US" altLang="en-US" sz="1200" dirty="0" err="1">
                <a:latin typeface="+mn-lt"/>
              </a:rPr>
              <a:t>Clyne</a:t>
            </a:r>
            <a:r>
              <a:rPr lang="en-US" altLang="en-US" sz="1200" dirty="0">
                <a:latin typeface="+mn-lt"/>
              </a:rPr>
              <a:t>, </a:t>
            </a:r>
            <a:r>
              <a:rPr lang="en-US" altLang="en-US" sz="1200" u="sng" dirty="0">
                <a:latin typeface="+mn-lt"/>
              </a:rPr>
              <a:t>Introduction to Composite Materials</a:t>
            </a:r>
            <a:r>
              <a:rPr lang="en-US" altLang="en-US" sz="1200" dirty="0">
                <a:latin typeface="+mn-lt"/>
              </a:rPr>
              <a:t>, 2nd ed., 1996.</a:t>
            </a:r>
          </a:p>
        </p:txBody>
      </p:sp>
      <p:sp>
        <p:nvSpPr>
          <p:cNvPr id="6" name="Freeform 5"/>
          <p:cNvSpPr/>
          <p:nvPr/>
        </p:nvSpPr>
        <p:spPr>
          <a:xfrm>
            <a:off x="879420" y="1599231"/>
            <a:ext cx="4345858" cy="4581833"/>
          </a:xfrm>
          <a:custGeom>
            <a:avLst/>
            <a:gdLst>
              <a:gd name="connsiteX0" fmla="*/ 0 w 4345858"/>
              <a:gd name="connsiteY0" fmla="*/ 0 h 4581833"/>
              <a:gd name="connsiteX1" fmla="*/ 0 w 4345858"/>
              <a:gd name="connsiteY1" fmla="*/ 4581833 h 4581833"/>
              <a:gd name="connsiteX2" fmla="*/ 4345858 w 4345858"/>
              <a:gd name="connsiteY2" fmla="*/ 4581833 h 4581833"/>
            </a:gdLst>
            <a:ahLst/>
            <a:cxnLst>
              <a:cxn ang="0">
                <a:pos x="connsiteX0" y="connsiteY0"/>
              </a:cxn>
              <a:cxn ang="0">
                <a:pos x="connsiteX1" y="connsiteY1"/>
              </a:cxn>
              <a:cxn ang="0">
                <a:pos x="connsiteX2" y="connsiteY2"/>
              </a:cxn>
            </a:cxnLst>
            <a:rect l="l" t="t" r="r" b="b"/>
            <a:pathLst>
              <a:path w="4345858" h="4581833">
                <a:moveTo>
                  <a:pt x="0" y="0"/>
                </a:moveTo>
                <a:lnTo>
                  <a:pt x="0" y="4581833"/>
                </a:lnTo>
                <a:lnTo>
                  <a:pt x="4345858" y="4581833"/>
                </a:lnTo>
              </a:path>
            </a:pathLst>
          </a:custGeom>
          <a:noFill/>
          <a:ln w="38100">
            <a:solidFill>
              <a:srgbClr val="3636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879420" y="4668472"/>
            <a:ext cx="4050890" cy="1512592"/>
          </a:xfrm>
          <a:custGeom>
            <a:avLst/>
            <a:gdLst>
              <a:gd name="connsiteX0" fmla="*/ 0 w 3077496"/>
              <a:gd name="connsiteY0" fmla="*/ 1278194 h 1278194"/>
              <a:gd name="connsiteX1" fmla="*/ 1130709 w 3077496"/>
              <a:gd name="connsiteY1" fmla="*/ 334297 h 1278194"/>
              <a:gd name="connsiteX2" fmla="*/ 3077496 w 3077496"/>
              <a:gd name="connsiteY2" fmla="*/ 0 h 1278194"/>
            </a:gdLst>
            <a:ahLst/>
            <a:cxnLst>
              <a:cxn ang="0">
                <a:pos x="connsiteX0" y="connsiteY0"/>
              </a:cxn>
              <a:cxn ang="0">
                <a:pos x="connsiteX1" y="connsiteY1"/>
              </a:cxn>
              <a:cxn ang="0">
                <a:pos x="connsiteX2" y="connsiteY2"/>
              </a:cxn>
            </a:cxnLst>
            <a:rect l="l" t="t" r="r" b="b"/>
            <a:pathLst>
              <a:path w="3077496" h="1278194">
                <a:moveTo>
                  <a:pt x="0" y="1278194"/>
                </a:moveTo>
                <a:cubicBezTo>
                  <a:pt x="308896" y="912761"/>
                  <a:pt x="617793" y="547329"/>
                  <a:pt x="1130709" y="334297"/>
                </a:cubicBezTo>
                <a:cubicBezTo>
                  <a:pt x="1643625" y="121265"/>
                  <a:pt x="2360560" y="60632"/>
                  <a:pt x="3077496" y="0"/>
                </a:cubicBezTo>
              </a:path>
            </a:pathLst>
          </a:cu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879419" y="1923691"/>
            <a:ext cx="1009765" cy="4257373"/>
          </a:xfrm>
          <a:custGeom>
            <a:avLst/>
            <a:gdLst>
              <a:gd name="connsiteX0" fmla="*/ 0 w 678426"/>
              <a:gd name="connsiteY0" fmla="*/ 4454013 h 4454013"/>
              <a:gd name="connsiteX1" fmla="*/ 678426 w 678426"/>
              <a:gd name="connsiteY1" fmla="*/ 0 h 4454013"/>
            </a:gdLst>
            <a:ahLst/>
            <a:cxnLst>
              <a:cxn ang="0">
                <a:pos x="connsiteX0" y="connsiteY0"/>
              </a:cxn>
              <a:cxn ang="0">
                <a:pos x="connsiteX1" y="connsiteY1"/>
              </a:cxn>
            </a:cxnLst>
            <a:rect l="l" t="t" r="r" b="b"/>
            <a:pathLst>
              <a:path w="678426" h="4454013">
                <a:moveTo>
                  <a:pt x="0" y="4454013"/>
                </a:moveTo>
                <a:lnTo>
                  <a:pt x="678426" y="0"/>
                </a:lnTo>
              </a:path>
            </a:pathLst>
          </a:cu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rot="16200000">
            <a:off x="233985" y="3633762"/>
            <a:ext cx="788999" cy="369332"/>
          </a:xfrm>
          <a:prstGeom prst="rect">
            <a:avLst/>
          </a:prstGeom>
          <a:noFill/>
        </p:spPr>
        <p:txBody>
          <a:bodyPr wrap="none" rtlCol="0">
            <a:spAutoFit/>
          </a:bodyPr>
          <a:lstStyle/>
          <a:p>
            <a:r>
              <a:rPr lang="en-US" dirty="0" smtClean="0">
                <a:solidFill>
                  <a:srgbClr val="363636"/>
                </a:solidFill>
              </a:rPr>
              <a:t>Stress</a:t>
            </a:r>
            <a:endParaRPr lang="en-US" dirty="0">
              <a:solidFill>
                <a:srgbClr val="363636"/>
              </a:solidFill>
            </a:endParaRPr>
          </a:p>
        </p:txBody>
      </p:sp>
      <p:sp>
        <p:nvSpPr>
          <p:cNvPr id="27" name="TextBox 26"/>
          <p:cNvSpPr txBox="1"/>
          <p:nvPr/>
        </p:nvSpPr>
        <p:spPr>
          <a:xfrm>
            <a:off x="2657849" y="6195879"/>
            <a:ext cx="790601" cy="369332"/>
          </a:xfrm>
          <a:prstGeom prst="rect">
            <a:avLst/>
          </a:prstGeom>
          <a:noFill/>
        </p:spPr>
        <p:txBody>
          <a:bodyPr wrap="none" rtlCol="0">
            <a:spAutoFit/>
          </a:bodyPr>
          <a:lstStyle/>
          <a:p>
            <a:r>
              <a:rPr lang="en-US" dirty="0" smtClean="0">
                <a:solidFill>
                  <a:srgbClr val="363636"/>
                </a:solidFill>
              </a:rPr>
              <a:t>Strain</a:t>
            </a:r>
            <a:endParaRPr lang="en-US" dirty="0">
              <a:solidFill>
                <a:srgbClr val="363636"/>
              </a:solidFill>
            </a:endParaRPr>
          </a:p>
        </p:txBody>
      </p:sp>
      <p:sp>
        <p:nvSpPr>
          <p:cNvPr id="16" name="TextBox 15"/>
          <p:cNvSpPr txBox="1"/>
          <p:nvPr/>
        </p:nvSpPr>
        <p:spPr>
          <a:xfrm>
            <a:off x="1725543" y="2455017"/>
            <a:ext cx="716863" cy="369332"/>
          </a:xfrm>
          <a:prstGeom prst="rect">
            <a:avLst/>
          </a:prstGeom>
          <a:noFill/>
        </p:spPr>
        <p:txBody>
          <a:bodyPr wrap="none" rtlCol="0">
            <a:spAutoFit/>
          </a:bodyPr>
          <a:lstStyle/>
          <a:p>
            <a:r>
              <a:rPr lang="en-US" dirty="0" smtClean="0">
                <a:solidFill>
                  <a:srgbClr val="B5230E"/>
                </a:solidFill>
              </a:rPr>
              <a:t>Fiber</a:t>
            </a:r>
            <a:endParaRPr lang="en-US" dirty="0">
              <a:solidFill>
                <a:srgbClr val="B5230E"/>
              </a:solidFill>
            </a:endParaRPr>
          </a:p>
        </p:txBody>
      </p:sp>
      <p:sp>
        <p:nvSpPr>
          <p:cNvPr id="17" name="TextBox 16"/>
          <p:cNvSpPr txBox="1"/>
          <p:nvPr/>
        </p:nvSpPr>
        <p:spPr>
          <a:xfrm>
            <a:off x="3363371" y="4787660"/>
            <a:ext cx="832279" cy="369332"/>
          </a:xfrm>
          <a:prstGeom prst="rect">
            <a:avLst/>
          </a:prstGeom>
          <a:noFill/>
        </p:spPr>
        <p:txBody>
          <a:bodyPr wrap="none" rtlCol="0">
            <a:spAutoFit/>
          </a:bodyPr>
          <a:lstStyle/>
          <a:p>
            <a:r>
              <a:rPr lang="en-US" dirty="0" smtClean="0"/>
              <a:t>Matrix</a:t>
            </a:r>
            <a:endParaRPr lang="en-US" dirty="0"/>
          </a:p>
        </p:txBody>
      </p:sp>
      <p:grpSp>
        <p:nvGrpSpPr>
          <p:cNvPr id="30" name="Group 29"/>
          <p:cNvGrpSpPr/>
          <p:nvPr/>
        </p:nvGrpSpPr>
        <p:grpSpPr>
          <a:xfrm>
            <a:off x="1468910" y="2709373"/>
            <a:ext cx="223361" cy="841375"/>
            <a:chOff x="1489075" y="2818000"/>
            <a:chExt cx="161566" cy="699900"/>
          </a:xfrm>
          <a:effectLst/>
        </p:grpSpPr>
        <p:cxnSp>
          <p:nvCxnSpPr>
            <p:cNvPr id="21" name="Straight Connector 20"/>
            <p:cNvCxnSpPr/>
            <p:nvPr/>
          </p:nvCxnSpPr>
          <p:spPr>
            <a:xfrm>
              <a:off x="1489075" y="2824349"/>
              <a:ext cx="161566" cy="0"/>
            </a:xfrm>
            <a:prstGeom prst="line">
              <a:avLst/>
            </a:prstGeom>
            <a:ln>
              <a:solidFill>
                <a:srgbClr val="C0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501775" y="2818000"/>
              <a:ext cx="0" cy="699900"/>
            </a:xfrm>
            <a:prstGeom prst="line">
              <a:avLst/>
            </a:prstGeom>
            <a:ln>
              <a:solidFill>
                <a:srgbClr val="C00000"/>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33" name="TextBox 32"/>
          <p:cNvSpPr txBox="1"/>
          <p:nvPr/>
        </p:nvSpPr>
        <p:spPr>
          <a:xfrm>
            <a:off x="1158875" y="2839153"/>
            <a:ext cx="370614" cy="369332"/>
          </a:xfrm>
          <a:prstGeom prst="rect">
            <a:avLst/>
          </a:prstGeom>
          <a:noFill/>
        </p:spPr>
        <p:txBody>
          <a:bodyPr wrap="none" rtlCol="0">
            <a:spAutoFit/>
          </a:bodyPr>
          <a:lstStyle/>
          <a:p>
            <a:r>
              <a:rPr lang="en-US" i="1" dirty="0" err="1" smtClean="0">
                <a:solidFill>
                  <a:srgbClr val="C00000"/>
                </a:solidFill>
              </a:rPr>
              <a:t>E</a:t>
            </a:r>
            <a:r>
              <a:rPr lang="en-US" i="1" baseline="-25000" dirty="0" err="1" smtClean="0">
                <a:solidFill>
                  <a:srgbClr val="C00000"/>
                </a:solidFill>
              </a:rPr>
              <a:t>f</a:t>
            </a:r>
            <a:endParaRPr lang="en-US" i="1" dirty="0">
              <a:solidFill>
                <a:srgbClr val="C00000"/>
              </a:solidFill>
            </a:endParaRPr>
          </a:p>
        </p:txBody>
      </p:sp>
      <p:grpSp>
        <p:nvGrpSpPr>
          <p:cNvPr id="48" name="Group 47"/>
          <p:cNvGrpSpPr/>
          <p:nvPr/>
        </p:nvGrpSpPr>
        <p:grpSpPr>
          <a:xfrm rot="10800000">
            <a:off x="1056847" y="5611164"/>
            <a:ext cx="412062" cy="400655"/>
            <a:chOff x="1495678" y="2818000"/>
            <a:chExt cx="154963" cy="699900"/>
          </a:xfrm>
          <a:effectLst/>
        </p:grpSpPr>
        <p:cxnSp>
          <p:nvCxnSpPr>
            <p:cNvPr id="49" name="Straight Connector 48"/>
            <p:cNvCxnSpPr/>
            <p:nvPr/>
          </p:nvCxnSpPr>
          <p:spPr>
            <a:xfrm rot="10800000" flipH="1">
              <a:off x="1495678" y="2824348"/>
              <a:ext cx="154963" cy="0"/>
            </a:xfrm>
            <a:prstGeom prst="line">
              <a:avLst/>
            </a:prstGeom>
            <a:ln>
              <a:solidFill>
                <a:srgbClr val="004386"/>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1501775" y="2818000"/>
              <a:ext cx="0" cy="699900"/>
            </a:xfrm>
            <a:prstGeom prst="line">
              <a:avLst/>
            </a:prstGeom>
            <a:ln>
              <a:solidFill>
                <a:srgbClr val="004386"/>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51" name="TextBox 50"/>
          <p:cNvSpPr txBox="1"/>
          <p:nvPr/>
        </p:nvSpPr>
        <p:spPr>
          <a:xfrm>
            <a:off x="1414844" y="5642487"/>
            <a:ext cx="436338" cy="369332"/>
          </a:xfrm>
          <a:prstGeom prst="rect">
            <a:avLst/>
          </a:prstGeom>
          <a:noFill/>
        </p:spPr>
        <p:txBody>
          <a:bodyPr wrap="none" rtlCol="0">
            <a:spAutoFit/>
          </a:bodyPr>
          <a:lstStyle/>
          <a:p>
            <a:r>
              <a:rPr lang="en-US" i="1" dirty="0" err="1" smtClean="0">
                <a:solidFill>
                  <a:srgbClr val="004386"/>
                </a:solidFill>
              </a:rPr>
              <a:t>E</a:t>
            </a:r>
            <a:r>
              <a:rPr lang="en-US" i="1" baseline="-25000" dirty="0" err="1">
                <a:solidFill>
                  <a:srgbClr val="004386"/>
                </a:solidFill>
              </a:rPr>
              <a:t>m</a:t>
            </a:r>
            <a:endParaRPr lang="en-US" i="1" dirty="0">
              <a:solidFill>
                <a:srgbClr val="004386"/>
              </a:solidFill>
            </a:endParaRPr>
          </a:p>
        </p:txBody>
      </p:sp>
      <p:grpSp>
        <p:nvGrpSpPr>
          <p:cNvPr id="40" name="Group 39"/>
          <p:cNvGrpSpPr/>
          <p:nvPr/>
        </p:nvGrpSpPr>
        <p:grpSpPr>
          <a:xfrm>
            <a:off x="891540" y="3212650"/>
            <a:ext cx="2598420" cy="2929070"/>
            <a:chOff x="891540" y="3212650"/>
            <a:chExt cx="2598420" cy="2929070"/>
          </a:xfrm>
        </p:grpSpPr>
        <p:sp>
          <p:nvSpPr>
            <p:cNvPr id="18" name="TextBox 17"/>
            <p:cNvSpPr txBox="1"/>
            <p:nvPr/>
          </p:nvSpPr>
          <p:spPr>
            <a:xfrm>
              <a:off x="2081395" y="3212650"/>
              <a:ext cx="1266693" cy="369332"/>
            </a:xfrm>
            <a:prstGeom prst="rect">
              <a:avLst/>
            </a:prstGeom>
            <a:noFill/>
          </p:spPr>
          <p:txBody>
            <a:bodyPr wrap="none" rtlCol="0">
              <a:spAutoFit/>
            </a:bodyPr>
            <a:lstStyle/>
            <a:p>
              <a:r>
                <a:rPr lang="en-US" dirty="0" smtClean="0">
                  <a:solidFill>
                    <a:schemeClr val="accent6">
                      <a:lumMod val="75000"/>
                    </a:schemeClr>
                  </a:solidFill>
                </a:rPr>
                <a:t>Composite</a:t>
              </a:r>
              <a:endParaRPr lang="en-US" dirty="0">
                <a:solidFill>
                  <a:schemeClr val="accent6">
                    <a:lumMod val="75000"/>
                  </a:schemeClr>
                </a:solidFill>
              </a:endParaRPr>
            </a:p>
          </p:txBody>
        </p:sp>
        <p:sp>
          <p:nvSpPr>
            <p:cNvPr id="38" name="Freeform 37"/>
            <p:cNvSpPr/>
            <p:nvPr/>
          </p:nvSpPr>
          <p:spPr>
            <a:xfrm>
              <a:off x="891540" y="3436620"/>
              <a:ext cx="2598420" cy="2705100"/>
            </a:xfrm>
            <a:custGeom>
              <a:avLst/>
              <a:gdLst>
                <a:gd name="connsiteX0" fmla="*/ 0 w 2598420"/>
                <a:gd name="connsiteY0" fmla="*/ 2705100 h 2705100"/>
                <a:gd name="connsiteX1" fmla="*/ 1097280 w 2598420"/>
                <a:gd name="connsiteY1" fmla="*/ 906780 h 2705100"/>
                <a:gd name="connsiteX2" fmla="*/ 2598420 w 2598420"/>
                <a:gd name="connsiteY2" fmla="*/ 0 h 2705100"/>
              </a:gdLst>
              <a:ahLst/>
              <a:cxnLst>
                <a:cxn ang="0">
                  <a:pos x="connsiteX0" y="connsiteY0"/>
                </a:cxn>
                <a:cxn ang="0">
                  <a:pos x="connsiteX1" y="connsiteY1"/>
                </a:cxn>
                <a:cxn ang="0">
                  <a:pos x="connsiteX2" y="connsiteY2"/>
                </a:cxn>
              </a:cxnLst>
              <a:rect l="l" t="t" r="r" b="b"/>
              <a:pathLst>
                <a:path w="2598420" h="2705100">
                  <a:moveTo>
                    <a:pt x="0" y="2705100"/>
                  </a:moveTo>
                  <a:cubicBezTo>
                    <a:pt x="332105" y="2031365"/>
                    <a:pt x="664210" y="1357630"/>
                    <a:pt x="1097280" y="906780"/>
                  </a:cubicBezTo>
                  <a:cubicBezTo>
                    <a:pt x="1530350" y="455930"/>
                    <a:pt x="2064385" y="227965"/>
                    <a:pt x="2598420" y="0"/>
                  </a:cubicBezTo>
                </a:path>
              </a:pathLst>
            </a:custGeom>
            <a:noFill/>
            <a:ln w="28575">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887016" y="3005942"/>
            <a:ext cx="3589746" cy="3136490"/>
            <a:chOff x="887016" y="3005942"/>
            <a:chExt cx="3589746" cy="3136490"/>
          </a:xfrm>
        </p:grpSpPr>
        <p:sp>
          <p:nvSpPr>
            <p:cNvPr id="54" name="Rectangle 53"/>
            <p:cNvSpPr/>
            <p:nvPr/>
          </p:nvSpPr>
          <p:spPr>
            <a:xfrm>
              <a:off x="2081395" y="3212650"/>
              <a:ext cx="1073285"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3" name="Group 52"/>
            <p:cNvGrpSpPr/>
            <p:nvPr/>
          </p:nvGrpSpPr>
          <p:grpSpPr>
            <a:xfrm>
              <a:off x="887016" y="3005942"/>
              <a:ext cx="3589746" cy="3136490"/>
              <a:chOff x="879420" y="3044574"/>
              <a:chExt cx="3589746" cy="3136490"/>
            </a:xfrm>
          </p:grpSpPr>
          <p:sp>
            <p:nvSpPr>
              <p:cNvPr id="11" name="Freeform 10"/>
              <p:cNvSpPr/>
              <p:nvPr/>
            </p:nvSpPr>
            <p:spPr>
              <a:xfrm>
                <a:off x="879420" y="3044574"/>
                <a:ext cx="3008763" cy="3136490"/>
              </a:xfrm>
              <a:custGeom>
                <a:avLst/>
                <a:gdLst>
                  <a:gd name="connsiteX0" fmla="*/ 0 w 1582993"/>
                  <a:gd name="connsiteY0" fmla="*/ 3038168 h 3038168"/>
                  <a:gd name="connsiteX1" fmla="*/ 786581 w 1582993"/>
                  <a:gd name="connsiteY1" fmla="*/ 855407 h 3038168"/>
                  <a:gd name="connsiteX2" fmla="*/ 1582993 w 1582993"/>
                  <a:gd name="connsiteY2" fmla="*/ 0 h 3038168"/>
                  <a:gd name="connsiteX0" fmla="*/ 0 w 1645432"/>
                  <a:gd name="connsiteY0" fmla="*/ 3104333 h 3104333"/>
                  <a:gd name="connsiteX1" fmla="*/ 786581 w 1645432"/>
                  <a:gd name="connsiteY1" fmla="*/ 921572 h 3104333"/>
                  <a:gd name="connsiteX2" fmla="*/ 1582993 w 1645432"/>
                  <a:gd name="connsiteY2" fmla="*/ 66165 h 3104333"/>
                  <a:gd name="connsiteX3" fmla="*/ 1594614 w 1645432"/>
                  <a:gd name="connsiteY3" fmla="*/ 56641 h 3104333"/>
                  <a:gd name="connsiteX0" fmla="*/ 0 w 2065025"/>
                  <a:gd name="connsiteY0" fmla="*/ 3053681 h 3053681"/>
                  <a:gd name="connsiteX1" fmla="*/ 786581 w 2065025"/>
                  <a:gd name="connsiteY1" fmla="*/ 870920 h 3053681"/>
                  <a:gd name="connsiteX2" fmla="*/ 1582993 w 2065025"/>
                  <a:gd name="connsiteY2" fmla="*/ 15513 h 3053681"/>
                  <a:gd name="connsiteX3" fmla="*/ 2065025 w 2065025"/>
                  <a:gd name="connsiteY3" fmla="*/ 777436 h 3053681"/>
                  <a:gd name="connsiteX0" fmla="*/ 0 w 2065025"/>
                  <a:gd name="connsiteY0" fmla="*/ 3053681 h 3053681"/>
                  <a:gd name="connsiteX1" fmla="*/ 786581 w 2065025"/>
                  <a:gd name="connsiteY1" fmla="*/ 870920 h 3053681"/>
                  <a:gd name="connsiteX2" fmla="*/ 1582993 w 2065025"/>
                  <a:gd name="connsiteY2" fmla="*/ 15513 h 3053681"/>
                  <a:gd name="connsiteX3" fmla="*/ 2065025 w 2065025"/>
                  <a:gd name="connsiteY3" fmla="*/ 777436 h 3053681"/>
                  <a:gd name="connsiteX0" fmla="*/ 0 w 2065025"/>
                  <a:gd name="connsiteY0" fmla="*/ 3053681 h 3053681"/>
                  <a:gd name="connsiteX1" fmla="*/ 786581 w 2065025"/>
                  <a:gd name="connsiteY1" fmla="*/ 870920 h 3053681"/>
                  <a:gd name="connsiteX2" fmla="*/ 1582993 w 2065025"/>
                  <a:gd name="connsiteY2" fmla="*/ 15513 h 3053681"/>
                  <a:gd name="connsiteX3" fmla="*/ 2065025 w 2065025"/>
                  <a:gd name="connsiteY3" fmla="*/ 777436 h 3053681"/>
                  <a:gd name="connsiteX0" fmla="*/ 0 w 2065025"/>
                  <a:gd name="connsiteY0" fmla="*/ 3038168 h 3038168"/>
                  <a:gd name="connsiteX1" fmla="*/ 786581 w 2065025"/>
                  <a:gd name="connsiteY1" fmla="*/ 855407 h 3038168"/>
                  <a:gd name="connsiteX2" fmla="*/ 1582993 w 2065025"/>
                  <a:gd name="connsiteY2" fmla="*/ 0 h 3038168"/>
                  <a:gd name="connsiteX3" fmla="*/ 2065025 w 2065025"/>
                  <a:gd name="connsiteY3" fmla="*/ 761923 h 3038168"/>
                  <a:gd name="connsiteX0" fmla="*/ 0 w 2102799"/>
                  <a:gd name="connsiteY0" fmla="*/ 3038168 h 3038168"/>
                  <a:gd name="connsiteX1" fmla="*/ 786581 w 2102799"/>
                  <a:gd name="connsiteY1" fmla="*/ 855407 h 3038168"/>
                  <a:gd name="connsiteX2" fmla="*/ 1582993 w 2102799"/>
                  <a:gd name="connsiteY2" fmla="*/ 0 h 3038168"/>
                  <a:gd name="connsiteX3" fmla="*/ 2065025 w 2102799"/>
                  <a:gd name="connsiteY3" fmla="*/ 761923 h 3038168"/>
                  <a:gd name="connsiteX4" fmla="*/ 2072000 w 2102799"/>
                  <a:gd name="connsiteY4" fmla="*/ 753291 h 3038168"/>
                  <a:gd name="connsiteX0" fmla="*/ 0 w 2069136"/>
                  <a:gd name="connsiteY0" fmla="*/ 3038168 h 3038168"/>
                  <a:gd name="connsiteX1" fmla="*/ 786581 w 2069136"/>
                  <a:gd name="connsiteY1" fmla="*/ 855407 h 3038168"/>
                  <a:gd name="connsiteX2" fmla="*/ 1582993 w 2069136"/>
                  <a:gd name="connsiteY2" fmla="*/ 0 h 3038168"/>
                  <a:gd name="connsiteX3" fmla="*/ 2065025 w 2069136"/>
                  <a:gd name="connsiteY3" fmla="*/ 761923 h 3038168"/>
                  <a:gd name="connsiteX4" fmla="*/ 990652 w 2069136"/>
                  <a:gd name="connsiteY4" fmla="*/ 1426819 h 3038168"/>
                  <a:gd name="connsiteX0" fmla="*/ 0 w 2069136"/>
                  <a:gd name="connsiteY0" fmla="*/ 3038168 h 3038168"/>
                  <a:gd name="connsiteX1" fmla="*/ 786581 w 2069136"/>
                  <a:gd name="connsiteY1" fmla="*/ 855407 h 3038168"/>
                  <a:gd name="connsiteX2" fmla="*/ 1582993 w 2069136"/>
                  <a:gd name="connsiteY2" fmla="*/ 0 h 3038168"/>
                  <a:gd name="connsiteX3" fmla="*/ 2065025 w 2069136"/>
                  <a:gd name="connsiteY3" fmla="*/ 761923 h 3038168"/>
                  <a:gd name="connsiteX4" fmla="*/ 990652 w 2069136"/>
                  <a:gd name="connsiteY4" fmla="*/ 1426819 h 3038168"/>
                  <a:gd name="connsiteX5" fmla="*/ 982929 w 2069136"/>
                  <a:gd name="connsiteY5" fmla="*/ 1436045 h 3038168"/>
                  <a:gd name="connsiteX0" fmla="*/ 0 w 2069136"/>
                  <a:gd name="connsiteY0" fmla="*/ 3038168 h 3038168"/>
                  <a:gd name="connsiteX1" fmla="*/ 786581 w 2069136"/>
                  <a:gd name="connsiteY1" fmla="*/ 855407 h 3038168"/>
                  <a:gd name="connsiteX2" fmla="*/ 1582993 w 2069136"/>
                  <a:gd name="connsiteY2" fmla="*/ 0 h 3038168"/>
                  <a:gd name="connsiteX3" fmla="*/ 2065025 w 2069136"/>
                  <a:gd name="connsiteY3" fmla="*/ 761923 h 3038168"/>
                  <a:gd name="connsiteX4" fmla="*/ 990652 w 2069136"/>
                  <a:gd name="connsiteY4" fmla="*/ 1426819 h 3038168"/>
                  <a:gd name="connsiteX5" fmla="*/ 5854 w 2069136"/>
                  <a:gd name="connsiteY5" fmla="*/ 3032215 h 3038168"/>
                  <a:gd name="connsiteX0" fmla="*/ 0 w 2069136"/>
                  <a:gd name="connsiteY0" fmla="*/ 3038168 h 3038168"/>
                  <a:gd name="connsiteX1" fmla="*/ 786581 w 2069136"/>
                  <a:gd name="connsiteY1" fmla="*/ 855407 h 3038168"/>
                  <a:gd name="connsiteX2" fmla="*/ 1582993 w 2069136"/>
                  <a:gd name="connsiteY2" fmla="*/ 0 h 3038168"/>
                  <a:gd name="connsiteX3" fmla="*/ 2065025 w 2069136"/>
                  <a:gd name="connsiteY3" fmla="*/ 761923 h 3038168"/>
                  <a:gd name="connsiteX4" fmla="*/ 990652 w 2069136"/>
                  <a:gd name="connsiteY4" fmla="*/ 1426819 h 3038168"/>
                  <a:gd name="connsiteX5" fmla="*/ 5854 w 2069136"/>
                  <a:gd name="connsiteY5" fmla="*/ 3032215 h 3038168"/>
                  <a:gd name="connsiteX0" fmla="*/ 0 w 2307899"/>
                  <a:gd name="connsiteY0" fmla="*/ 3038168 h 3038168"/>
                  <a:gd name="connsiteX1" fmla="*/ 786581 w 2307899"/>
                  <a:gd name="connsiteY1" fmla="*/ 855407 h 3038168"/>
                  <a:gd name="connsiteX2" fmla="*/ 1582993 w 2307899"/>
                  <a:gd name="connsiteY2" fmla="*/ 0 h 3038168"/>
                  <a:gd name="connsiteX3" fmla="*/ 2304467 w 2307899"/>
                  <a:gd name="connsiteY3" fmla="*/ 614301 h 3038168"/>
                  <a:gd name="connsiteX4" fmla="*/ 990652 w 2307899"/>
                  <a:gd name="connsiteY4" fmla="*/ 1426819 h 3038168"/>
                  <a:gd name="connsiteX5" fmla="*/ 5854 w 2307899"/>
                  <a:gd name="connsiteY5" fmla="*/ 3032215 h 3038168"/>
                  <a:gd name="connsiteX0" fmla="*/ 0 w 2065288"/>
                  <a:gd name="connsiteY0" fmla="*/ 3038168 h 3038168"/>
                  <a:gd name="connsiteX1" fmla="*/ 786581 w 2065288"/>
                  <a:gd name="connsiteY1" fmla="*/ 855407 h 3038168"/>
                  <a:gd name="connsiteX2" fmla="*/ 1582993 w 2065288"/>
                  <a:gd name="connsiteY2" fmla="*/ 0 h 3038168"/>
                  <a:gd name="connsiteX3" fmla="*/ 2061164 w 2065288"/>
                  <a:gd name="connsiteY3" fmla="*/ 743471 h 3038168"/>
                  <a:gd name="connsiteX4" fmla="*/ 990652 w 2065288"/>
                  <a:gd name="connsiteY4" fmla="*/ 1426819 h 3038168"/>
                  <a:gd name="connsiteX5" fmla="*/ 5854 w 2065288"/>
                  <a:gd name="connsiteY5" fmla="*/ 3032215 h 3038168"/>
                  <a:gd name="connsiteX0" fmla="*/ 0 w 2061539"/>
                  <a:gd name="connsiteY0" fmla="*/ 3038168 h 3038168"/>
                  <a:gd name="connsiteX1" fmla="*/ 786581 w 2061539"/>
                  <a:gd name="connsiteY1" fmla="*/ 855407 h 3038168"/>
                  <a:gd name="connsiteX2" fmla="*/ 1582993 w 2061539"/>
                  <a:gd name="connsiteY2" fmla="*/ 0 h 3038168"/>
                  <a:gd name="connsiteX3" fmla="*/ 2061164 w 2061539"/>
                  <a:gd name="connsiteY3" fmla="*/ 743471 h 3038168"/>
                  <a:gd name="connsiteX4" fmla="*/ 990652 w 2061539"/>
                  <a:gd name="connsiteY4" fmla="*/ 1426819 h 3038168"/>
                  <a:gd name="connsiteX5" fmla="*/ 5854 w 2061539"/>
                  <a:gd name="connsiteY5" fmla="*/ 3032215 h 3038168"/>
                  <a:gd name="connsiteX0" fmla="*/ 0 w 2061539"/>
                  <a:gd name="connsiteY0" fmla="*/ 3038168 h 3038168"/>
                  <a:gd name="connsiteX1" fmla="*/ 786581 w 2061539"/>
                  <a:gd name="connsiteY1" fmla="*/ 855407 h 3038168"/>
                  <a:gd name="connsiteX2" fmla="*/ 1582993 w 2061539"/>
                  <a:gd name="connsiteY2" fmla="*/ 0 h 3038168"/>
                  <a:gd name="connsiteX3" fmla="*/ 2061164 w 2061539"/>
                  <a:gd name="connsiteY3" fmla="*/ 743471 h 3038168"/>
                  <a:gd name="connsiteX4" fmla="*/ 990652 w 2061539"/>
                  <a:gd name="connsiteY4" fmla="*/ 1426819 h 3038168"/>
                  <a:gd name="connsiteX5" fmla="*/ 5854 w 2061539"/>
                  <a:gd name="connsiteY5" fmla="*/ 3032215 h 3038168"/>
                  <a:gd name="connsiteX0" fmla="*/ 0 w 2061539"/>
                  <a:gd name="connsiteY0" fmla="*/ 3038168 h 3038168"/>
                  <a:gd name="connsiteX1" fmla="*/ 786581 w 2061539"/>
                  <a:gd name="connsiteY1" fmla="*/ 855407 h 3038168"/>
                  <a:gd name="connsiteX2" fmla="*/ 1582993 w 2061539"/>
                  <a:gd name="connsiteY2" fmla="*/ 0 h 3038168"/>
                  <a:gd name="connsiteX3" fmla="*/ 2061164 w 2061539"/>
                  <a:gd name="connsiteY3" fmla="*/ 743471 h 3038168"/>
                  <a:gd name="connsiteX4" fmla="*/ 990652 w 2061539"/>
                  <a:gd name="connsiteY4" fmla="*/ 1426819 h 3038168"/>
                  <a:gd name="connsiteX5" fmla="*/ 5854 w 2061539"/>
                  <a:gd name="connsiteY5" fmla="*/ 3032215 h 3038168"/>
                  <a:gd name="connsiteX0" fmla="*/ 0 w 2061539"/>
                  <a:gd name="connsiteY0" fmla="*/ 3038168 h 3038168"/>
                  <a:gd name="connsiteX1" fmla="*/ 786581 w 2061539"/>
                  <a:gd name="connsiteY1" fmla="*/ 855407 h 3038168"/>
                  <a:gd name="connsiteX2" fmla="*/ 1582993 w 2061539"/>
                  <a:gd name="connsiteY2" fmla="*/ 0 h 3038168"/>
                  <a:gd name="connsiteX3" fmla="*/ 2061164 w 2061539"/>
                  <a:gd name="connsiteY3" fmla="*/ 743471 h 3038168"/>
                  <a:gd name="connsiteX4" fmla="*/ 990652 w 2061539"/>
                  <a:gd name="connsiteY4" fmla="*/ 1426819 h 3038168"/>
                  <a:gd name="connsiteX5" fmla="*/ 5854 w 2061539"/>
                  <a:gd name="connsiteY5" fmla="*/ 3032215 h 3038168"/>
                  <a:gd name="connsiteX0" fmla="*/ 0 w 2061539"/>
                  <a:gd name="connsiteY0" fmla="*/ 3038168 h 3038168"/>
                  <a:gd name="connsiteX1" fmla="*/ 786581 w 2061539"/>
                  <a:gd name="connsiteY1" fmla="*/ 855407 h 3038168"/>
                  <a:gd name="connsiteX2" fmla="*/ 1582993 w 2061539"/>
                  <a:gd name="connsiteY2" fmla="*/ 0 h 3038168"/>
                  <a:gd name="connsiteX3" fmla="*/ 2061164 w 2061539"/>
                  <a:gd name="connsiteY3" fmla="*/ 743471 h 3038168"/>
                  <a:gd name="connsiteX4" fmla="*/ 990652 w 2061539"/>
                  <a:gd name="connsiteY4" fmla="*/ 1426819 h 3038168"/>
                  <a:gd name="connsiteX5" fmla="*/ 5854 w 2061539"/>
                  <a:gd name="connsiteY5" fmla="*/ 3032215 h 3038168"/>
                  <a:gd name="connsiteX0" fmla="*/ 0 w 2061164"/>
                  <a:gd name="connsiteY0" fmla="*/ 3038168 h 3038168"/>
                  <a:gd name="connsiteX1" fmla="*/ 786581 w 2061164"/>
                  <a:gd name="connsiteY1" fmla="*/ 855407 h 3038168"/>
                  <a:gd name="connsiteX2" fmla="*/ 1582993 w 2061164"/>
                  <a:gd name="connsiteY2" fmla="*/ 0 h 3038168"/>
                  <a:gd name="connsiteX3" fmla="*/ 2061164 w 2061164"/>
                  <a:gd name="connsiteY3" fmla="*/ 743471 h 3038168"/>
                  <a:gd name="connsiteX4" fmla="*/ 990652 w 2061164"/>
                  <a:gd name="connsiteY4" fmla="*/ 1426819 h 3038168"/>
                  <a:gd name="connsiteX5" fmla="*/ 5854 w 2061164"/>
                  <a:gd name="connsiteY5" fmla="*/ 3032215 h 3038168"/>
                  <a:gd name="connsiteX0" fmla="*/ 0 w 2061164"/>
                  <a:gd name="connsiteY0" fmla="*/ 3038168 h 3038168"/>
                  <a:gd name="connsiteX1" fmla="*/ 786581 w 2061164"/>
                  <a:gd name="connsiteY1" fmla="*/ 855407 h 3038168"/>
                  <a:gd name="connsiteX2" fmla="*/ 1582993 w 2061164"/>
                  <a:gd name="connsiteY2" fmla="*/ 0 h 3038168"/>
                  <a:gd name="connsiteX3" fmla="*/ 2061164 w 2061164"/>
                  <a:gd name="connsiteY3" fmla="*/ 743471 h 3038168"/>
                  <a:gd name="connsiteX4" fmla="*/ 990652 w 2061164"/>
                  <a:gd name="connsiteY4" fmla="*/ 1426819 h 3038168"/>
                  <a:gd name="connsiteX5" fmla="*/ 5854 w 2061164"/>
                  <a:gd name="connsiteY5" fmla="*/ 3032215 h 3038168"/>
                  <a:gd name="connsiteX0" fmla="*/ 0 w 2061164"/>
                  <a:gd name="connsiteY0" fmla="*/ 3038168 h 3038168"/>
                  <a:gd name="connsiteX1" fmla="*/ 786581 w 2061164"/>
                  <a:gd name="connsiteY1" fmla="*/ 855407 h 3038168"/>
                  <a:gd name="connsiteX2" fmla="*/ 1582993 w 2061164"/>
                  <a:gd name="connsiteY2" fmla="*/ 0 h 3038168"/>
                  <a:gd name="connsiteX3" fmla="*/ 2061164 w 2061164"/>
                  <a:gd name="connsiteY3" fmla="*/ 743471 h 3038168"/>
                  <a:gd name="connsiteX4" fmla="*/ 990652 w 2061164"/>
                  <a:gd name="connsiteY4" fmla="*/ 1426819 h 3038168"/>
                  <a:gd name="connsiteX5" fmla="*/ 5854 w 2061164"/>
                  <a:gd name="connsiteY5" fmla="*/ 3032215 h 3038168"/>
                  <a:gd name="connsiteX0" fmla="*/ 0 w 2061164"/>
                  <a:gd name="connsiteY0" fmla="*/ 3038168 h 3038168"/>
                  <a:gd name="connsiteX1" fmla="*/ 786581 w 2061164"/>
                  <a:gd name="connsiteY1" fmla="*/ 855407 h 3038168"/>
                  <a:gd name="connsiteX2" fmla="*/ 1582993 w 2061164"/>
                  <a:gd name="connsiteY2" fmla="*/ 0 h 3038168"/>
                  <a:gd name="connsiteX3" fmla="*/ 2061164 w 2061164"/>
                  <a:gd name="connsiteY3" fmla="*/ 743471 h 3038168"/>
                  <a:gd name="connsiteX4" fmla="*/ 774383 w 2061164"/>
                  <a:gd name="connsiteY4" fmla="*/ 1639026 h 3038168"/>
                  <a:gd name="connsiteX5" fmla="*/ 5854 w 2061164"/>
                  <a:gd name="connsiteY5" fmla="*/ 3032215 h 3038168"/>
                  <a:gd name="connsiteX0" fmla="*/ 0 w 2061164"/>
                  <a:gd name="connsiteY0" fmla="*/ 3038168 h 3038168"/>
                  <a:gd name="connsiteX1" fmla="*/ 786581 w 2061164"/>
                  <a:gd name="connsiteY1" fmla="*/ 855407 h 3038168"/>
                  <a:gd name="connsiteX2" fmla="*/ 1582993 w 2061164"/>
                  <a:gd name="connsiteY2" fmla="*/ 0 h 3038168"/>
                  <a:gd name="connsiteX3" fmla="*/ 2061164 w 2061164"/>
                  <a:gd name="connsiteY3" fmla="*/ 743471 h 3038168"/>
                  <a:gd name="connsiteX4" fmla="*/ 774383 w 2061164"/>
                  <a:gd name="connsiteY4" fmla="*/ 1639026 h 3038168"/>
                  <a:gd name="connsiteX5" fmla="*/ 5854 w 2061164"/>
                  <a:gd name="connsiteY5" fmla="*/ 3032215 h 303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164" h="3038168">
                    <a:moveTo>
                      <a:pt x="0" y="3038168"/>
                    </a:moveTo>
                    <a:cubicBezTo>
                      <a:pt x="261374" y="2199968"/>
                      <a:pt x="522749" y="1361768"/>
                      <a:pt x="786581" y="855407"/>
                    </a:cubicBezTo>
                    <a:cubicBezTo>
                      <a:pt x="1050413" y="349046"/>
                      <a:pt x="1446980" y="127819"/>
                      <a:pt x="1582993" y="0"/>
                    </a:cubicBezTo>
                    <a:cubicBezTo>
                      <a:pt x="1693746" y="122518"/>
                      <a:pt x="1925596" y="576405"/>
                      <a:pt x="2061164" y="743471"/>
                    </a:cubicBezTo>
                    <a:cubicBezTo>
                      <a:pt x="968631" y="1228849"/>
                      <a:pt x="947008" y="1485153"/>
                      <a:pt x="774383" y="1639026"/>
                    </a:cubicBezTo>
                    <a:cubicBezTo>
                      <a:pt x="601758" y="1792899"/>
                      <a:pt x="7463" y="3030293"/>
                      <a:pt x="5854" y="3032215"/>
                    </a:cubicBezTo>
                  </a:path>
                </a:pathLst>
              </a:custGeom>
              <a:solidFill>
                <a:schemeClr val="accent6">
                  <a:lumMod val="60000"/>
                  <a:lumOff val="40000"/>
                </a:schemeClr>
              </a:solidFill>
              <a:ln>
                <a:solidFill>
                  <a:srgbClr val="3636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2707145" y="4176426"/>
                <a:ext cx="1762021" cy="369332"/>
              </a:xfrm>
              <a:prstGeom prst="rect">
                <a:avLst/>
              </a:prstGeom>
              <a:noFill/>
            </p:spPr>
            <p:txBody>
              <a:bodyPr wrap="none" rtlCol="0">
                <a:spAutoFit/>
              </a:bodyPr>
              <a:lstStyle/>
              <a:p>
                <a:r>
                  <a:rPr lang="en-US" dirty="0" smtClean="0">
                    <a:solidFill>
                      <a:schemeClr val="accent6">
                        <a:lumMod val="75000"/>
                      </a:schemeClr>
                    </a:solidFill>
                  </a:rPr>
                  <a:t>Nanocomposite</a:t>
                </a:r>
                <a:endParaRPr lang="en-US" dirty="0">
                  <a:solidFill>
                    <a:schemeClr val="accent6">
                      <a:lumMod val="75000"/>
                    </a:schemeClr>
                  </a:solidFill>
                </a:endParaRPr>
              </a:p>
            </p:txBody>
          </p:sp>
        </p:grpSp>
      </p:grpSp>
      <p:sp>
        <p:nvSpPr>
          <p:cNvPr id="5" name="Rectangle 4"/>
          <p:cNvSpPr/>
          <p:nvPr/>
        </p:nvSpPr>
        <p:spPr>
          <a:xfrm>
            <a:off x="2681482" y="1516676"/>
            <a:ext cx="3639628" cy="1292662"/>
          </a:xfrm>
          <a:prstGeom prst="rect">
            <a:avLst/>
          </a:prstGeom>
        </p:spPr>
        <p:txBody>
          <a:bodyPr wrap="square">
            <a:spAutoFit/>
          </a:bodyPr>
          <a:lstStyle/>
          <a:p>
            <a:pPr algn="ctr"/>
            <a:r>
              <a:rPr lang="en-US" dirty="0"/>
              <a:t>“Current composites are overdesigned by </a:t>
            </a:r>
            <a:r>
              <a:rPr lang="en-US" dirty="0" smtClean="0"/>
              <a:t>300% </a:t>
            </a:r>
            <a:r>
              <a:rPr lang="en-US" dirty="0"/>
              <a:t>due to lack of reliable models and data</a:t>
            </a:r>
            <a:r>
              <a:rPr lang="en-US" dirty="0" smtClean="0"/>
              <a:t>”</a:t>
            </a:r>
          </a:p>
          <a:p>
            <a:pPr algn="ctr"/>
            <a:endParaRPr lang="en-US" sz="600" dirty="0"/>
          </a:p>
          <a:p>
            <a:pPr algn="r"/>
            <a:r>
              <a:rPr lang="en-US" dirty="0"/>
              <a:t>-</a:t>
            </a:r>
            <a:r>
              <a:rPr lang="en-US" dirty="0" smtClean="0"/>
              <a:t>NIST </a:t>
            </a:r>
            <a:r>
              <a:rPr lang="en-US" dirty="0" err="1" smtClean="0"/>
              <a:t>AMTech</a:t>
            </a:r>
            <a:r>
              <a:rPr lang="en-US" dirty="0" smtClean="0"/>
              <a:t> Roadmaps</a:t>
            </a:r>
            <a:endParaRPr lang="en-US" dirty="0"/>
          </a:p>
        </p:txBody>
      </p:sp>
    </p:spTree>
    <p:extLst>
      <p:ext uri="{BB962C8B-B14F-4D97-AF65-F5344CB8AC3E}">
        <p14:creationId xmlns:p14="http://schemas.microsoft.com/office/powerpoint/2010/main" val="225057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Nanocomposite Concepts</a:t>
            </a:r>
            <a:endParaRPr lang="en-US" dirty="0"/>
          </a:p>
        </p:txBody>
      </p:sp>
      <p:sp>
        <p:nvSpPr>
          <p:cNvPr id="20" name="Content Placeholder 19"/>
          <p:cNvSpPr>
            <a:spLocks noGrp="1"/>
          </p:cNvSpPr>
          <p:nvPr>
            <p:ph idx="1"/>
          </p:nvPr>
        </p:nvSpPr>
        <p:spPr>
          <a:xfrm>
            <a:off x="1749349" y="4305013"/>
            <a:ext cx="5705544" cy="2087435"/>
          </a:xfrm>
        </p:spPr>
        <p:txBody>
          <a:bodyPr>
            <a:normAutofit fontScale="77500" lnSpcReduction="20000"/>
          </a:bodyPr>
          <a:lstStyle/>
          <a:p>
            <a:r>
              <a:rPr lang="en-US" dirty="0" smtClean="0"/>
              <a:t>Key Properties: </a:t>
            </a:r>
          </a:p>
          <a:p>
            <a:pPr marL="971550" lvl="1" indent="-514350">
              <a:buFont typeface="+mj-lt"/>
              <a:buAutoNum type="arabicParenR"/>
            </a:pPr>
            <a:r>
              <a:rPr lang="en-US" dirty="0" smtClean="0"/>
              <a:t>Filler </a:t>
            </a:r>
            <a:r>
              <a:rPr lang="en-US" dirty="0"/>
              <a:t>properties; </a:t>
            </a:r>
            <a:endParaRPr lang="en-US" dirty="0" smtClean="0"/>
          </a:p>
          <a:p>
            <a:pPr marL="971550" lvl="1" indent="-514350">
              <a:buFont typeface="+mj-lt"/>
              <a:buAutoNum type="arabicParenR"/>
            </a:pPr>
            <a:r>
              <a:rPr lang="en-US" dirty="0" smtClean="0"/>
              <a:t>Bulk </a:t>
            </a:r>
            <a:r>
              <a:rPr lang="en-US" dirty="0"/>
              <a:t>matrix properties; </a:t>
            </a:r>
            <a:endParaRPr lang="en-US" dirty="0" smtClean="0"/>
          </a:p>
          <a:p>
            <a:pPr marL="971550" lvl="1" indent="-514350">
              <a:buFont typeface="+mj-lt"/>
              <a:buAutoNum type="arabicParenR"/>
            </a:pPr>
            <a:r>
              <a:rPr lang="en-US" dirty="0"/>
              <a:t>Interfacial bond strength; </a:t>
            </a:r>
          </a:p>
          <a:p>
            <a:pPr marL="971550" lvl="1" indent="-514350">
              <a:buFont typeface="+mj-lt"/>
              <a:buAutoNum type="arabicParenR"/>
            </a:pPr>
            <a:r>
              <a:rPr lang="en-US" dirty="0" smtClean="0"/>
              <a:t>Interphase </a:t>
            </a:r>
            <a:r>
              <a:rPr lang="en-US" dirty="0"/>
              <a:t>matrix properties; </a:t>
            </a:r>
          </a:p>
          <a:p>
            <a:pPr marL="971550" lvl="1" indent="-514350">
              <a:buFont typeface="+mj-lt"/>
              <a:buAutoNum type="arabicParenR"/>
            </a:pPr>
            <a:r>
              <a:rPr lang="en-US" dirty="0" smtClean="0"/>
              <a:t>Particle dispersion</a:t>
            </a:r>
          </a:p>
          <a:p>
            <a:pPr marL="971550" lvl="1" indent="-514350">
              <a:buFont typeface="+mj-lt"/>
              <a:buAutoNum type="arabicParenR"/>
            </a:pPr>
            <a:endParaRPr lang="en-US" dirty="0"/>
          </a:p>
        </p:txBody>
      </p:sp>
      <p:sp>
        <p:nvSpPr>
          <p:cNvPr id="8" name="Text Placeholder 7"/>
          <p:cNvSpPr>
            <a:spLocks noGrp="1"/>
          </p:cNvSpPr>
          <p:nvPr>
            <p:ph type="body" sz="quarter" idx="10"/>
          </p:nvPr>
        </p:nvSpPr>
        <p:spPr/>
        <p:txBody>
          <a:bodyPr/>
          <a:lstStyle/>
          <a:p>
            <a:endParaRPr lang="en-US"/>
          </a:p>
        </p:txBody>
      </p:sp>
      <p:grpSp>
        <p:nvGrpSpPr>
          <p:cNvPr id="335" name="Group 334"/>
          <p:cNvGrpSpPr>
            <a:grpSpLocks/>
          </p:cNvGrpSpPr>
          <p:nvPr/>
        </p:nvGrpSpPr>
        <p:grpSpPr bwMode="auto">
          <a:xfrm>
            <a:off x="346231" y="1613079"/>
            <a:ext cx="2681961" cy="2536059"/>
            <a:chOff x="3159" y="784"/>
            <a:chExt cx="2073" cy="1864"/>
          </a:xfrm>
        </p:grpSpPr>
        <p:sp>
          <p:nvSpPr>
            <p:cNvPr id="349" name="AutoShape 234"/>
            <p:cNvSpPr>
              <a:spLocks noChangeAspect="1" noChangeArrowheads="1" noTextEdit="1"/>
            </p:cNvSpPr>
            <p:nvPr/>
          </p:nvSpPr>
          <p:spPr bwMode="auto">
            <a:xfrm>
              <a:off x="3159" y="784"/>
              <a:ext cx="2073" cy="1864"/>
            </a:xfrm>
            <a:prstGeom prst="rect">
              <a:avLst/>
            </a:prstGeom>
            <a:noFill/>
            <a:ln w="9525">
              <a:noFill/>
              <a:miter lim="800000"/>
              <a:headEnd/>
              <a:tailEnd/>
            </a:ln>
          </p:spPr>
          <p:txBody>
            <a:bodyP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0" name="Rectangle 349"/>
            <p:cNvSpPr>
              <a:spLocks noChangeAspect="1" noChangeArrowheads="1"/>
            </p:cNvSpPr>
            <p:nvPr/>
          </p:nvSpPr>
          <p:spPr bwMode="auto">
            <a:xfrm>
              <a:off x="3173" y="784"/>
              <a:ext cx="2018" cy="1859"/>
            </a:xfrm>
            <a:prstGeom prst="rect">
              <a:avLst/>
            </a:prstGeom>
            <a:solidFill>
              <a:srgbClr val="FFFF66"/>
            </a:solidFill>
            <a:ln w="9525">
              <a:solidFill>
                <a:srgbClr val="000000"/>
              </a:solidFill>
              <a:miter lim="800000"/>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nvGrpSpPr>
            <p:cNvPr id="351" name="Group 350"/>
            <p:cNvGrpSpPr>
              <a:grpSpLocks/>
            </p:cNvGrpSpPr>
            <p:nvPr/>
          </p:nvGrpSpPr>
          <p:grpSpPr bwMode="auto">
            <a:xfrm>
              <a:off x="3173" y="789"/>
              <a:ext cx="254" cy="254"/>
              <a:chOff x="1310" y="354"/>
              <a:chExt cx="428" cy="428"/>
            </a:xfrm>
          </p:grpSpPr>
          <p:sp>
            <p:nvSpPr>
              <p:cNvPr id="574" name="Oval 573"/>
              <p:cNvSpPr>
                <a:spLocks noChangeAspect="1" noChangeArrowheads="1"/>
              </p:cNvSpPr>
              <p:nvPr/>
            </p:nvSpPr>
            <p:spPr bwMode="auto">
              <a:xfrm>
                <a:off x="1310" y="354"/>
                <a:ext cx="428" cy="428"/>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75" name="Oval 574"/>
              <p:cNvSpPr>
                <a:spLocks noChangeAspect="1" noChangeArrowheads="1"/>
              </p:cNvSpPr>
              <p:nvPr/>
            </p:nvSpPr>
            <p:spPr bwMode="auto">
              <a:xfrm>
                <a:off x="1451" y="496"/>
                <a:ext cx="144" cy="144"/>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52" name="Group 351"/>
            <p:cNvGrpSpPr>
              <a:grpSpLocks/>
            </p:cNvGrpSpPr>
            <p:nvPr/>
          </p:nvGrpSpPr>
          <p:grpSpPr bwMode="auto">
            <a:xfrm>
              <a:off x="3159" y="1224"/>
              <a:ext cx="254" cy="254"/>
              <a:chOff x="1738" y="282"/>
              <a:chExt cx="428" cy="428"/>
            </a:xfrm>
          </p:grpSpPr>
          <p:sp>
            <p:nvSpPr>
              <p:cNvPr id="572" name="Oval 571"/>
              <p:cNvSpPr>
                <a:spLocks noChangeAspect="1" noChangeArrowheads="1"/>
              </p:cNvSpPr>
              <p:nvPr/>
            </p:nvSpPr>
            <p:spPr bwMode="auto">
              <a:xfrm>
                <a:off x="1738" y="282"/>
                <a:ext cx="428" cy="428"/>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73" name="Oval 572"/>
              <p:cNvSpPr>
                <a:spLocks noChangeAspect="1" noChangeArrowheads="1"/>
              </p:cNvSpPr>
              <p:nvPr/>
            </p:nvSpPr>
            <p:spPr bwMode="auto">
              <a:xfrm>
                <a:off x="1879" y="424"/>
                <a:ext cx="144" cy="144"/>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53" name="Group 352"/>
            <p:cNvGrpSpPr>
              <a:grpSpLocks/>
            </p:cNvGrpSpPr>
            <p:nvPr/>
          </p:nvGrpSpPr>
          <p:grpSpPr bwMode="auto">
            <a:xfrm>
              <a:off x="3756" y="858"/>
              <a:ext cx="254" cy="254"/>
              <a:chOff x="2166" y="354"/>
              <a:chExt cx="428" cy="428"/>
            </a:xfrm>
          </p:grpSpPr>
          <p:sp>
            <p:nvSpPr>
              <p:cNvPr id="570" name="Oval 569"/>
              <p:cNvSpPr>
                <a:spLocks noChangeAspect="1" noChangeArrowheads="1"/>
              </p:cNvSpPr>
              <p:nvPr/>
            </p:nvSpPr>
            <p:spPr bwMode="auto">
              <a:xfrm>
                <a:off x="2166" y="354"/>
                <a:ext cx="428" cy="428"/>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71" name="Oval 570"/>
              <p:cNvSpPr>
                <a:spLocks noChangeAspect="1" noChangeArrowheads="1"/>
              </p:cNvSpPr>
              <p:nvPr/>
            </p:nvSpPr>
            <p:spPr bwMode="auto">
              <a:xfrm>
                <a:off x="2307" y="496"/>
                <a:ext cx="144" cy="144"/>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54" name="Group 353"/>
            <p:cNvGrpSpPr>
              <a:grpSpLocks noChangeAspect="1"/>
            </p:cNvGrpSpPr>
            <p:nvPr/>
          </p:nvGrpSpPr>
          <p:grpSpPr bwMode="auto">
            <a:xfrm>
              <a:off x="3713" y="1069"/>
              <a:ext cx="254" cy="254"/>
              <a:chOff x="3969" y="2794"/>
              <a:chExt cx="1430" cy="1430"/>
            </a:xfrm>
          </p:grpSpPr>
          <p:sp>
            <p:nvSpPr>
              <p:cNvPr id="568" name="Oval 56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69" name="Oval 56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55" name="Group 354"/>
            <p:cNvGrpSpPr>
              <a:grpSpLocks noChangeAspect="1"/>
            </p:cNvGrpSpPr>
            <p:nvPr/>
          </p:nvGrpSpPr>
          <p:grpSpPr bwMode="auto">
            <a:xfrm>
              <a:off x="3586" y="1224"/>
              <a:ext cx="254" cy="254"/>
              <a:chOff x="3969" y="2794"/>
              <a:chExt cx="1430" cy="1430"/>
            </a:xfrm>
          </p:grpSpPr>
          <p:sp>
            <p:nvSpPr>
              <p:cNvPr id="566" name="Oval 56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67" name="Oval 56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56" name="Group 355"/>
            <p:cNvGrpSpPr>
              <a:grpSpLocks noChangeAspect="1"/>
            </p:cNvGrpSpPr>
            <p:nvPr/>
          </p:nvGrpSpPr>
          <p:grpSpPr bwMode="auto">
            <a:xfrm>
              <a:off x="3629" y="1592"/>
              <a:ext cx="254" cy="254"/>
              <a:chOff x="3969" y="2794"/>
              <a:chExt cx="1430" cy="1430"/>
            </a:xfrm>
          </p:grpSpPr>
          <p:sp>
            <p:nvSpPr>
              <p:cNvPr id="564" name="Oval 56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65" name="Oval 56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57" name="Group 356"/>
            <p:cNvGrpSpPr>
              <a:grpSpLocks noChangeAspect="1"/>
            </p:cNvGrpSpPr>
            <p:nvPr/>
          </p:nvGrpSpPr>
          <p:grpSpPr bwMode="auto">
            <a:xfrm>
              <a:off x="4939" y="2224"/>
              <a:ext cx="254" cy="254"/>
              <a:chOff x="3969" y="2794"/>
              <a:chExt cx="1430" cy="1430"/>
            </a:xfrm>
          </p:grpSpPr>
          <p:sp>
            <p:nvSpPr>
              <p:cNvPr id="562" name="Oval 56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63" name="Oval 56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58" name="Group 357"/>
            <p:cNvGrpSpPr>
              <a:grpSpLocks noChangeAspect="1"/>
            </p:cNvGrpSpPr>
            <p:nvPr/>
          </p:nvGrpSpPr>
          <p:grpSpPr bwMode="auto">
            <a:xfrm>
              <a:off x="4665" y="2126"/>
              <a:ext cx="254" cy="254"/>
              <a:chOff x="3969" y="2794"/>
              <a:chExt cx="1430" cy="1430"/>
            </a:xfrm>
          </p:grpSpPr>
          <p:sp>
            <p:nvSpPr>
              <p:cNvPr id="560" name="Oval 55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61" name="Oval 56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59" name="Group 358"/>
            <p:cNvGrpSpPr>
              <a:grpSpLocks noChangeAspect="1"/>
            </p:cNvGrpSpPr>
            <p:nvPr/>
          </p:nvGrpSpPr>
          <p:grpSpPr bwMode="auto">
            <a:xfrm>
              <a:off x="4137" y="1957"/>
              <a:ext cx="254" cy="254"/>
              <a:chOff x="3969" y="2794"/>
              <a:chExt cx="1430" cy="1430"/>
            </a:xfrm>
          </p:grpSpPr>
          <p:sp>
            <p:nvSpPr>
              <p:cNvPr id="558" name="Oval 55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59" name="Oval 55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60" name="Group 359"/>
            <p:cNvGrpSpPr>
              <a:grpSpLocks noChangeAspect="1"/>
            </p:cNvGrpSpPr>
            <p:nvPr/>
          </p:nvGrpSpPr>
          <p:grpSpPr bwMode="auto">
            <a:xfrm>
              <a:off x="3375" y="1635"/>
              <a:ext cx="254" cy="255"/>
              <a:chOff x="3969" y="2794"/>
              <a:chExt cx="1430" cy="1430"/>
            </a:xfrm>
          </p:grpSpPr>
          <p:sp>
            <p:nvSpPr>
              <p:cNvPr id="556" name="Oval 55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57" name="Oval 55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61" name="Group 360"/>
            <p:cNvGrpSpPr>
              <a:grpSpLocks noChangeAspect="1"/>
            </p:cNvGrpSpPr>
            <p:nvPr/>
          </p:nvGrpSpPr>
          <p:grpSpPr bwMode="auto">
            <a:xfrm>
              <a:off x="3173" y="2333"/>
              <a:ext cx="254" cy="254"/>
              <a:chOff x="3969" y="2794"/>
              <a:chExt cx="1430" cy="1430"/>
            </a:xfrm>
          </p:grpSpPr>
          <p:sp>
            <p:nvSpPr>
              <p:cNvPr id="554" name="Oval 55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55" name="Oval 55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62" name="Group 361"/>
            <p:cNvGrpSpPr>
              <a:grpSpLocks noChangeAspect="1"/>
            </p:cNvGrpSpPr>
            <p:nvPr/>
          </p:nvGrpSpPr>
          <p:grpSpPr bwMode="auto">
            <a:xfrm>
              <a:off x="3173" y="2097"/>
              <a:ext cx="254" cy="254"/>
              <a:chOff x="3969" y="2794"/>
              <a:chExt cx="1430" cy="1430"/>
            </a:xfrm>
          </p:grpSpPr>
          <p:sp>
            <p:nvSpPr>
              <p:cNvPr id="552" name="Oval 55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53" name="Oval 55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63" name="Group 362"/>
            <p:cNvGrpSpPr>
              <a:grpSpLocks noChangeAspect="1"/>
            </p:cNvGrpSpPr>
            <p:nvPr/>
          </p:nvGrpSpPr>
          <p:grpSpPr bwMode="auto">
            <a:xfrm>
              <a:off x="3414" y="2140"/>
              <a:ext cx="254" cy="254"/>
              <a:chOff x="3969" y="2794"/>
              <a:chExt cx="1430" cy="1430"/>
            </a:xfrm>
          </p:grpSpPr>
          <p:sp>
            <p:nvSpPr>
              <p:cNvPr id="550" name="Oval 54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51" name="Oval 55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64" name="Group 363"/>
            <p:cNvGrpSpPr>
              <a:grpSpLocks noChangeAspect="1"/>
            </p:cNvGrpSpPr>
            <p:nvPr/>
          </p:nvGrpSpPr>
          <p:grpSpPr bwMode="auto">
            <a:xfrm>
              <a:off x="3713" y="1999"/>
              <a:ext cx="254" cy="254"/>
              <a:chOff x="3969" y="2794"/>
              <a:chExt cx="1430" cy="1430"/>
            </a:xfrm>
          </p:grpSpPr>
          <p:sp>
            <p:nvSpPr>
              <p:cNvPr id="548" name="Oval 54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49" name="Oval 54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65" name="Group 364"/>
            <p:cNvGrpSpPr>
              <a:grpSpLocks noChangeAspect="1"/>
            </p:cNvGrpSpPr>
            <p:nvPr/>
          </p:nvGrpSpPr>
          <p:grpSpPr bwMode="auto">
            <a:xfrm>
              <a:off x="3769" y="1774"/>
              <a:ext cx="254" cy="254"/>
              <a:chOff x="3969" y="2794"/>
              <a:chExt cx="1430" cy="1430"/>
            </a:xfrm>
          </p:grpSpPr>
          <p:sp>
            <p:nvSpPr>
              <p:cNvPr id="546" name="Oval 54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47" name="Oval 54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66" name="Group 365"/>
            <p:cNvGrpSpPr>
              <a:grpSpLocks noChangeAspect="1"/>
            </p:cNvGrpSpPr>
            <p:nvPr/>
          </p:nvGrpSpPr>
          <p:grpSpPr bwMode="auto">
            <a:xfrm>
              <a:off x="3882" y="2169"/>
              <a:ext cx="254" cy="254"/>
              <a:chOff x="3969" y="2794"/>
              <a:chExt cx="1430" cy="1430"/>
            </a:xfrm>
          </p:grpSpPr>
          <p:sp>
            <p:nvSpPr>
              <p:cNvPr id="544" name="Oval 54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45" name="Oval 54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67" name="Group 366"/>
            <p:cNvGrpSpPr>
              <a:grpSpLocks noChangeAspect="1"/>
            </p:cNvGrpSpPr>
            <p:nvPr/>
          </p:nvGrpSpPr>
          <p:grpSpPr bwMode="auto">
            <a:xfrm>
              <a:off x="4252" y="2325"/>
              <a:ext cx="254" cy="254"/>
              <a:chOff x="3969" y="2794"/>
              <a:chExt cx="1430" cy="1430"/>
            </a:xfrm>
          </p:grpSpPr>
          <p:sp>
            <p:nvSpPr>
              <p:cNvPr id="542" name="Oval 54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43" name="Oval 54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68" name="Group 367"/>
            <p:cNvGrpSpPr>
              <a:grpSpLocks noChangeAspect="1"/>
            </p:cNvGrpSpPr>
            <p:nvPr/>
          </p:nvGrpSpPr>
          <p:grpSpPr bwMode="auto">
            <a:xfrm>
              <a:off x="4810" y="2394"/>
              <a:ext cx="253" cy="254"/>
              <a:chOff x="3969" y="2794"/>
              <a:chExt cx="1430" cy="1430"/>
            </a:xfrm>
          </p:grpSpPr>
          <p:sp>
            <p:nvSpPr>
              <p:cNvPr id="540" name="Oval 53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41" name="Oval 54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69" name="Group 368"/>
            <p:cNvGrpSpPr>
              <a:grpSpLocks noChangeAspect="1"/>
            </p:cNvGrpSpPr>
            <p:nvPr/>
          </p:nvGrpSpPr>
          <p:grpSpPr bwMode="auto">
            <a:xfrm>
              <a:off x="4082" y="2380"/>
              <a:ext cx="254" cy="254"/>
              <a:chOff x="3969" y="2794"/>
              <a:chExt cx="1430" cy="1430"/>
            </a:xfrm>
          </p:grpSpPr>
          <p:sp>
            <p:nvSpPr>
              <p:cNvPr id="538" name="Oval 53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39" name="Oval 53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70" name="Group 369"/>
            <p:cNvGrpSpPr>
              <a:grpSpLocks noChangeAspect="1"/>
            </p:cNvGrpSpPr>
            <p:nvPr/>
          </p:nvGrpSpPr>
          <p:grpSpPr bwMode="auto">
            <a:xfrm>
              <a:off x="3159" y="1721"/>
              <a:ext cx="254" cy="254"/>
              <a:chOff x="3969" y="2794"/>
              <a:chExt cx="1430" cy="1430"/>
            </a:xfrm>
          </p:grpSpPr>
          <p:sp>
            <p:nvSpPr>
              <p:cNvPr id="536" name="Oval 53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37" name="Oval 53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71" name="Group 370"/>
            <p:cNvGrpSpPr>
              <a:grpSpLocks noChangeAspect="1"/>
            </p:cNvGrpSpPr>
            <p:nvPr/>
          </p:nvGrpSpPr>
          <p:grpSpPr bwMode="auto">
            <a:xfrm>
              <a:off x="3163" y="1478"/>
              <a:ext cx="254" cy="254"/>
              <a:chOff x="3969" y="2794"/>
              <a:chExt cx="1430" cy="1430"/>
            </a:xfrm>
          </p:grpSpPr>
          <p:sp>
            <p:nvSpPr>
              <p:cNvPr id="534" name="Oval 53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35" name="Oval 53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72" name="Group 371"/>
            <p:cNvGrpSpPr>
              <a:grpSpLocks noChangeAspect="1"/>
            </p:cNvGrpSpPr>
            <p:nvPr/>
          </p:nvGrpSpPr>
          <p:grpSpPr bwMode="auto">
            <a:xfrm>
              <a:off x="3362" y="1381"/>
              <a:ext cx="254" cy="254"/>
              <a:chOff x="3969" y="2794"/>
              <a:chExt cx="1430" cy="1430"/>
            </a:xfrm>
          </p:grpSpPr>
          <p:sp>
            <p:nvSpPr>
              <p:cNvPr id="532" name="Oval 53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33" name="Oval 53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73" name="Group 372"/>
            <p:cNvGrpSpPr>
              <a:grpSpLocks/>
            </p:cNvGrpSpPr>
            <p:nvPr/>
          </p:nvGrpSpPr>
          <p:grpSpPr bwMode="auto">
            <a:xfrm>
              <a:off x="3205" y="1001"/>
              <a:ext cx="254" cy="254"/>
              <a:chOff x="1310" y="852"/>
              <a:chExt cx="428" cy="428"/>
            </a:xfrm>
          </p:grpSpPr>
          <p:sp>
            <p:nvSpPr>
              <p:cNvPr id="530" name="Oval 529"/>
              <p:cNvSpPr>
                <a:spLocks noChangeAspect="1" noChangeArrowheads="1"/>
              </p:cNvSpPr>
              <p:nvPr/>
            </p:nvSpPr>
            <p:spPr bwMode="auto">
              <a:xfrm>
                <a:off x="1310" y="852"/>
                <a:ext cx="428" cy="428"/>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31" name="Oval 530"/>
              <p:cNvSpPr>
                <a:spLocks noChangeAspect="1" noChangeArrowheads="1"/>
              </p:cNvSpPr>
              <p:nvPr/>
            </p:nvSpPr>
            <p:spPr bwMode="auto">
              <a:xfrm>
                <a:off x="1451" y="994"/>
                <a:ext cx="144" cy="144"/>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74" name="Group 373"/>
            <p:cNvGrpSpPr>
              <a:grpSpLocks noChangeAspect="1"/>
            </p:cNvGrpSpPr>
            <p:nvPr/>
          </p:nvGrpSpPr>
          <p:grpSpPr bwMode="auto">
            <a:xfrm>
              <a:off x="4109" y="1605"/>
              <a:ext cx="254" cy="254"/>
              <a:chOff x="3969" y="2794"/>
              <a:chExt cx="1430" cy="1430"/>
            </a:xfrm>
          </p:grpSpPr>
          <p:sp>
            <p:nvSpPr>
              <p:cNvPr id="528" name="Oval 52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29" name="Oval 52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75" name="Group 374"/>
            <p:cNvGrpSpPr>
              <a:grpSpLocks noChangeAspect="1"/>
            </p:cNvGrpSpPr>
            <p:nvPr/>
          </p:nvGrpSpPr>
          <p:grpSpPr bwMode="auto">
            <a:xfrm>
              <a:off x="4356" y="1562"/>
              <a:ext cx="254" cy="254"/>
              <a:chOff x="3969" y="2794"/>
              <a:chExt cx="1430" cy="1430"/>
            </a:xfrm>
          </p:grpSpPr>
          <p:sp>
            <p:nvSpPr>
              <p:cNvPr id="526" name="Oval 52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27" name="Oval 52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76" name="Group 375"/>
            <p:cNvGrpSpPr>
              <a:grpSpLocks noChangeAspect="1"/>
            </p:cNvGrpSpPr>
            <p:nvPr/>
          </p:nvGrpSpPr>
          <p:grpSpPr bwMode="auto">
            <a:xfrm>
              <a:off x="4391" y="1237"/>
              <a:ext cx="254" cy="254"/>
              <a:chOff x="3969" y="2794"/>
              <a:chExt cx="1430" cy="1430"/>
            </a:xfrm>
          </p:grpSpPr>
          <p:sp>
            <p:nvSpPr>
              <p:cNvPr id="524" name="Oval 52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25" name="Oval 52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77" name="Group 376"/>
            <p:cNvGrpSpPr>
              <a:grpSpLocks noChangeAspect="1"/>
            </p:cNvGrpSpPr>
            <p:nvPr/>
          </p:nvGrpSpPr>
          <p:grpSpPr bwMode="auto">
            <a:xfrm>
              <a:off x="4556" y="1069"/>
              <a:ext cx="254" cy="254"/>
              <a:chOff x="3969" y="2794"/>
              <a:chExt cx="1430" cy="1430"/>
            </a:xfrm>
          </p:grpSpPr>
          <p:sp>
            <p:nvSpPr>
              <p:cNvPr id="522" name="Oval 52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23" name="Oval 52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78" name="Group 377"/>
            <p:cNvGrpSpPr>
              <a:grpSpLocks noChangeAspect="1"/>
            </p:cNvGrpSpPr>
            <p:nvPr/>
          </p:nvGrpSpPr>
          <p:grpSpPr bwMode="auto">
            <a:xfrm>
              <a:off x="4851" y="832"/>
              <a:ext cx="255" cy="254"/>
              <a:chOff x="3969" y="2794"/>
              <a:chExt cx="1430" cy="1430"/>
            </a:xfrm>
          </p:grpSpPr>
          <p:sp>
            <p:nvSpPr>
              <p:cNvPr id="520" name="Oval 51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21" name="Oval 52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79" name="Group 378"/>
            <p:cNvGrpSpPr>
              <a:grpSpLocks noChangeAspect="1"/>
            </p:cNvGrpSpPr>
            <p:nvPr/>
          </p:nvGrpSpPr>
          <p:grpSpPr bwMode="auto">
            <a:xfrm>
              <a:off x="4597" y="800"/>
              <a:ext cx="254" cy="253"/>
              <a:chOff x="3969" y="2794"/>
              <a:chExt cx="1430" cy="1430"/>
            </a:xfrm>
          </p:grpSpPr>
          <p:sp>
            <p:nvSpPr>
              <p:cNvPr id="518" name="Oval 51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19" name="Oval 51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80" name="Group 379"/>
            <p:cNvGrpSpPr>
              <a:grpSpLocks noChangeAspect="1"/>
            </p:cNvGrpSpPr>
            <p:nvPr/>
          </p:nvGrpSpPr>
          <p:grpSpPr bwMode="auto">
            <a:xfrm>
              <a:off x="3939" y="789"/>
              <a:ext cx="254" cy="254"/>
              <a:chOff x="3969" y="2794"/>
              <a:chExt cx="1430" cy="1430"/>
            </a:xfrm>
          </p:grpSpPr>
          <p:sp>
            <p:nvSpPr>
              <p:cNvPr id="516" name="Oval 51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17" name="Oval 51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81" name="Group 380"/>
            <p:cNvGrpSpPr>
              <a:grpSpLocks noChangeAspect="1"/>
            </p:cNvGrpSpPr>
            <p:nvPr/>
          </p:nvGrpSpPr>
          <p:grpSpPr bwMode="auto">
            <a:xfrm>
              <a:off x="4193" y="1155"/>
              <a:ext cx="254" cy="254"/>
              <a:chOff x="3969" y="2794"/>
              <a:chExt cx="1430" cy="1430"/>
            </a:xfrm>
          </p:grpSpPr>
          <p:sp>
            <p:nvSpPr>
              <p:cNvPr id="514" name="Oval 51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15" name="Oval 51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82" name="Group 381"/>
            <p:cNvGrpSpPr>
              <a:grpSpLocks noChangeAspect="1"/>
            </p:cNvGrpSpPr>
            <p:nvPr/>
          </p:nvGrpSpPr>
          <p:grpSpPr bwMode="auto">
            <a:xfrm>
              <a:off x="4937" y="1266"/>
              <a:ext cx="254" cy="254"/>
              <a:chOff x="3969" y="2794"/>
              <a:chExt cx="1430" cy="1430"/>
            </a:xfrm>
          </p:grpSpPr>
          <p:sp>
            <p:nvSpPr>
              <p:cNvPr id="512" name="Oval 51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13" name="Oval 51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83" name="Group 382"/>
            <p:cNvGrpSpPr>
              <a:grpSpLocks noChangeAspect="1"/>
            </p:cNvGrpSpPr>
            <p:nvPr/>
          </p:nvGrpSpPr>
          <p:grpSpPr bwMode="auto">
            <a:xfrm>
              <a:off x="4792" y="1448"/>
              <a:ext cx="254" cy="254"/>
              <a:chOff x="3969" y="2794"/>
              <a:chExt cx="1430" cy="1430"/>
            </a:xfrm>
          </p:grpSpPr>
          <p:sp>
            <p:nvSpPr>
              <p:cNvPr id="510" name="Oval 50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11" name="Oval 51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84" name="Group 383"/>
            <p:cNvGrpSpPr>
              <a:grpSpLocks noChangeAspect="1"/>
            </p:cNvGrpSpPr>
            <p:nvPr/>
          </p:nvGrpSpPr>
          <p:grpSpPr bwMode="auto">
            <a:xfrm>
              <a:off x="4039" y="1803"/>
              <a:ext cx="253" cy="254"/>
              <a:chOff x="3969" y="2794"/>
              <a:chExt cx="1430" cy="1430"/>
            </a:xfrm>
          </p:grpSpPr>
          <p:sp>
            <p:nvSpPr>
              <p:cNvPr id="508" name="Oval 50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09" name="Oval 50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85" name="Group 384"/>
            <p:cNvGrpSpPr>
              <a:grpSpLocks noChangeAspect="1"/>
            </p:cNvGrpSpPr>
            <p:nvPr/>
          </p:nvGrpSpPr>
          <p:grpSpPr bwMode="auto">
            <a:xfrm>
              <a:off x="3628" y="2198"/>
              <a:ext cx="254" cy="254"/>
              <a:chOff x="3969" y="2794"/>
              <a:chExt cx="1430" cy="1430"/>
            </a:xfrm>
          </p:grpSpPr>
          <p:sp>
            <p:nvSpPr>
              <p:cNvPr id="506" name="Oval 50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07" name="Oval 50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86" name="Group 385"/>
            <p:cNvGrpSpPr>
              <a:grpSpLocks noChangeAspect="1"/>
            </p:cNvGrpSpPr>
            <p:nvPr/>
          </p:nvGrpSpPr>
          <p:grpSpPr bwMode="auto">
            <a:xfrm>
              <a:off x="4935" y="1816"/>
              <a:ext cx="254" cy="254"/>
              <a:chOff x="3969" y="2794"/>
              <a:chExt cx="1430" cy="1430"/>
            </a:xfrm>
          </p:grpSpPr>
          <p:sp>
            <p:nvSpPr>
              <p:cNvPr id="504" name="Oval 50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05" name="Oval 50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87" name="Group 386"/>
            <p:cNvGrpSpPr>
              <a:grpSpLocks noChangeAspect="1"/>
            </p:cNvGrpSpPr>
            <p:nvPr/>
          </p:nvGrpSpPr>
          <p:grpSpPr bwMode="auto">
            <a:xfrm>
              <a:off x="3375" y="815"/>
              <a:ext cx="254" cy="254"/>
              <a:chOff x="3969" y="2794"/>
              <a:chExt cx="1430" cy="1430"/>
            </a:xfrm>
          </p:grpSpPr>
          <p:sp>
            <p:nvSpPr>
              <p:cNvPr id="502" name="Oval 50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03" name="Oval 50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88" name="Group 387"/>
            <p:cNvGrpSpPr>
              <a:grpSpLocks noChangeAspect="1"/>
            </p:cNvGrpSpPr>
            <p:nvPr/>
          </p:nvGrpSpPr>
          <p:grpSpPr bwMode="auto">
            <a:xfrm>
              <a:off x="3502" y="985"/>
              <a:ext cx="254" cy="254"/>
              <a:chOff x="3969" y="2794"/>
              <a:chExt cx="1430" cy="1430"/>
            </a:xfrm>
          </p:grpSpPr>
          <p:sp>
            <p:nvSpPr>
              <p:cNvPr id="500" name="Oval 49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01" name="Oval 50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89" name="Group 388"/>
            <p:cNvGrpSpPr>
              <a:grpSpLocks noChangeAspect="1"/>
            </p:cNvGrpSpPr>
            <p:nvPr/>
          </p:nvGrpSpPr>
          <p:grpSpPr bwMode="auto">
            <a:xfrm>
              <a:off x="3756" y="1380"/>
              <a:ext cx="254" cy="254"/>
              <a:chOff x="3969" y="2794"/>
              <a:chExt cx="1430" cy="1430"/>
            </a:xfrm>
          </p:grpSpPr>
          <p:sp>
            <p:nvSpPr>
              <p:cNvPr id="498" name="Oval 49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99" name="Oval 49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90" name="Group 389"/>
            <p:cNvGrpSpPr>
              <a:grpSpLocks noChangeAspect="1"/>
            </p:cNvGrpSpPr>
            <p:nvPr/>
          </p:nvGrpSpPr>
          <p:grpSpPr bwMode="auto">
            <a:xfrm>
              <a:off x="3544" y="1764"/>
              <a:ext cx="254" cy="254"/>
              <a:chOff x="3969" y="2794"/>
              <a:chExt cx="1430" cy="1430"/>
            </a:xfrm>
          </p:grpSpPr>
          <p:sp>
            <p:nvSpPr>
              <p:cNvPr id="496" name="Oval 49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97" name="Oval 49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91" name="Group 390"/>
            <p:cNvGrpSpPr>
              <a:grpSpLocks noChangeAspect="1"/>
            </p:cNvGrpSpPr>
            <p:nvPr/>
          </p:nvGrpSpPr>
          <p:grpSpPr bwMode="auto">
            <a:xfrm>
              <a:off x="4446" y="2211"/>
              <a:ext cx="254" cy="254"/>
              <a:chOff x="3969" y="2794"/>
              <a:chExt cx="1430" cy="1430"/>
            </a:xfrm>
          </p:grpSpPr>
          <p:sp>
            <p:nvSpPr>
              <p:cNvPr id="494" name="Oval 49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95" name="Oval 49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92" name="Group 391"/>
            <p:cNvGrpSpPr>
              <a:grpSpLocks noChangeAspect="1"/>
            </p:cNvGrpSpPr>
            <p:nvPr/>
          </p:nvGrpSpPr>
          <p:grpSpPr bwMode="auto">
            <a:xfrm>
              <a:off x="3840" y="2394"/>
              <a:ext cx="254" cy="254"/>
              <a:chOff x="3969" y="2794"/>
              <a:chExt cx="1430" cy="1430"/>
            </a:xfrm>
          </p:grpSpPr>
          <p:sp>
            <p:nvSpPr>
              <p:cNvPr id="492" name="Oval 49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93" name="Oval 49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93" name="Group 392"/>
            <p:cNvGrpSpPr>
              <a:grpSpLocks noChangeAspect="1"/>
            </p:cNvGrpSpPr>
            <p:nvPr/>
          </p:nvGrpSpPr>
          <p:grpSpPr bwMode="auto">
            <a:xfrm>
              <a:off x="3955" y="1027"/>
              <a:ext cx="254" cy="254"/>
              <a:chOff x="3969" y="2794"/>
              <a:chExt cx="1430" cy="1430"/>
            </a:xfrm>
          </p:grpSpPr>
          <p:sp>
            <p:nvSpPr>
              <p:cNvPr id="490" name="Oval 48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91" name="Oval 49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94" name="Group 393"/>
            <p:cNvGrpSpPr>
              <a:grpSpLocks noChangeAspect="1"/>
            </p:cNvGrpSpPr>
            <p:nvPr/>
          </p:nvGrpSpPr>
          <p:grpSpPr bwMode="auto">
            <a:xfrm>
              <a:off x="3926" y="1224"/>
              <a:ext cx="254" cy="254"/>
              <a:chOff x="3969" y="2794"/>
              <a:chExt cx="1430" cy="1430"/>
            </a:xfrm>
          </p:grpSpPr>
          <p:sp>
            <p:nvSpPr>
              <p:cNvPr id="488" name="Oval 48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89" name="Oval 48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95" name="Group 394"/>
            <p:cNvGrpSpPr>
              <a:grpSpLocks noChangeAspect="1"/>
            </p:cNvGrpSpPr>
            <p:nvPr/>
          </p:nvGrpSpPr>
          <p:grpSpPr bwMode="auto">
            <a:xfrm>
              <a:off x="4363" y="789"/>
              <a:ext cx="254" cy="254"/>
              <a:chOff x="3969" y="2794"/>
              <a:chExt cx="1430" cy="1430"/>
            </a:xfrm>
          </p:grpSpPr>
          <p:sp>
            <p:nvSpPr>
              <p:cNvPr id="486" name="Oval 48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87" name="Oval 48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96" name="Group 395"/>
            <p:cNvGrpSpPr>
              <a:grpSpLocks noChangeAspect="1"/>
            </p:cNvGrpSpPr>
            <p:nvPr/>
          </p:nvGrpSpPr>
          <p:grpSpPr bwMode="auto">
            <a:xfrm>
              <a:off x="3414" y="2389"/>
              <a:ext cx="254" cy="254"/>
              <a:chOff x="3969" y="2794"/>
              <a:chExt cx="1430" cy="1430"/>
            </a:xfrm>
          </p:grpSpPr>
          <p:sp>
            <p:nvSpPr>
              <p:cNvPr id="484" name="Oval 48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85" name="Oval 48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97" name="Group 396"/>
            <p:cNvGrpSpPr>
              <a:grpSpLocks noChangeAspect="1"/>
            </p:cNvGrpSpPr>
            <p:nvPr/>
          </p:nvGrpSpPr>
          <p:grpSpPr bwMode="auto">
            <a:xfrm>
              <a:off x="3375" y="1170"/>
              <a:ext cx="254" cy="254"/>
              <a:chOff x="3969" y="2794"/>
              <a:chExt cx="1430" cy="1430"/>
            </a:xfrm>
          </p:grpSpPr>
          <p:sp>
            <p:nvSpPr>
              <p:cNvPr id="482" name="Oval 48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83" name="Oval 48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98" name="Group 397"/>
            <p:cNvGrpSpPr>
              <a:grpSpLocks noChangeAspect="1"/>
            </p:cNvGrpSpPr>
            <p:nvPr/>
          </p:nvGrpSpPr>
          <p:grpSpPr bwMode="auto">
            <a:xfrm>
              <a:off x="3248" y="1913"/>
              <a:ext cx="254" cy="254"/>
              <a:chOff x="3969" y="2794"/>
              <a:chExt cx="1430" cy="1430"/>
            </a:xfrm>
          </p:grpSpPr>
          <p:sp>
            <p:nvSpPr>
              <p:cNvPr id="480" name="Oval 47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81" name="Oval 48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99" name="Group 398"/>
            <p:cNvGrpSpPr>
              <a:grpSpLocks noChangeAspect="1"/>
            </p:cNvGrpSpPr>
            <p:nvPr/>
          </p:nvGrpSpPr>
          <p:grpSpPr bwMode="auto">
            <a:xfrm>
              <a:off x="3616" y="2394"/>
              <a:ext cx="254" cy="254"/>
              <a:chOff x="3969" y="2794"/>
              <a:chExt cx="1430" cy="1430"/>
            </a:xfrm>
          </p:grpSpPr>
          <p:sp>
            <p:nvSpPr>
              <p:cNvPr id="478" name="Oval 47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79" name="Oval 47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00" name="Group 399"/>
            <p:cNvGrpSpPr>
              <a:grpSpLocks noChangeAspect="1"/>
            </p:cNvGrpSpPr>
            <p:nvPr/>
          </p:nvGrpSpPr>
          <p:grpSpPr bwMode="auto">
            <a:xfrm>
              <a:off x="4850" y="2030"/>
              <a:ext cx="254" cy="254"/>
              <a:chOff x="3969" y="2794"/>
              <a:chExt cx="1430" cy="1430"/>
            </a:xfrm>
          </p:grpSpPr>
          <p:sp>
            <p:nvSpPr>
              <p:cNvPr id="476" name="Oval 47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77" name="Oval 47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01" name="Group 400"/>
            <p:cNvGrpSpPr>
              <a:grpSpLocks noChangeAspect="1"/>
            </p:cNvGrpSpPr>
            <p:nvPr/>
          </p:nvGrpSpPr>
          <p:grpSpPr bwMode="auto">
            <a:xfrm>
              <a:off x="3586" y="784"/>
              <a:ext cx="254" cy="254"/>
              <a:chOff x="3969" y="2794"/>
              <a:chExt cx="1430" cy="1430"/>
            </a:xfrm>
          </p:grpSpPr>
          <p:sp>
            <p:nvSpPr>
              <p:cNvPr id="474" name="Oval 47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75" name="Oval 47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02" name="Group 401"/>
            <p:cNvGrpSpPr>
              <a:grpSpLocks noChangeAspect="1"/>
            </p:cNvGrpSpPr>
            <p:nvPr/>
          </p:nvGrpSpPr>
          <p:grpSpPr bwMode="auto">
            <a:xfrm>
              <a:off x="4452" y="2394"/>
              <a:ext cx="254" cy="254"/>
              <a:chOff x="3969" y="2794"/>
              <a:chExt cx="1430" cy="1430"/>
            </a:xfrm>
          </p:grpSpPr>
          <p:sp>
            <p:nvSpPr>
              <p:cNvPr id="472" name="Oval 47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73" name="Oval 47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03" name="Group 402"/>
            <p:cNvGrpSpPr>
              <a:grpSpLocks noChangeAspect="1"/>
            </p:cNvGrpSpPr>
            <p:nvPr/>
          </p:nvGrpSpPr>
          <p:grpSpPr bwMode="auto">
            <a:xfrm>
              <a:off x="3883" y="1575"/>
              <a:ext cx="254" cy="254"/>
              <a:chOff x="3969" y="2794"/>
              <a:chExt cx="1430" cy="1430"/>
            </a:xfrm>
          </p:grpSpPr>
          <p:sp>
            <p:nvSpPr>
              <p:cNvPr id="470" name="Oval 46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71" name="Oval 47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04" name="Group 403"/>
            <p:cNvGrpSpPr>
              <a:grpSpLocks noChangeAspect="1"/>
            </p:cNvGrpSpPr>
            <p:nvPr/>
          </p:nvGrpSpPr>
          <p:grpSpPr bwMode="auto">
            <a:xfrm>
              <a:off x="3544" y="1435"/>
              <a:ext cx="254" cy="254"/>
              <a:chOff x="3969" y="2794"/>
              <a:chExt cx="1430" cy="1430"/>
            </a:xfrm>
          </p:grpSpPr>
          <p:sp>
            <p:nvSpPr>
              <p:cNvPr id="468" name="Oval 46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69" name="Oval 46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05" name="Group 404"/>
            <p:cNvGrpSpPr>
              <a:grpSpLocks noChangeAspect="1"/>
            </p:cNvGrpSpPr>
            <p:nvPr/>
          </p:nvGrpSpPr>
          <p:grpSpPr bwMode="auto">
            <a:xfrm>
              <a:off x="3489" y="1956"/>
              <a:ext cx="254" cy="254"/>
              <a:chOff x="3969" y="2794"/>
              <a:chExt cx="1430" cy="1430"/>
            </a:xfrm>
          </p:grpSpPr>
          <p:sp>
            <p:nvSpPr>
              <p:cNvPr id="466" name="Oval 46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67" name="Oval 46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06" name="Group 405"/>
            <p:cNvGrpSpPr>
              <a:grpSpLocks noChangeAspect="1"/>
            </p:cNvGrpSpPr>
            <p:nvPr/>
          </p:nvGrpSpPr>
          <p:grpSpPr bwMode="auto">
            <a:xfrm>
              <a:off x="3939" y="1944"/>
              <a:ext cx="254" cy="254"/>
              <a:chOff x="3969" y="2794"/>
              <a:chExt cx="1430" cy="1430"/>
            </a:xfrm>
          </p:grpSpPr>
          <p:sp>
            <p:nvSpPr>
              <p:cNvPr id="464" name="Oval 46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65" name="Oval 46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07" name="Group 406"/>
            <p:cNvGrpSpPr>
              <a:grpSpLocks noChangeAspect="1"/>
            </p:cNvGrpSpPr>
            <p:nvPr/>
          </p:nvGrpSpPr>
          <p:grpSpPr bwMode="auto">
            <a:xfrm>
              <a:off x="4251" y="1774"/>
              <a:ext cx="254" cy="254"/>
              <a:chOff x="3969" y="2794"/>
              <a:chExt cx="1430" cy="1430"/>
            </a:xfrm>
          </p:grpSpPr>
          <p:sp>
            <p:nvSpPr>
              <p:cNvPr id="462" name="Oval 46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63" name="Oval 46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08" name="Group 407"/>
            <p:cNvGrpSpPr>
              <a:grpSpLocks noChangeAspect="1"/>
            </p:cNvGrpSpPr>
            <p:nvPr/>
          </p:nvGrpSpPr>
          <p:grpSpPr bwMode="auto">
            <a:xfrm>
              <a:off x="4023" y="1381"/>
              <a:ext cx="254" cy="254"/>
              <a:chOff x="3969" y="2794"/>
              <a:chExt cx="1430" cy="1430"/>
            </a:xfrm>
          </p:grpSpPr>
          <p:sp>
            <p:nvSpPr>
              <p:cNvPr id="460" name="Oval 45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61" name="Oval 46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09" name="Group 408"/>
            <p:cNvGrpSpPr>
              <a:grpSpLocks noChangeAspect="1"/>
            </p:cNvGrpSpPr>
            <p:nvPr/>
          </p:nvGrpSpPr>
          <p:grpSpPr bwMode="auto">
            <a:xfrm>
              <a:off x="4151" y="789"/>
              <a:ext cx="254" cy="254"/>
              <a:chOff x="3969" y="2794"/>
              <a:chExt cx="1430" cy="1430"/>
            </a:xfrm>
          </p:grpSpPr>
          <p:sp>
            <p:nvSpPr>
              <p:cNvPr id="458" name="Oval 45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59" name="Oval 45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10" name="Group 409"/>
            <p:cNvGrpSpPr>
              <a:grpSpLocks noChangeAspect="1"/>
            </p:cNvGrpSpPr>
            <p:nvPr/>
          </p:nvGrpSpPr>
          <p:grpSpPr bwMode="auto">
            <a:xfrm>
              <a:off x="4707" y="1239"/>
              <a:ext cx="254" cy="254"/>
              <a:chOff x="3969" y="2794"/>
              <a:chExt cx="1430" cy="1430"/>
            </a:xfrm>
          </p:grpSpPr>
          <p:sp>
            <p:nvSpPr>
              <p:cNvPr id="456" name="Oval 45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57" name="Oval 45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11" name="Group 410"/>
            <p:cNvGrpSpPr>
              <a:grpSpLocks noChangeAspect="1"/>
            </p:cNvGrpSpPr>
            <p:nvPr/>
          </p:nvGrpSpPr>
          <p:grpSpPr bwMode="auto">
            <a:xfrm>
              <a:off x="4738" y="1002"/>
              <a:ext cx="254" cy="254"/>
              <a:chOff x="3969" y="2794"/>
              <a:chExt cx="1430" cy="1430"/>
            </a:xfrm>
          </p:grpSpPr>
          <p:sp>
            <p:nvSpPr>
              <p:cNvPr id="454" name="Oval 45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55" name="Oval 45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12" name="Group 411"/>
            <p:cNvGrpSpPr>
              <a:grpSpLocks noChangeAspect="1"/>
            </p:cNvGrpSpPr>
            <p:nvPr/>
          </p:nvGrpSpPr>
          <p:grpSpPr bwMode="auto">
            <a:xfrm>
              <a:off x="4403" y="1001"/>
              <a:ext cx="254" cy="254"/>
              <a:chOff x="3969" y="2794"/>
              <a:chExt cx="1430" cy="1430"/>
            </a:xfrm>
          </p:grpSpPr>
          <p:sp>
            <p:nvSpPr>
              <p:cNvPr id="452" name="Oval 45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53" name="Oval 45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13" name="Group 412"/>
            <p:cNvGrpSpPr>
              <a:grpSpLocks noChangeAspect="1"/>
            </p:cNvGrpSpPr>
            <p:nvPr/>
          </p:nvGrpSpPr>
          <p:grpSpPr bwMode="auto">
            <a:xfrm>
              <a:off x="4167" y="985"/>
              <a:ext cx="254" cy="254"/>
              <a:chOff x="3969" y="2794"/>
              <a:chExt cx="1430" cy="1430"/>
            </a:xfrm>
          </p:grpSpPr>
          <p:sp>
            <p:nvSpPr>
              <p:cNvPr id="450" name="Oval 44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51" name="Oval 45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14" name="Group 413"/>
            <p:cNvGrpSpPr>
              <a:grpSpLocks noChangeAspect="1"/>
            </p:cNvGrpSpPr>
            <p:nvPr/>
          </p:nvGrpSpPr>
          <p:grpSpPr bwMode="auto">
            <a:xfrm>
              <a:off x="4236" y="1392"/>
              <a:ext cx="254" cy="254"/>
              <a:chOff x="3969" y="2794"/>
              <a:chExt cx="1430" cy="1430"/>
            </a:xfrm>
          </p:grpSpPr>
          <p:sp>
            <p:nvSpPr>
              <p:cNvPr id="448" name="Oval 44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49" name="Oval 44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15" name="Group 414"/>
            <p:cNvGrpSpPr>
              <a:grpSpLocks noChangeAspect="1"/>
            </p:cNvGrpSpPr>
            <p:nvPr/>
          </p:nvGrpSpPr>
          <p:grpSpPr bwMode="auto">
            <a:xfrm>
              <a:off x="4622" y="2325"/>
              <a:ext cx="254" cy="254"/>
              <a:chOff x="3969" y="2794"/>
              <a:chExt cx="1430" cy="1430"/>
            </a:xfrm>
          </p:grpSpPr>
          <p:sp>
            <p:nvSpPr>
              <p:cNvPr id="446" name="Oval 44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47" name="Oval 44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16" name="Group 415"/>
            <p:cNvGrpSpPr>
              <a:grpSpLocks noChangeAspect="1"/>
            </p:cNvGrpSpPr>
            <p:nvPr/>
          </p:nvGrpSpPr>
          <p:grpSpPr bwMode="auto">
            <a:xfrm>
              <a:off x="4272" y="2054"/>
              <a:ext cx="254" cy="254"/>
              <a:chOff x="3969" y="2794"/>
              <a:chExt cx="1430" cy="1430"/>
            </a:xfrm>
          </p:grpSpPr>
          <p:sp>
            <p:nvSpPr>
              <p:cNvPr id="444" name="Oval 44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45" name="Oval 44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17" name="Group 416"/>
            <p:cNvGrpSpPr>
              <a:grpSpLocks noChangeAspect="1"/>
            </p:cNvGrpSpPr>
            <p:nvPr/>
          </p:nvGrpSpPr>
          <p:grpSpPr bwMode="auto">
            <a:xfrm>
              <a:off x="4082" y="2127"/>
              <a:ext cx="254" cy="254"/>
              <a:chOff x="3969" y="2794"/>
              <a:chExt cx="1430" cy="1430"/>
            </a:xfrm>
          </p:grpSpPr>
          <p:sp>
            <p:nvSpPr>
              <p:cNvPr id="442" name="Oval 44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43" name="Oval 44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18" name="Group 417"/>
            <p:cNvGrpSpPr>
              <a:grpSpLocks noChangeAspect="1"/>
            </p:cNvGrpSpPr>
            <p:nvPr/>
          </p:nvGrpSpPr>
          <p:grpSpPr bwMode="auto">
            <a:xfrm>
              <a:off x="4741" y="1676"/>
              <a:ext cx="254" cy="254"/>
              <a:chOff x="3969" y="2794"/>
              <a:chExt cx="1430" cy="1430"/>
            </a:xfrm>
          </p:grpSpPr>
          <p:sp>
            <p:nvSpPr>
              <p:cNvPr id="440" name="Oval 43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41" name="Oval 44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19" name="Group 418"/>
            <p:cNvGrpSpPr>
              <a:grpSpLocks noChangeAspect="1"/>
            </p:cNvGrpSpPr>
            <p:nvPr/>
          </p:nvGrpSpPr>
          <p:grpSpPr bwMode="auto">
            <a:xfrm>
              <a:off x="4935" y="1027"/>
              <a:ext cx="254" cy="254"/>
              <a:chOff x="3969" y="2794"/>
              <a:chExt cx="1430" cy="1430"/>
            </a:xfrm>
          </p:grpSpPr>
          <p:sp>
            <p:nvSpPr>
              <p:cNvPr id="438" name="Oval 43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39" name="Oval 43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20" name="Group 419"/>
            <p:cNvGrpSpPr>
              <a:grpSpLocks noChangeAspect="1"/>
            </p:cNvGrpSpPr>
            <p:nvPr/>
          </p:nvGrpSpPr>
          <p:grpSpPr bwMode="auto">
            <a:xfrm>
              <a:off x="4939" y="1592"/>
              <a:ext cx="254" cy="254"/>
              <a:chOff x="3969" y="2794"/>
              <a:chExt cx="1430" cy="1430"/>
            </a:xfrm>
          </p:grpSpPr>
          <p:sp>
            <p:nvSpPr>
              <p:cNvPr id="436" name="Oval 43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37" name="Oval 43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21" name="Group 420"/>
            <p:cNvGrpSpPr>
              <a:grpSpLocks noChangeAspect="1"/>
            </p:cNvGrpSpPr>
            <p:nvPr/>
          </p:nvGrpSpPr>
          <p:grpSpPr bwMode="auto">
            <a:xfrm>
              <a:off x="4532" y="1381"/>
              <a:ext cx="254" cy="254"/>
              <a:chOff x="3969" y="2794"/>
              <a:chExt cx="1430" cy="1430"/>
            </a:xfrm>
          </p:grpSpPr>
          <p:sp>
            <p:nvSpPr>
              <p:cNvPr id="434" name="Oval 43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35" name="Oval 43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22" name="Group 421"/>
            <p:cNvGrpSpPr>
              <a:grpSpLocks noChangeAspect="1"/>
            </p:cNvGrpSpPr>
            <p:nvPr/>
          </p:nvGrpSpPr>
          <p:grpSpPr bwMode="auto">
            <a:xfrm>
              <a:off x="4490" y="1987"/>
              <a:ext cx="254" cy="254"/>
              <a:chOff x="3969" y="2794"/>
              <a:chExt cx="1430" cy="1430"/>
            </a:xfrm>
          </p:grpSpPr>
          <p:sp>
            <p:nvSpPr>
              <p:cNvPr id="432" name="Oval 43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33" name="Oval 43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23" name="Group 422"/>
            <p:cNvGrpSpPr>
              <a:grpSpLocks noChangeAspect="1"/>
            </p:cNvGrpSpPr>
            <p:nvPr/>
          </p:nvGrpSpPr>
          <p:grpSpPr bwMode="auto">
            <a:xfrm>
              <a:off x="4428" y="1774"/>
              <a:ext cx="255" cy="254"/>
              <a:chOff x="3969" y="2794"/>
              <a:chExt cx="1430" cy="1430"/>
            </a:xfrm>
          </p:grpSpPr>
          <p:sp>
            <p:nvSpPr>
              <p:cNvPr id="430" name="Oval 42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31" name="Oval 43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24" name="Group 423"/>
            <p:cNvGrpSpPr>
              <a:grpSpLocks noChangeAspect="1"/>
            </p:cNvGrpSpPr>
            <p:nvPr/>
          </p:nvGrpSpPr>
          <p:grpSpPr bwMode="auto">
            <a:xfrm>
              <a:off x="4575" y="1618"/>
              <a:ext cx="253" cy="254"/>
              <a:chOff x="3969" y="2794"/>
              <a:chExt cx="1430" cy="1430"/>
            </a:xfrm>
          </p:grpSpPr>
          <p:sp>
            <p:nvSpPr>
              <p:cNvPr id="428" name="Oval 42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29" name="Oval 42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25" name="Group 424"/>
            <p:cNvGrpSpPr>
              <a:grpSpLocks noChangeAspect="1"/>
            </p:cNvGrpSpPr>
            <p:nvPr/>
          </p:nvGrpSpPr>
          <p:grpSpPr bwMode="auto">
            <a:xfrm>
              <a:off x="4681" y="1871"/>
              <a:ext cx="254" cy="254"/>
              <a:chOff x="3969" y="2794"/>
              <a:chExt cx="1430" cy="1430"/>
            </a:xfrm>
          </p:grpSpPr>
          <p:sp>
            <p:nvSpPr>
              <p:cNvPr id="426" name="Oval 42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27" name="Oval 42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grpSp>
        <p:nvGrpSpPr>
          <p:cNvPr id="19" name="Group 18"/>
          <p:cNvGrpSpPr/>
          <p:nvPr/>
        </p:nvGrpSpPr>
        <p:grpSpPr>
          <a:xfrm>
            <a:off x="2524340" y="1949111"/>
            <a:ext cx="4678985" cy="1663248"/>
            <a:chOff x="3877081" y="2309423"/>
            <a:chExt cx="4678985" cy="1663248"/>
          </a:xfrm>
        </p:grpSpPr>
        <p:sp>
          <p:nvSpPr>
            <p:cNvPr id="336" name="TextBox 232"/>
            <p:cNvSpPr txBox="1"/>
            <p:nvPr/>
          </p:nvSpPr>
          <p:spPr>
            <a:xfrm>
              <a:off x="6298353" y="2703356"/>
              <a:ext cx="1473603" cy="48144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808080"/>
                  </a:solidFill>
                </a:rPr>
                <a:t>Interface</a:t>
              </a:r>
              <a:endParaRPr lang="en-US" dirty="0">
                <a:solidFill>
                  <a:srgbClr val="808080"/>
                </a:solidFill>
              </a:endParaRPr>
            </a:p>
          </p:txBody>
        </p:sp>
        <p:sp>
          <p:nvSpPr>
            <p:cNvPr id="337" name="TextBox 233"/>
            <p:cNvSpPr txBox="1"/>
            <p:nvPr/>
          </p:nvSpPr>
          <p:spPr>
            <a:xfrm>
              <a:off x="6298353" y="3097289"/>
              <a:ext cx="1761970" cy="48144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6">
                      <a:lumMod val="75000"/>
                    </a:schemeClr>
                  </a:solidFill>
                </a:rPr>
                <a:t>Interphase</a:t>
              </a:r>
            </a:p>
          </p:txBody>
        </p:sp>
        <p:sp>
          <p:nvSpPr>
            <p:cNvPr id="338" name="TextBox 234"/>
            <p:cNvSpPr txBox="1"/>
            <p:nvPr/>
          </p:nvSpPr>
          <p:spPr>
            <a:xfrm>
              <a:off x="6298353" y="3491222"/>
              <a:ext cx="2257713" cy="48144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C3C300"/>
                  </a:solidFill>
                </a:rPr>
                <a:t>Polymer Matrix</a:t>
              </a:r>
              <a:endParaRPr lang="en-US" dirty="0">
                <a:solidFill>
                  <a:srgbClr val="C3C300"/>
                </a:solidFill>
              </a:endParaRPr>
            </a:p>
          </p:txBody>
        </p:sp>
        <p:grpSp>
          <p:nvGrpSpPr>
            <p:cNvPr id="5" name="Group 4"/>
            <p:cNvGrpSpPr/>
            <p:nvPr/>
          </p:nvGrpSpPr>
          <p:grpSpPr>
            <a:xfrm>
              <a:off x="4809526" y="2501318"/>
              <a:ext cx="1293112" cy="1293112"/>
              <a:chOff x="9404325" y="2610930"/>
              <a:chExt cx="640080" cy="640080"/>
            </a:xfrm>
          </p:grpSpPr>
          <p:sp>
            <p:nvSpPr>
              <p:cNvPr id="339" name="Rectangle 338"/>
              <p:cNvSpPr>
                <a:spLocks noChangeAspect="1" noChangeArrowheads="1"/>
              </p:cNvSpPr>
              <p:nvPr/>
            </p:nvSpPr>
            <p:spPr bwMode="auto">
              <a:xfrm>
                <a:off x="9404325" y="2610930"/>
                <a:ext cx="640080" cy="640080"/>
              </a:xfrm>
              <a:prstGeom prst="rect">
                <a:avLst/>
              </a:prstGeom>
              <a:solidFill>
                <a:srgbClr val="FFFF66"/>
              </a:solidFill>
              <a:ln w="9525">
                <a:solidFill>
                  <a:srgbClr val="000000"/>
                </a:solidFill>
                <a:prstDash val="dash"/>
                <a:miter lim="800000"/>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nvGrpSpPr>
              <p:cNvPr id="340" name="Group 339"/>
              <p:cNvGrpSpPr>
                <a:grpSpLocks noChangeAspect="1"/>
              </p:cNvGrpSpPr>
              <p:nvPr/>
            </p:nvGrpSpPr>
            <p:grpSpPr bwMode="auto">
              <a:xfrm>
                <a:off x="9447742" y="2663998"/>
                <a:ext cx="548640" cy="548640"/>
                <a:chOff x="1310" y="354"/>
                <a:chExt cx="428" cy="428"/>
              </a:xfrm>
            </p:grpSpPr>
            <p:sp>
              <p:nvSpPr>
                <p:cNvPr id="347" name="Oval 346"/>
                <p:cNvSpPr>
                  <a:spLocks noChangeAspect="1" noChangeArrowheads="1"/>
                </p:cNvSpPr>
                <p:nvPr/>
              </p:nvSpPr>
              <p:spPr bwMode="auto">
                <a:xfrm>
                  <a:off x="1310" y="354"/>
                  <a:ext cx="428" cy="428"/>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48" name="Oval 347"/>
                <p:cNvSpPr>
                  <a:spLocks noChangeAspect="1" noChangeArrowheads="1"/>
                </p:cNvSpPr>
                <p:nvPr/>
              </p:nvSpPr>
              <p:spPr bwMode="auto">
                <a:xfrm>
                  <a:off x="1451" y="496"/>
                  <a:ext cx="144" cy="144"/>
                </a:xfrm>
                <a:prstGeom prst="ellipse">
                  <a:avLst/>
                </a:prstGeom>
                <a:solidFill>
                  <a:srgbClr val="808080"/>
                </a:solidFill>
                <a:ln w="9525">
                  <a:solidFill>
                    <a:schemeClr val="accent6">
                      <a:lumMod val="50000"/>
                    </a:schemeClr>
                  </a:solid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cxnSp>
          <p:nvCxnSpPr>
            <p:cNvPr id="341" name="Straight Connector 340"/>
            <p:cNvCxnSpPr/>
            <p:nvPr/>
          </p:nvCxnSpPr>
          <p:spPr>
            <a:xfrm flipH="1" flipV="1">
              <a:off x="4153103" y="3226688"/>
              <a:ext cx="656424" cy="577361"/>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42" name="Straight Connector 341"/>
            <p:cNvCxnSpPr/>
            <p:nvPr/>
          </p:nvCxnSpPr>
          <p:spPr>
            <a:xfrm flipH="1">
              <a:off x="4153103" y="2536020"/>
              <a:ext cx="656424" cy="381779"/>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43" name="Rectangle 342"/>
            <p:cNvSpPr/>
            <p:nvPr/>
          </p:nvSpPr>
          <p:spPr>
            <a:xfrm>
              <a:off x="3877081" y="2897578"/>
              <a:ext cx="292657" cy="330549"/>
            </a:xfrm>
            <a:prstGeom prst="rect">
              <a:avLst/>
            </a:prstGeom>
            <a:noFill/>
            <a:ln>
              <a:solidFill>
                <a:srgbClr val="0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44" name="Straight Arrow Connector 343"/>
            <p:cNvCxnSpPr>
              <a:stCxn id="577" idx="1"/>
            </p:cNvCxnSpPr>
            <p:nvPr/>
          </p:nvCxnSpPr>
          <p:spPr>
            <a:xfrm flipH="1">
              <a:off x="5404177" y="2505943"/>
              <a:ext cx="894176" cy="652663"/>
            </a:xfrm>
            <a:prstGeom prst="straightConnector1">
              <a:avLst/>
            </a:prstGeom>
            <a:ln>
              <a:solidFill>
                <a:srgbClr val="004386"/>
              </a:solidFill>
              <a:tailEnd type="arrow"/>
            </a:ln>
          </p:spPr>
          <p:style>
            <a:lnRef idx="2">
              <a:schemeClr val="accent1"/>
            </a:lnRef>
            <a:fillRef idx="0">
              <a:schemeClr val="accent1"/>
            </a:fillRef>
            <a:effectRef idx="1">
              <a:schemeClr val="accent1"/>
            </a:effectRef>
            <a:fontRef idx="minor">
              <a:schemeClr val="tx1"/>
            </a:fontRef>
          </p:style>
        </p:cxnSp>
        <p:cxnSp>
          <p:nvCxnSpPr>
            <p:cNvPr id="345" name="Straight Arrow Connector 344"/>
            <p:cNvCxnSpPr>
              <a:stCxn id="337" idx="1"/>
            </p:cNvCxnSpPr>
            <p:nvPr/>
          </p:nvCxnSpPr>
          <p:spPr>
            <a:xfrm flipH="1">
              <a:off x="5732791" y="3301380"/>
              <a:ext cx="565562" cy="20702"/>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46" name="Straight Arrow Connector 345"/>
            <p:cNvCxnSpPr>
              <a:stCxn id="338" idx="1"/>
            </p:cNvCxnSpPr>
            <p:nvPr/>
          </p:nvCxnSpPr>
          <p:spPr>
            <a:xfrm flipH="1" flipV="1">
              <a:off x="5934619" y="3588003"/>
              <a:ext cx="363734" cy="90937"/>
            </a:xfrm>
            <a:prstGeom prst="straightConnector1">
              <a:avLst/>
            </a:prstGeom>
            <a:ln>
              <a:solidFill>
                <a:srgbClr val="C3C300"/>
              </a:solidFill>
              <a:tailEnd type="arrow"/>
            </a:ln>
          </p:spPr>
          <p:style>
            <a:lnRef idx="2">
              <a:schemeClr val="accent1"/>
            </a:lnRef>
            <a:fillRef idx="0">
              <a:schemeClr val="accent1"/>
            </a:fillRef>
            <a:effectRef idx="1">
              <a:schemeClr val="accent1"/>
            </a:effectRef>
            <a:fontRef idx="minor">
              <a:schemeClr val="tx1"/>
            </a:fontRef>
          </p:style>
        </p:cxnSp>
        <p:sp>
          <p:nvSpPr>
            <p:cNvPr id="577" name="TextBox 232"/>
            <p:cNvSpPr txBox="1"/>
            <p:nvPr/>
          </p:nvSpPr>
          <p:spPr>
            <a:xfrm>
              <a:off x="6298353" y="2309423"/>
              <a:ext cx="1275591" cy="48144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004386"/>
                  </a:solidFill>
                </a:rPr>
                <a:t>Particle</a:t>
              </a:r>
              <a:endParaRPr lang="en-US" dirty="0">
                <a:solidFill>
                  <a:srgbClr val="004386"/>
                </a:solidFill>
              </a:endParaRPr>
            </a:p>
          </p:txBody>
        </p:sp>
        <p:cxnSp>
          <p:nvCxnSpPr>
            <p:cNvPr id="578" name="Straight Arrow Connector 577"/>
            <p:cNvCxnSpPr>
              <a:stCxn id="336" idx="1"/>
              <a:endCxn id="348" idx="6"/>
            </p:cNvCxnSpPr>
            <p:nvPr/>
          </p:nvCxnSpPr>
          <p:spPr>
            <a:xfrm flipH="1">
              <a:off x="5635298" y="2917799"/>
              <a:ext cx="663055" cy="244920"/>
            </a:xfrm>
            <a:prstGeom prst="straightConnector1">
              <a:avLst/>
            </a:prstGeom>
            <a:ln>
              <a:solidFill>
                <a:srgbClr val="808080"/>
              </a:solidFill>
              <a:tailEnd type="arrow"/>
            </a:ln>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6758539" y="1493444"/>
            <a:ext cx="2258344" cy="1991890"/>
            <a:chOff x="5975663" y="1499579"/>
            <a:chExt cx="3050757" cy="1991890"/>
          </a:xfrm>
        </p:grpSpPr>
        <p:sp>
          <p:nvSpPr>
            <p:cNvPr id="3" name="TextBox 2"/>
            <p:cNvSpPr txBox="1"/>
            <p:nvPr/>
          </p:nvSpPr>
          <p:spPr>
            <a:xfrm>
              <a:off x="5975663" y="1499579"/>
              <a:ext cx="3050757" cy="830997"/>
            </a:xfrm>
            <a:prstGeom prst="rect">
              <a:avLst/>
            </a:prstGeom>
            <a:noFill/>
          </p:spPr>
          <p:txBody>
            <a:bodyPr wrap="square" rtlCol="0">
              <a:spAutoFit/>
            </a:bodyPr>
            <a:lstStyle/>
            <a:p>
              <a:pPr algn="ctr"/>
              <a:r>
                <a:rPr lang="en-US" sz="2400" dirty="0" smtClean="0"/>
                <a:t>Potential Failure Modes </a:t>
              </a:r>
              <a:endParaRPr lang="en-US" sz="2400" dirty="0"/>
            </a:p>
          </p:txBody>
        </p:sp>
        <p:sp>
          <p:nvSpPr>
            <p:cNvPr id="4" name="TextBox 3"/>
            <p:cNvSpPr txBox="1"/>
            <p:nvPr/>
          </p:nvSpPr>
          <p:spPr>
            <a:xfrm>
              <a:off x="6010983" y="2291140"/>
              <a:ext cx="2980118" cy="1200329"/>
            </a:xfrm>
            <a:prstGeom prst="rect">
              <a:avLst/>
            </a:prstGeom>
            <a:noFill/>
          </p:spPr>
          <p:txBody>
            <a:bodyPr wrap="none" rtlCol="0">
              <a:spAutoFit/>
            </a:bodyPr>
            <a:lstStyle/>
            <a:p>
              <a:pPr algn="ctr"/>
              <a:r>
                <a:rPr lang="en-US" dirty="0" smtClean="0"/>
                <a:t>Moisture uptake</a:t>
              </a:r>
            </a:p>
            <a:p>
              <a:pPr algn="ctr"/>
              <a:r>
                <a:rPr lang="en-US" dirty="0" smtClean="0"/>
                <a:t>Fatigue damage</a:t>
              </a:r>
            </a:p>
            <a:p>
              <a:pPr algn="ctr"/>
              <a:r>
                <a:rPr lang="en-US" dirty="0" smtClean="0"/>
                <a:t>Thermal expansion </a:t>
              </a:r>
            </a:p>
            <a:p>
              <a:pPr algn="ctr"/>
              <a:r>
                <a:rPr lang="en-US" dirty="0" smtClean="0"/>
                <a:t>UV degradation</a:t>
              </a:r>
              <a:endParaRPr lang="en-US" dirty="0"/>
            </a:p>
          </p:txBody>
        </p:sp>
      </p:grpSp>
    </p:spTree>
    <p:extLst>
      <p:ext uri="{BB962C8B-B14F-4D97-AF65-F5344CB8AC3E}">
        <p14:creationId xmlns:p14="http://schemas.microsoft.com/office/powerpoint/2010/main" val="1690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Role of Surface Energy</a:t>
            </a:r>
            <a:endParaRPr lang="en-US" dirty="0"/>
          </a:p>
        </p:txBody>
      </p:sp>
      <p:sp>
        <p:nvSpPr>
          <p:cNvPr id="9" name="Content Placeholder 8"/>
          <p:cNvSpPr>
            <a:spLocks noGrp="1"/>
          </p:cNvSpPr>
          <p:nvPr>
            <p:ph idx="1"/>
          </p:nvPr>
        </p:nvSpPr>
        <p:spPr>
          <a:xfrm>
            <a:off x="862678" y="4792439"/>
            <a:ext cx="8229600" cy="1747062"/>
          </a:xfrm>
        </p:spPr>
        <p:txBody>
          <a:bodyPr>
            <a:normAutofit fontScale="77500" lnSpcReduction="20000"/>
          </a:bodyPr>
          <a:lstStyle/>
          <a:p>
            <a:r>
              <a:rPr lang="en-US" dirty="0" smtClean="0"/>
              <a:t>Surface Energy Control</a:t>
            </a:r>
          </a:p>
          <a:p>
            <a:pPr lvl="1"/>
            <a:r>
              <a:rPr lang="en-US" dirty="0" smtClean="0"/>
              <a:t>Interphase size &amp; properties (raises or lowers T</a:t>
            </a:r>
            <a:r>
              <a:rPr lang="en-US" baseline="-25000" dirty="0" smtClean="0"/>
              <a:t>g</a:t>
            </a:r>
            <a:r>
              <a:rPr lang="en-US" dirty="0" smtClean="0"/>
              <a:t>)</a:t>
            </a:r>
          </a:p>
          <a:p>
            <a:pPr lvl="1"/>
            <a:r>
              <a:rPr lang="en-US" dirty="0" smtClean="0"/>
              <a:t>Dispersion: uniform vs. aggregated</a:t>
            </a:r>
          </a:p>
          <a:p>
            <a:pPr lvl="1"/>
            <a:r>
              <a:rPr lang="en-US" dirty="0" smtClean="0"/>
              <a:t>Interfacial bond strength</a:t>
            </a:r>
          </a:p>
          <a:p>
            <a:pPr lvl="1"/>
            <a:r>
              <a:rPr lang="en-US" dirty="0" smtClean="0"/>
              <a:t>Moisture uptake: rate and equilibrium</a:t>
            </a:r>
            <a:endParaRPr lang="en-US" dirty="0"/>
          </a:p>
        </p:txBody>
      </p:sp>
      <p:sp>
        <p:nvSpPr>
          <p:cNvPr id="3" name="Text Placeholder 2"/>
          <p:cNvSpPr>
            <a:spLocks noGrp="1"/>
          </p:cNvSpPr>
          <p:nvPr>
            <p:ph type="body" sz="quarter" idx="10"/>
          </p:nvPr>
        </p:nvSpPr>
        <p:spPr/>
        <p:txBody>
          <a:bodyPr/>
          <a:lstStyle/>
          <a:p>
            <a:endParaRPr lang="en-US"/>
          </a:p>
        </p:txBody>
      </p:sp>
      <p:grpSp>
        <p:nvGrpSpPr>
          <p:cNvPr id="5" name="Group 4"/>
          <p:cNvGrpSpPr/>
          <p:nvPr/>
        </p:nvGrpSpPr>
        <p:grpSpPr>
          <a:xfrm>
            <a:off x="1182677" y="1706605"/>
            <a:ext cx="6778647" cy="2911824"/>
            <a:chOff x="1433331" y="1706605"/>
            <a:chExt cx="6778647" cy="2911824"/>
          </a:xfrm>
        </p:grpSpPr>
        <p:grpSp>
          <p:nvGrpSpPr>
            <p:cNvPr id="4" name="Group 3"/>
            <p:cNvGrpSpPr/>
            <p:nvPr/>
          </p:nvGrpSpPr>
          <p:grpSpPr>
            <a:xfrm>
              <a:off x="1433331" y="1706605"/>
              <a:ext cx="2610804" cy="2529255"/>
              <a:chOff x="7571136" y="3916391"/>
              <a:chExt cx="2002814" cy="1940256"/>
            </a:xfrm>
          </p:grpSpPr>
          <p:sp>
            <p:nvSpPr>
              <p:cNvPr id="247" name="Rectangle 246"/>
              <p:cNvSpPr>
                <a:spLocks noChangeAspect="1" noChangeArrowheads="1"/>
              </p:cNvSpPr>
              <p:nvPr/>
            </p:nvSpPr>
            <p:spPr bwMode="auto">
              <a:xfrm>
                <a:off x="7571136" y="3916391"/>
                <a:ext cx="2002814" cy="1940256"/>
              </a:xfrm>
              <a:prstGeom prst="rect">
                <a:avLst/>
              </a:prstGeom>
              <a:solidFill>
                <a:srgbClr val="FFFF66"/>
              </a:solidFill>
              <a:ln w="9525">
                <a:solidFill>
                  <a:srgbClr val="000000"/>
                </a:solidFill>
                <a:miter lim="800000"/>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nvGrpSpPr>
              <p:cNvPr id="248" name="Group 247"/>
              <p:cNvGrpSpPr>
                <a:grpSpLocks noChangeAspect="1"/>
              </p:cNvGrpSpPr>
              <p:nvPr/>
            </p:nvGrpSpPr>
            <p:grpSpPr bwMode="auto">
              <a:xfrm>
                <a:off x="7571137" y="5533097"/>
                <a:ext cx="252089" cy="265102"/>
                <a:chOff x="3969" y="2794"/>
                <a:chExt cx="1430" cy="1430"/>
              </a:xfrm>
            </p:grpSpPr>
            <p:sp>
              <p:nvSpPr>
                <p:cNvPr id="333" name="Oval 332"/>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34" name="Oval 333"/>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249" name="Group 248"/>
              <p:cNvGrpSpPr/>
              <p:nvPr/>
            </p:nvGrpSpPr>
            <p:grpSpPr>
              <a:xfrm>
                <a:off x="7846316" y="4096459"/>
                <a:ext cx="414923" cy="436341"/>
                <a:chOff x="4901954" y="4358039"/>
                <a:chExt cx="414923" cy="436341"/>
              </a:xfrm>
            </p:grpSpPr>
            <p:sp>
              <p:nvSpPr>
                <p:cNvPr id="322" name="Oval 321"/>
                <p:cNvSpPr>
                  <a:spLocks noChangeAspect="1" noChangeArrowheads="1"/>
                </p:cNvSpPr>
                <p:nvPr/>
              </p:nvSpPr>
              <p:spPr bwMode="auto">
                <a:xfrm>
                  <a:off x="4901954" y="4358039"/>
                  <a:ext cx="414923" cy="436341"/>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23" name="Oval 322"/>
                <p:cNvSpPr>
                  <a:spLocks noChangeAspect="1" noChangeArrowheads="1"/>
                </p:cNvSpPr>
                <p:nvPr/>
              </p:nvSpPr>
              <p:spPr bwMode="auto">
                <a:xfrm>
                  <a:off x="4995079" y="4432915"/>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24" name="Oval 323"/>
                <p:cNvSpPr>
                  <a:spLocks noChangeAspect="1" noChangeArrowheads="1"/>
                </p:cNvSpPr>
                <p:nvPr/>
              </p:nvSpPr>
              <p:spPr bwMode="auto">
                <a:xfrm>
                  <a:off x="5066664" y="4446775"/>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25" name="Oval 324"/>
                <p:cNvSpPr>
                  <a:spLocks noChangeAspect="1" noChangeArrowheads="1"/>
                </p:cNvSpPr>
                <p:nvPr/>
              </p:nvSpPr>
              <p:spPr bwMode="auto">
                <a:xfrm>
                  <a:off x="5138249" y="4460635"/>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26" name="Oval 325"/>
                <p:cNvSpPr>
                  <a:spLocks noChangeAspect="1" noChangeArrowheads="1"/>
                </p:cNvSpPr>
                <p:nvPr/>
              </p:nvSpPr>
              <p:spPr bwMode="auto">
                <a:xfrm>
                  <a:off x="5032029" y="4504500"/>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27" name="Oval 326"/>
                <p:cNvSpPr>
                  <a:spLocks noChangeAspect="1" noChangeArrowheads="1"/>
                </p:cNvSpPr>
                <p:nvPr/>
              </p:nvSpPr>
              <p:spPr bwMode="auto">
                <a:xfrm>
                  <a:off x="5068979" y="4576085"/>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28" name="Oval 327"/>
                <p:cNvSpPr>
                  <a:spLocks noChangeAspect="1" noChangeArrowheads="1"/>
                </p:cNvSpPr>
                <p:nvPr/>
              </p:nvSpPr>
              <p:spPr bwMode="auto">
                <a:xfrm>
                  <a:off x="5105929" y="4647670"/>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29" name="Oval 328"/>
                <p:cNvSpPr>
                  <a:spLocks noChangeAspect="1" noChangeArrowheads="1"/>
                </p:cNvSpPr>
                <p:nvPr/>
              </p:nvSpPr>
              <p:spPr bwMode="auto">
                <a:xfrm>
                  <a:off x="5116646" y="4531592"/>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30" name="Oval 329"/>
                <p:cNvSpPr>
                  <a:spLocks noChangeAspect="1" noChangeArrowheads="1"/>
                </p:cNvSpPr>
                <p:nvPr/>
              </p:nvSpPr>
              <p:spPr bwMode="auto">
                <a:xfrm>
                  <a:off x="4990166" y="4534611"/>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31" name="Oval 330"/>
                <p:cNvSpPr>
                  <a:spLocks noChangeAspect="1" noChangeArrowheads="1"/>
                </p:cNvSpPr>
                <p:nvPr/>
              </p:nvSpPr>
              <p:spPr bwMode="auto">
                <a:xfrm>
                  <a:off x="5021312" y="4633449"/>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32" name="Oval 331"/>
                <p:cNvSpPr>
                  <a:spLocks noChangeAspect="1" noChangeArrowheads="1"/>
                </p:cNvSpPr>
                <p:nvPr/>
              </p:nvSpPr>
              <p:spPr bwMode="auto">
                <a:xfrm>
                  <a:off x="5162551" y="4593485"/>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250" name="Group 249"/>
              <p:cNvGrpSpPr/>
              <p:nvPr/>
            </p:nvGrpSpPr>
            <p:grpSpPr>
              <a:xfrm flipH="1">
                <a:off x="8119675" y="4362359"/>
                <a:ext cx="414923" cy="436341"/>
                <a:chOff x="4901954" y="4358039"/>
                <a:chExt cx="414923" cy="436341"/>
              </a:xfrm>
            </p:grpSpPr>
            <p:sp>
              <p:nvSpPr>
                <p:cNvPr id="311" name="Oval 310"/>
                <p:cNvSpPr>
                  <a:spLocks noChangeAspect="1" noChangeArrowheads="1"/>
                </p:cNvSpPr>
                <p:nvPr/>
              </p:nvSpPr>
              <p:spPr bwMode="auto">
                <a:xfrm>
                  <a:off x="4901954" y="4358039"/>
                  <a:ext cx="414923" cy="436341"/>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12" name="Oval 311"/>
                <p:cNvSpPr>
                  <a:spLocks noChangeAspect="1" noChangeArrowheads="1"/>
                </p:cNvSpPr>
                <p:nvPr/>
              </p:nvSpPr>
              <p:spPr bwMode="auto">
                <a:xfrm>
                  <a:off x="4995079" y="4432915"/>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13" name="Oval 312"/>
                <p:cNvSpPr>
                  <a:spLocks noChangeAspect="1" noChangeArrowheads="1"/>
                </p:cNvSpPr>
                <p:nvPr/>
              </p:nvSpPr>
              <p:spPr bwMode="auto">
                <a:xfrm>
                  <a:off x="5066664" y="4446775"/>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14" name="Oval 313"/>
                <p:cNvSpPr>
                  <a:spLocks noChangeAspect="1" noChangeArrowheads="1"/>
                </p:cNvSpPr>
                <p:nvPr/>
              </p:nvSpPr>
              <p:spPr bwMode="auto">
                <a:xfrm>
                  <a:off x="5138249" y="4460635"/>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15" name="Oval 314"/>
                <p:cNvSpPr>
                  <a:spLocks noChangeAspect="1" noChangeArrowheads="1"/>
                </p:cNvSpPr>
                <p:nvPr/>
              </p:nvSpPr>
              <p:spPr bwMode="auto">
                <a:xfrm>
                  <a:off x="5032029" y="4504500"/>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16" name="Oval 315"/>
                <p:cNvSpPr>
                  <a:spLocks noChangeAspect="1" noChangeArrowheads="1"/>
                </p:cNvSpPr>
                <p:nvPr/>
              </p:nvSpPr>
              <p:spPr bwMode="auto">
                <a:xfrm>
                  <a:off x="5068979" y="4576085"/>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17" name="Oval 316"/>
                <p:cNvSpPr>
                  <a:spLocks noChangeAspect="1" noChangeArrowheads="1"/>
                </p:cNvSpPr>
                <p:nvPr/>
              </p:nvSpPr>
              <p:spPr bwMode="auto">
                <a:xfrm>
                  <a:off x="5105929" y="4647670"/>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18" name="Oval 317"/>
                <p:cNvSpPr>
                  <a:spLocks noChangeAspect="1" noChangeArrowheads="1"/>
                </p:cNvSpPr>
                <p:nvPr/>
              </p:nvSpPr>
              <p:spPr bwMode="auto">
                <a:xfrm>
                  <a:off x="5116646" y="4531592"/>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19" name="Oval 318"/>
                <p:cNvSpPr>
                  <a:spLocks noChangeAspect="1" noChangeArrowheads="1"/>
                </p:cNvSpPr>
                <p:nvPr/>
              </p:nvSpPr>
              <p:spPr bwMode="auto">
                <a:xfrm>
                  <a:off x="4990166" y="4534611"/>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20" name="Oval 319"/>
                <p:cNvSpPr>
                  <a:spLocks noChangeAspect="1" noChangeArrowheads="1"/>
                </p:cNvSpPr>
                <p:nvPr/>
              </p:nvSpPr>
              <p:spPr bwMode="auto">
                <a:xfrm>
                  <a:off x="5021312" y="4633449"/>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21" name="Oval 320"/>
                <p:cNvSpPr>
                  <a:spLocks noChangeAspect="1" noChangeArrowheads="1"/>
                </p:cNvSpPr>
                <p:nvPr/>
              </p:nvSpPr>
              <p:spPr bwMode="auto">
                <a:xfrm>
                  <a:off x="5162551" y="4593485"/>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251" name="Group 250"/>
              <p:cNvGrpSpPr/>
              <p:nvPr/>
            </p:nvGrpSpPr>
            <p:grpSpPr>
              <a:xfrm>
                <a:off x="8887716" y="4096459"/>
                <a:ext cx="406811" cy="427810"/>
                <a:chOff x="5943354" y="4358040"/>
                <a:chExt cx="406811" cy="427810"/>
              </a:xfrm>
            </p:grpSpPr>
            <p:sp>
              <p:nvSpPr>
                <p:cNvPr id="300" name="Oval 299"/>
                <p:cNvSpPr>
                  <a:spLocks noChangeAspect="1" noChangeArrowheads="1"/>
                </p:cNvSpPr>
                <p:nvPr/>
              </p:nvSpPr>
              <p:spPr bwMode="auto">
                <a:xfrm>
                  <a:off x="5943354" y="4358040"/>
                  <a:ext cx="406811" cy="42781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01" name="Oval 300"/>
                <p:cNvSpPr>
                  <a:spLocks noChangeAspect="1" noChangeArrowheads="1"/>
                </p:cNvSpPr>
                <p:nvPr/>
              </p:nvSpPr>
              <p:spPr bwMode="auto">
                <a:xfrm>
                  <a:off x="6036479" y="4435929"/>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02" name="Oval 301"/>
                <p:cNvSpPr>
                  <a:spLocks noChangeAspect="1" noChangeArrowheads="1"/>
                </p:cNvSpPr>
                <p:nvPr/>
              </p:nvSpPr>
              <p:spPr bwMode="auto">
                <a:xfrm>
                  <a:off x="6108064" y="4438244"/>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03" name="Oval 302"/>
                <p:cNvSpPr>
                  <a:spLocks noChangeAspect="1" noChangeArrowheads="1"/>
                </p:cNvSpPr>
                <p:nvPr/>
              </p:nvSpPr>
              <p:spPr bwMode="auto">
                <a:xfrm>
                  <a:off x="6179649" y="4452104"/>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04" name="Oval 303"/>
                <p:cNvSpPr>
                  <a:spLocks noChangeAspect="1" noChangeArrowheads="1"/>
                </p:cNvSpPr>
                <p:nvPr/>
              </p:nvSpPr>
              <p:spPr bwMode="auto">
                <a:xfrm>
                  <a:off x="6073429" y="4495969"/>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05" name="Oval 304"/>
                <p:cNvSpPr>
                  <a:spLocks noChangeAspect="1" noChangeArrowheads="1"/>
                </p:cNvSpPr>
                <p:nvPr/>
              </p:nvSpPr>
              <p:spPr bwMode="auto">
                <a:xfrm>
                  <a:off x="6110379" y="4567554"/>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06" name="Oval 305"/>
                <p:cNvSpPr>
                  <a:spLocks noChangeAspect="1" noChangeArrowheads="1"/>
                </p:cNvSpPr>
                <p:nvPr/>
              </p:nvSpPr>
              <p:spPr bwMode="auto">
                <a:xfrm>
                  <a:off x="6147329" y="4627594"/>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07" name="Oval 306"/>
                <p:cNvSpPr>
                  <a:spLocks noChangeAspect="1" noChangeArrowheads="1"/>
                </p:cNvSpPr>
                <p:nvPr/>
              </p:nvSpPr>
              <p:spPr bwMode="auto">
                <a:xfrm>
                  <a:off x="6158046" y="4523061"/>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08" name="Oval 307"/>
                <p:cNvSpPr>
                  <a:spLocks noChangeAspect="1" noChangeArrowheads="1"/>
                </p:cNvSpPr>
                <p:nvPr/>
              </p:nvSpPr>
              <p:spPr bwMode="auto">
                <a:xfrm>
                  <a:off x="6031566" y="4526080"/>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09" name="Oval 308"/>
                <p:cNvSpPr>
                  <a:spLocks noChangeAspect="1" noChangeArrowheads="1"/>
                </p:cNvSpPr>
                <p:nvPr/>
              </p:nvSpPr>
              <p:spPr bwMode="auto">
                <a:xfrm>
                  <a:off x="6051167" y="4613373"/>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310" name="Oval 309"/>
                <p:cNvSpPr>
                  <a:spLocks noChangeAspect="1" noChangeArrowheads="1"/>
                </p:cNvSpPr>
                <p:nvPr/>
              </p:nvSpPr>
              <p:spPr bwMode="auto">
                <a:xfrm>
                  <a:off x="6203951" y="4561864"/>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252" name="Group 251"/>
              <p:cNvGrpSpPr/>
              <p:nvPr/>
            </p:nvGrpSpPr>
            <p:grpSpPr>
              <a:xfrm flipH="1">
                <a:off x="9091691" y="4552865"/>
                <a:ext cx="406811" cy="427810"/>
                <a:chOff x="5943354" y="4358040"/>
                <a:chExt cx="406811" cy="427810"/>
              </a:xfrm>
            </p:grpSpPr>
            <p:sp>
              <p:nvSpPr>
                <p:cNvPr id="289" name="Oval 288"/>
                <p:cNvSpPr>
                  <a:spLocks noChangeAspect="1" noChangeArrowheads="1"/>
                </p:cNvSpPr>
                <p:nvPr/>
              </p:nvSpPr>
              <p:spPr bwMode="auto">
                <a:xfrm>
                  <a:off x="5943354" y="4358040"/>
                  <a:ext cx="406811" cy="42781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90" name="Oval 289"/>
                <p:cNvSpPr>
                  <a:spLocks noChangeAspect="1" noChangeArrowheads="1"/>
                </p:cNvSpPr>
                <p:nvPr/>
              </p:nvSpPr>
              <p:spPr bwMode="auto">
                <a:xfrm>
                  <a:off x="6036479" y="4435929"/>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91" name="Oval 290"/>
                <p:cNvSpPr>
                  <a:spLocks noChangeAspect="1" noChangeArrowheads="1"/>
                </p:cNvSpPr>
                <p:nvPr/>
              </p:nvSpPr>
              <p:spPr bwMode="auto">
                <a:xfrm>
                  <a:off x="6108064" y="4438244"/>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92" name="Oval 291"/>
                <p:cNvSpPr>
                  <a:spLocks noChangeAspect="1" noChangeArrowheads="1"/>
                </p:cNvSpPr>
                <p:nvPr/>
              </p:nvSpPr>
              <p:spPr bwMode="auto">
                <a:xfrm>
                  <a:off x="6179649" y="4452104"/>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93" name="Oval 292"/>
                <p:cNvSpPr>
                  <a:spLocks noChangeAspect="1" noChangeArrowheads="1"/>
                </p:cNvSpPr>
                <p:nvPr/>
              </p:nvSpPr>
              <p:spPr bwMode="auto">
                <a:xfrm>
                  <a:off x="6073429" y="4495969"/>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94" name="Oval 293"/>
                <p:cNvSpPr>
                  <a:spLocks noChangeAspect="1" noChangeArrowheads="1"/>
                </p:cNvSpPr>
                <p:nvPr/>
              </p:nvSpPr>
              <p:spPr bwMode="auto">
                <a:xfrm>
                  <a:off x="6110379" y="4567554"/>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95" name="Oval 294"/>
                <p:cNvSpPr>
                  <a:spLocks noChangeAspect="1" noChangeArrowheads="1"/>
                </p:cNvSpPr>
                <p:nvPr/>
              </p:nvSpPr>
              <p:spPr bwMode="auto">
                <a:xfrm>
                  <a:off x="6147329" y="4627594"/>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96" name="Oval 295"/>
                <p:cNvSpPr>
                  <a:spLocks noChangeAspect="1" noChangeArrowheads="1"/>
                </p:cNvSpPr>
                <p:nvPr/>
              </p:nvSpPr>
              <p:spPr bwMode="auto">
                <a:xfrm>
                  <a:off x="6158046" y="4523061"/>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97" name="Oval 296"/>
                <p:cNvSpPr>
                  <a:spLocks noChangeAspect="1" noChangeArrowheads="1"/>
                </p:cNvSpPr>
                <p:nvPr/>
              </p:nvSpPr>
              <p:spPr bwMode="auto">
                <a:xfrm>
                  <a:off x="6031566" y="4526080"/>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98" name="Oval 297"/>
                <p:cNvSpPr>
                  <a:spLocks noChangeAspect="1" noChangeArrowheads="1"/>
                </p:cNvSpPr>
                <p:nvPr/>
              </p:nvSpPr>
              <p:spPr bwMode="auto">
                <a:xfrm>
                  <a:off x="6051167" y="4613373"/>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99" name="Oval 298"/>
                <p:cNvSpPr>
                  <a:spLocks noChangeAspect="1" noChangeArrowheads="1"/>
                </p:cNvSpPr>
                <p:nvPr/>
              </p:nvSpPr>
              <p:spPr bwMode="auto">
                <a:xfrm>
                  <a:off x="6203951" y="4561864"/>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253" name="Group 252"/>
              <p:cNvGrpSpPr/>
              <p:nvPr/>
            </p:nvGrpSpPr>
            <p:grpSpPr>
              <a:xfrm flipH="1">
                <a:off x="7873928" y="5070108"/>
                <a:ext cx="352725" cy="484671"/>
                <a:chOff x="5927171" y="5225934"/>
                <a:chExt cx="352725" cy="484671"/>
              </a:xfrm>
            </p:grpSpPr>
            <p:sp>
              <p:nvSpPr>
                <p:cNvPr id="278" name="Oval 277"/>
                <p:cNvSpPr>
                  <a:spLocks noChangeArrowheads="1"/>
                </p:cNvSpPr>
                <p:nvPr/>
              </p:nvSpPr>
              <p:spPr bwMode="auto">
                <a:xfrm rot="20043835">
                  <a:off x="5927171" y="5225934"/>
                  <a:ext cx="352725" cy="484671"/>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79" name="Oval 278"/>
                <p:cNvSpPr>
                  <a:spLocks noChangeAspect="1" noChangeArrowheads="1"/>
                </p:cNvSpPr>
                <p:nvPr/>
              </p:nvSpPr>
              <p:spPr bwMode="auto">
                <a:xfrm>
                  <a:off x="5968749" y="5315693"/>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80" name="Oval 279"/>
                <p:cNvSpPr>
                  <a:spLocks noChangeAspect="1" noChangeArrowheads="1"/>
                </p:cNvSpPr>
                <p:nvPr/>
              </p:nvSpPr>
              <p:spPr bwMode="auto">
                <a:xfrm>
                  <a:off x="6051879" y="5341098"/>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81" name="Oval 280"/>
                <p:cNvSpPr>
                  <a:spLocks noChangeAspect="1" noChangeArrowheads="1"/>
                </p:cNvSpPr>
                <p:nvPr/>
              </p:nvSpPr>
              <p:spPr bwMode="auto">
                <a:xfrm>
                  <a:off x="6147329" y="5402825"/>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82" name="Oval 281"/>
                <p:cNvSpPr>
                  <a:spLocks noChangeAspect="1" noChangeArrowheads="1"/>
                </p:cNvSpPr>
                <p:nvPr/>
              </p:nvSpPr>
              <p:spPr bwMode="auto">
                <a:xfrm>
                  <a:off x="6005699" y="5375733"/>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83" name="Oval 282"/>
                <p:cNvSpPr>
                  <a:spLocks noChangeAspect="1" noChangeArrowheads="1"/>
                </p:cNvSpPr>
                <p:nvPr/>
              </p:nvSpPr>
              <p:spPr bwMode="auto">
                <a:xfrm>
                  <a:off x="6042649" y="5447318"/>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84" name="Oval 283"/>
                <p:cNvSpPr>
                  <a:spLocks noChangeAspect="1" noChangeArrowheads="1"/>
                </p:cNvSpPr>
                <p:nvPr/>
              </p:nvSpPr>
              <p:spPr bwMode="auto">
                <a:xfrm>
                  <a:off x="6079599" y="5507358"/>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85" name="Oval 284"/>
                <p:cNvSpPr>
                  <a:spLocks noChangeAspect="1" noChangeArrowheads="1"/>
                </p:cNvSpPr>
                <p:nvPr/>
              </p:nvSpPr>
              <p:spPr bwMode="auto">
                <a:xfrm>
                  <a:off x="6090316" y="5402825"/>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86" name="Oval 285"/>
                <p:cNvSpPr>
                  <a:spLocks noChangeAspect="1" noChangeArrowheads="1"/>
                </p:cNvSpPr>
                <p:nvPr/>
              </p:nvSpPr>
              <p:spPr bwMode="auto">
                <a:xfrm>
                  <a:off x="5963836" y="5405844"/>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87" name="Oval 286"/>
                <p:cNvSpPr>
                  <a:spLocks noChangeAspect="1" noChangeArrowheads="1"/>
                </p:cNvSpPr>
                <p:nvPr/>
              </p:nvSpPr>
              <p:spPr bwMode="auto">
                <a:xfrm>
                  <a:off x="6121907" y="5537629"/>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88" name="Oval 287"/>
                <p:cNvSpPr>
                  <a:spLocks noChangeAspect="1" noChangeArrowheads="1"/>
                </p:cNvSpPr>
                <p:nvPr/>
              </p:nvSpPr>
              <p:spPr bwMode="auto">
                <a:xfrm>
                  <a:off x="6136221" y="5453173"/>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254" name="Group 253"/>
              <p:cNvGrpSpPr/>
              <p:nvPr/>
            </p:nvGrpSpPr>
            <p:grpSpPr>
              <a:xfrm>
                <a:off x="8446386" y="4837916"/>
                <a:ext cx="414923" cy="436341"/>
                <a:chOff x="4901954" y="4358039"/>
                <a:chExt cx="414923" cy="436341"/>
              </a:xfrm>
            </p:grpSpPr>
            <p:sp>
              <p:nvSpPr>
                <p:cNvPr id="267" name="Oval 266"/>
                <p:cNvSpPr>
                  <a:spLocks noChangeAspect="1" noChangeArrowheads="1"/>
                </p:cNvSpPr>
                <p:nvPr/>
              </p:nvSpPr>
              <p:spPr bwMode="auto">
                <a:xfrm>
                  <a:off x="4901954" y="4358039"/>
                  <a:ext cx="414923" cy="436341"/>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68" name="Oval 267"/>
                <p:cNvSpPr>
                  <a:spLocks noChangeAspect="1" noChangeArrowheads="1"/>
                </p:cNvSpPr>
                <p:nvPr/>
              </p:nvSpPr>
              <p:spPr bwMode="auto">
                <a:xfrm>
                  <a:off x="4995079" y="4432915"/>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69" name="Oval 268"/>
                <p:cNvSpPr>
                  <a:spLocks noChangeAspect="1" noChangeArrowheads="1"/>
                </p:cNvSpPr>
                <p:nvPr/>
              </p:nvSpPr>
              <p:spPr bwMode="auto">
                <a:xfrm>
                  <a:off x="5066664" y="4446775"/>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70" name="Oval 269"/>
                <p:cNvSpPr>
                  <a:spLocks noChangeAspect="1" noChangeArrowheads="1"/>
                </p:cNvSpPr>
                <p:nvPr/>
              </p:nvSpPr>
              <p:spPr bwMode="auto">
                <a:xfrm>
                  <a:off x="5138249" y="4460635"/>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71" name="Oval 270"/>
                <p:cNvSpPr>
                  <a:spLocks noChangeAspect="1" noChangeArrowheads="1"/>
                </p:cNvSpPr>
                <p:nvPr/>
              </p:nvSpPr>
              <p:spPr bwMode="auto">
                <a:xfrm>
                  <a:off x="5032029" y="4504500"/>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72" name="Oval 271"/>
                <p:cNvSpPr>
                  <a:spLocks noChangeAspect="1" noChangeArrowheads="1"/>
                </p:cNvSpPr>
                <p:nvPr/>
              </p:nvSpPr>
              <p:spPr bwMode="auto">
                <a:xfrm>
                  <a:off x="5068979" y="4576085"/>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73" name="Oval 272"/>
                <p:cNvSpPr>
                  <a:spLocks noChangeAspect="1" noChangeArrowheads="1"/>
                </p:cNvSpPr>
                <p:nvPr/>
              </p:nvSpPr>
              <p:spPr bwMode="auto">
                <a:xfrm>
                  <a:off x="5105929" y="4647670"/>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74" name="Oval 273"/>
                <p:cNvSpPr>
                  <a:spLocks noChangeAspect="1" noChangeArrowheads="1"/>
                </p:cNvSpPr>
                <p:nvPr/>
              </p:nvSpPr>
              <p:spPr bwMode="auto">
                <a:xfrm>
                  <a:off x="5116646" y="4531592"/>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75" name="Oval 274"/>
                <p:cNvSpPr>
                  <a:spLocks noChangeAspect="1" noChangeArrowheads="1"/>
                </p:cNvSpPr>
                <p:nvPr/>
              </p:nvSpPr>
              <p:spPr bwMode="auto">
                <a:xfrm>
                  <a:off x="4990166" y="4534611"/>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76" name="Oval 275"/>
                <p:cNvSpPr>
                  <a:spLocks noChangeAspect="1" noChangeArrowheads="1"/>
                </p:cNvSpPr>
                <p:nvPr/>
              </p:nvSpPr>
              <p:spPr bwMode="auto">
                <a:xfrm>
                  <a:off x="5021312" y="4633449"/>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77" name="Oval 276"/>
                <p:cNvSpPr>
                  <a:spLocks noChangeAspect="1" noChangeArrowheads="1"/>
                </p:cNvSpPr>
                <p:nvPr/>
              </p:nvSpPr>
              <p:spPr bwMode="auto">
                <a:xfrm>
                  <a:off x="5162551" y="4593485"/>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255" name="Group 254"/>
              <p:cNvGrpSpPr/>
              <p:nvPr/>
            </p:nvGrpSpPr>
            <p:grpSpPr>
              <a:xfrm>
                <a:off x="8623203" y="5184321"/>
                <a:ext cx="352725" cy="484671"/>
                <a:chOff x="5927171" y="5225934"/>
                <a:chExt cx="352725" cy="484671"/>
              </a:xfrm>
            </p:grpSpPr>
            <p:sp>
              <p:nvSpPr>
                <p:cNvPr id="256" name="Oval 255"/>
                <p:cNvSpPr>
                  <a:spLocks noChangeArrowheads="1"/>
                </p:cNvSpPr>
                <p:nvPr/>
              </p:nvSpPr>
              <p:spPr bwMode="auto">
                <a:xfrm rot="20043835">
                  <a:off x="5927171" y="5225934"/>
                  <a:ext cx="352725" cy="484671"/>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57" name="Oval 256"/>
                <p:cNvSpPr>
                  <a:spLocks noChangeAspect="1" noChangeArrowheads="1"/>
                </p:cNvSpPr>
                <p:nvPr/>
              </p:nvSpPr>
              <p:spPr bwMode="auto">
                <a:xfrm>
                  <a:off x="5968749" y="5315693"/>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58" name="Oval 257"/>
                <p:cNvSpPr>
                  <a:spLocks noChangeAspect="1" noChangeArrowheads="1"/>
                </p:cNvSpPr>
                <p:nvPr/>
              </p:nvSpPr>
              <p:spPr bwMode="auto">
                <a:xfrm>
                  <a:off x="6051879" y="5341098"/>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59" name="Oval 258"/>
                <p:cNvSpPr>
                  <a:spLocks noChangeAspect="1" noChangeArrowheads="1"/>
                </p:cNvSpPr>
                <p:nvPr/>
              </p:nvSpPr>
              <p:spPr bwMode="auto">
                <a:xfrm>
                  <a:off x="6147329" y="5402825"/>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60" name="Oval 259"/>
                <p:cNvSpPr>
                  <a:spLocks noChangeAspect="1" noChangeArrowheads="1"/>
                </p:cNvSpPr>
                <p:nvPr/>
              </p:nvSpPr>
              <p:spPr bwMode="auto">
                <a:xfrm>
                  <a:off x="6005699" y="5375733"/>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61" name="Oval 260"/>
                <p:cNvSpPr>
                  <a:spLocks noChangeAspect="1" noChangeArrowheads="1"/>
                </p:cNvSpPr>
                <p:nvPr/>
              </p:nvSpPr>
              <p:spPr bwMode="auto">
                <a:xfrm>
                  <a:off x="6042649" y="5447318"/>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62" name="Oval 261"/>
                <p:cNvSpPr>
                  <a:spLocks noChangeAspect="1" noChangeArrowheads="1"/>
                </p:cNvSpPr>
                <p:nvPr/>
              </p:nvSpPr>
              <p:spPr bwMode="auto">
                <a:xfrm>
                  <a:off x="6079599" y="5507358"/>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63" name="Oval 262"/>
                <p:cNvSpPr>
                  <a:spLocks noChangeAspect="1" noChangeArrowheads="1"/>
                </p:cNvSpPr>
                <p:nvPr/>
              </p:nvSpPr>
              <p:spPr bwMode="auto">
                <a:xfrm>
                  <a:off x="6090316" y="5402825"/>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64" name="Oval 263"/>
                <p:cNvSpPr>
                  <a:spLocks noChangeAspect="1" noChangeArrowheads="1"/>
                </p:cNvSpPr>
                <p:nvPr/>
              </p:nvSpPr>
              <p:spPr bwMode="auto">
                <a:xfrm>
                  <a:off x="5963836" y="5405844"/>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65" name="Oval 264"/>
                <p:cNvSpPr>
                  <a:spLocks noChangeAspect="1" noChangeArrowheads="1"/>
                </p:cNvSpPr>
                <p:nvPr/>
              </p:nvSpPr>
              <p:spPr bwMode="auto">
                <a:xfrm>
                  <a:off x="6121907" y="5537629"/>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266" name="Oval 265"/>
                <p:cNvSpPr>
                  <a:spLocks noChangeAspect="1" noChangeArrowheads="1"/>
                </p:cNvSpPr>
                <p:nvPr/>
              </p:nvSpPr>
              <p:spPr bwMode="auto">
                <a:xfrm>
                  <a:off x="6136221" y="5453173"/>
                  <a:ext cx="84617" cy="88985"/>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grpSp>
          <p:nvGrpSpPr>
            <p:cNvPr id="335" name="Group 334"/>
            <p:cNvGrpSpPr>
              <a:grpSpLocks/>
            </p:cNvGrpSpPr>
            <p:nvPr/>
          </p:nvGrpSpPr>
          <p:grpSpPr bwMode="auto">
            <a:xfrm>
              <a:off x="5530017" y="1706605"/>
              <a:ext cx="2681961" cy="2536059"/>
              <a:chOff x="3159" y="784"/>
              <a:chExt cx="2073" cy="1864"/>
            </a:xfrm>
          </p:grpSpPr>
          <p:sp>
            <p:nvSpPr>
              <p:cNvPr id="349" name="AutoShape 234"/>
              <p:cNvSpPr>
                <a:spLocks noChangeAspect="1" noChangeArrowheads="1" noTextEdit="1"/>
              </p:cNvSpPr>
              <p:nvPr/>
            </p:nvSpPr>
            <p:spPr bwMode="auto">
              <a:xfrm>
                <a:off x="3159" y="784"/>
                <a:ext cx="2073" cy="1864"/>
              </a:xfrm>
              <a:prstGeom prst="rect">
                <a:avLst/>
              </a:prstGeom>
              <a:noFill/>
              <a:ln w="9525">
                <a:noFill/>
                <a:miter lim="800000"/>
                <a:headEnd/>
                <a:tailEnd/>
              </a:ln>
            </p:spPr>
            <p:txBody>
              <a:bodyP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0" name="Rectangle 349"/>
              <p:cNvSpPr>
                <a:spLocks noChangeAspect="1" noChangeArrowheads="1"/>
              </p:cNvSpPr>
              <p:nvPr/>
            </p:nvSpPr>
            <p:spPr bwMode="auto">
              <a:xfrm>
                <a:off x="3173" y="784"/>
                <a:ext cx="2018" cy="1859"/>
              </a:xfrm>
              <a:prstGeom prst="rect">
                <a:avLst/>
              </a:prstGeom>
              <a:solidFill>
                <a:srgbClr val="FFFF66"/>
              </a:solidFill>
              <a:ln w="9525">
                <a:solidFill>
                  <a:srgbClr val="000000"/>
                </a:solidFill>
                <a:miter lim="800000"/>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nvGrpSpPr>
              <p:cNvPr id="351" name="Group 350"/>
              <p:cNvGrpSpPr>
                <a:grpSpLocks/>
              </p:cNvGrpSpPr>
              <p:nvPr/>
            </p:nvGrpSpPr>
            <p:grpSpPr bwMode="auto">
              <a:xfrm>
                <a:off x="3173" y="789"/>
                <a:ext cx="254" cy="254"/>
                <a:chOff x="1310" y="354"/>
                <a:chExt cx="428" cy="428"/>
              </a:xfrm>
            </p:grpSpPr>
            <p:sp>
              <p:nvSpPr>
                <p:cNvPr id="574" name="Oval 573"/>
                <p:cNvSpPr>
                  <a:spLocks noChangeAspect="1" noChangeArrowheads="1"/>
                </p:cNvSpPr>
                <p:nvPr/>
              </p:nvSpPr>
              <p:spPr bwMode="auto">
                <a:xfrm>
                  <a:off x="1310" y="354"/>
                  <a:ext cx="428" cy="428"/>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75" name="Oval 574"/>
                <p:cNvSpPr>
                  <a:spLocks noChangeAspect="1" noChangeArrowheads="1"/>
                </p:cNvSpPr>
                <p:nvPr/>
              </p:nvSpPr>
              <p:spPr bwMode="auto">
                <a:xfrm>
                  <a:off x="1451" y="496"/>
                  <a:ext cx="144" cy="144"/>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52" name="Group 351"/>
              <p:cNvGrpSpPr>
                <a:grpSpLocks/>
              </p:cNvGrpSpPr>
              <p:nvPr/>
            </p:nvGrpSpPr>
            <p:grpSpPr bwMode="auto">
              <a:xfrm>
                <a:off x="3159" y="1224"/>
                <a:ext cx="254" cy="254"/>
                <a:chOff x="1738" y="282"/>
                <a:chExt cx="428" cy="428"/>
              </a:xfrm>
            </p:grpSpPr>
            <p:sp>
              <p:nvSpPr>
                <p:cNvPr id="572" name="Oval 571"/>
                <p:cNvSpPr>
                  <a:spLocks noChangeAspect="1" noChangeArrowheads="1"/>
                </p:cNvSpPr>
                <p:nvPr/>
              </p:nvSpPr>
              <p:spPr bwMode="auto">
                <a:xfrm>
                  <a:off x="1738" y="282"/>
                  <a:ext cx="428" cy="428"/>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73" name="Oval 572"/>
                <p:cNvSpPr>
                  <a:spLocks noChangeAspect="1" noChangeArrowheads="1"/>
                </p:cNvSpPr>
                <p:nvPr/>
              </p:nvSpPr>
              <p:spPr bwMode="auto">
                <a:xfrm>
                  <a:off x="1879" y="424"/>
                  <a:ext cx="144" cy="144"/>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53" name="Group 352"/>
              <p:cNvGrpSpPr>
                <a:grpSpLocks/>
              </p:cNvGrpSpPr>
              <p:nvPr/>
            </p:nvGrpSpPr>
            <p:grpSpPr bwMode="auto">
              <a:xfrm>
                <a:off x="3756" y="858"/>
                <a:ext cx="254" cy="254"/>
                <a:chOff x="2166" y="354"/>
                <a:chExt cx="428" cy="428"/>
              </a:xfrm>
            </p:grpSpPr>
            <p:sp>
              <p:nvSpPr>
                <p:cNvPr id="570" name="Oval 569"/>
                <p:cNvSpPr>
                  <a:spLocks noChangeAspect="1" noChangeArrowheads="1"/>
                </p:cNvSpPr>
                <p:nvPr/>
              </p:nvSpPr>
              <p:spPr bwMode="auto">
                <a:xfrm>
                  <a:off x="2166" y="354"/>
                  <a:ext cx="428" cy="428"/>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71" name="Oval 570"/>
                <p:cNvSpPr>
                  <a:spLocks noChangeAspect="1" noChangeArrowheads="1"/>
                </p:cNvSpPr>
                <p:nvPr/>
              </p:nvSpPr>
              <p:spPr bwMode="auto">
                <a:xfrm>
                  <a:off x="2307" y="496"/>
                  <a:ext cx="144" cy="144"/>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54" name="Group 353"/>
              <p:cNvGrpSpPr>
                <a:grpSpLocks noChangeAspect="1"/>
              </p:cNvGrpSpPr>
              <p:nvPr/>
            </p:nvGrpSpPr>
            <p:grpSpPr bwMode="auto">
              <a:xfrm>
                <a:off x="3713" y="1069"/>
                <a:ext cx="254" cy="254"/>
                <a:chOff x="3969" y="2794"/>
                <a:chExt cx="1430" cy="1430"/>
              </a:xfrm>
            </p:grpSpPr>
            <p:sp>
              <p:nvSpPr>
                <p:cNvPr id="568" name="Oval 56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69" name="Oval 56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55" name="Group 354"/>
              <p:cNvGrpSpPr>
                <a:grpSpLocks noChangeAspect="1"/>
              </p:cNvGrpSpPr>
              <p:nvPr/>
            </p:nvGrpSpPr>
            <p:grpSpPr bwMode="auto">
              <a:xfrm>
                <a:off x="3586" y="1224"/>
                <a:ext cx="254" cy="254"/>
                <a:chOff x="3969" y="2794"/>
                <a:chExt cx="1430" cy="1430"/>
              </a:xfrm>
            </p:grpSpPr>
            <p:sp>
              <p:nvSpPr>
                <p:cNvPr id="566" name="Oval 56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67" name="Oval 56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56" name="Group 355"/>
              <p:cNvGrpSpPr>
                <a:grpSpLocks noChangeAspect="1"/>
              </p:cNvGrpSpPr>
              <p:nvPr/>
            </p:nvGrpSpPr>
            <p:grpSpPr bwMode="auto">
              <a:xfrm>
                <a:off x="3629" y="1592"/>
                <a:ext cx="254" cy="254"/>
                <a:chOff x="3969" y="2794"/>
                <a:chExt cx="1430" cy="1430"/>
              </a:xfrm>
            </p:grpSpPr>
            <p:sp>
              <p:nvSpPr>
                <p:cNvPr id="564" name="Oval 56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65" name="Oval 56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57" name="Group 356"/>
              <p:cNvGrpSpPr>
                <a:grpSpLocks noChangeAspect="1"/>
              </p:cNvGrpSpPr>
              <p:nvPr/>
            </p:nvGrpSpPr>
            <p:grpSpPr bwMode="auto">
              <a:xfrm>
                <a:off x="4939" y="2224"/>
                <a:ext cx="254" cy="254"/>
                <a:chOff x="3969" y="2794"/>
                <a:chExt cx="1430" cy="1430"/>
              </a:xfrm>
            </p:grpSpPr>
            <p:sp>
              <p:nvSpPr>
                <p:cNvPr id="562" name="Oval 56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63" name="Oval 56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58" name="Group 357"/>
              <p:cNvGrpSpPr>
                <a:grpSpLocks noChangeAspect="1"/>
              </p:cNvGrpSpPr>
              <p:nvPr/>
            </p:nvGrpSpPr>
            <p:grpSpPr bwMode="auto">
              <a:xfrm>
                <a:off x="4665" y="2126"/>
                <a:ext cx="254" cy="254"/>
                <a:chOff x="3969" y="2794"/>
                <a:chExt cx="1430" cy="1430"/>
              </a:xfrm>
            </p:grpSpPr>
            <p:sp>
              <p:nvSpPr>
                <p:cNvPr id="560" name="Oval 55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61" name="Oval 56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59" name="Group 358"/>
              <p:cNvGrpSpPr>
                <a:grpSpLocks noChangeAspect="1"/>
              </p:cNvGrpSpPr>
              <p:nvPr/>
            </p:nvGrpSpPr>
            <p:grpSpPr bwMode="auto">
              <a:xfrm>
                <a:off x="4137" y="1957"/>
                <a:ext cx="254" cy="254"/>
                <a:chOff x="3969" y="2794"/>
                <a:chExt cx="1430" cy="1430"/>
              </a:xfrm>
            </p:grpSpPr>
            <p:sp>
              <p:nvSpPr>
                <p:cNvPr id="558" name="Oval 55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59" name="Oval 55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60" name="Group 359"/>
              <p:cNvGrpSpPr>
                <a:grpSpLocks noChangeAspect="1"/>
              </p:cNvGrpSpPr>
              <p:nvPr/>
            </p:nvGrpSpPr>
            <p:grpSpPr bwMode="auto">
              <a:xfrm>
                <a:off x="3375" y="1635"/>
                <a:ext cx="254" cy="255"/>
                <a:chOff x="3969" y="2794"/>
                <a:chExt cx="1430" cy="1430"/>
              </a:xfrm>
            </p:grpSpPr>
            <p:sp>
              <p:nvSpPr>
                <p:cNvPr id="556" name="Oval 55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57" name="Oval 55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61" name="Group 360"/>
              <p:cNvGrpSpPr>
                <a:grpSpLocks noChangeAspect="1"/>
              </p:cNvGrpSpPr>
              <p:nvPr/>
            </p:nvGrpSpPr>
            <p:grpSpPr bwMode="auto">
              <a:xfrm>
                <a:off x="3173" y="2333"/>
                <a:ext cx="254" cy="254"/>
                <a:chOff x="3969" y="2794"/>
                <a:chExt cx="1430" cy="1430"/>
              </a:xfrm>
            </p:grpSpPr>
            <p:sp>
              <p:nvSpPr>
                <p:cNvPr id="554" name="Oval 55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55" name="Oval 55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62" name="Group 361"/>
              <p:cNvGrpSpPr>
                <a:grpSpLocks noChangeAspect="1"/>
              </p:cNvGrpSpPr>
              <p:nvPr/>
            </p:nvGrpSpPr>
            <p:grpSpPr bwMode="auto">
              <a:xfrm>
                <a:off x="3173" y="2097"/>
                <a:ext cx="254" cy="254"/>
                <a:chOff x="3969" y="2794"/>
                <a:chExt cx="1430" cy="1430"/>
              </a:xfrm>
            </p:grpSpPr>
            <p:sp>
              <p:nvSpPr>
                <p:cNvPr id="552" name="Oval 55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53" name="Oval 55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63" name="Group 362"/>
              <p:cNvGrpSpPr>
                <a:grpSpLocks noChangeAspect="1"/>
              </p:cNvGrpSpPr>
              <p:nvPr/>
            </p:nvGrpSpPr>
            <p:grpSpPr bwMode="auto">
              <a:xfrm>
                <a:off x="3414" y="2140"/>
                <a:ext cx="254" cy="254"/>
                <a:chOff x="3969" y="2794"/>
                <a:chExt cx="1430" cy="1430"/>
              </a:xfrm>
            </p:grpSpPr>
            <p:sp>
              <p:nvSpPr>
                <p:cNvPr id="550" name="Oval 54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51" name="Oval 55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64" name="Group 363"/>
              <p:cNvGrpSpPr>
                <a:grpSpLocks noChangeAspect="1"/>
              </p:cNvGrpSpPr>
              <p:nvPr/>
            </p:nvGrpSpPr>
            <p:grpSpPr bwMode="auto">
              <a:xfrm>
                <a:off x="3713" y="1999"/>
                <a:ext cx="254" cy="254"/>
                <a:chOff x="3969" y="2794"/>
                <a:chExt cx="1430" cy="1430"/>
              </a:xfrm>
            </p:grpSpPr>
            <p:sp>
              <p:nvSpPr>
                <p:cNvPr id="548" name="Oval 54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49" name="Oval 54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65" name="Group 364"/>
              <p:cNvGrpSpPr>
                <a:grpSpLocks noChangeAspect="1"/>
              </p:cNvGrpSpPr>
              <p:nvPr/>
            </p:nvGrpSpPr>
            <p:grpSpPr bwMode="auto">
              <a:xfrm>
                <a:off x="3769" y="1774"/>
                <a:ext cx="254" cy="254"/>
                <a:chOff x="3969" y="2794"/>
                <a:chExt cx="1430" cy="1430"/>
              </a:xfrm>
            </p:grpSpPr>
            <p:sp>
              <p:nvSpPr>
                <p:cNvPr id="546" name="Oval 54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47" name="Oval 54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66" name="Group 365"/>
              <p:cNvGrpSpPr>
                <a:grpSpLocks noChangeAspect="1"/>
              </p:cNvGrpSpPr>
              <p:nvPr/>
            </p:nvGrpSpPr>
            <p:grpSpPr bwMode="auto">
              <a:xfrm>
                <a:off x="3882" y="2169"/>
                <a:ext cx="254" cy="254"/>
                <a:chOff x="3969" y="2794"/>
                <a:chExt cx="1430" cy="1430"/>
              </a:xfrm>
            </p:grpSpPr>
            <p:sp>
              <p:nvSpPr>
                <p:cNvPr id="544" name="Oval 54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45" name="Oval 54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67" name="Group 366"/>
              <p:cNvGrpSpPr>
                <a:grpSpLocks noChangeAspect="1"/>
              </p:cNvGrpSpPr>
              <p:nvPr/>
            </p:nvGrpSpPr>
            <p:grpSpPr bwMode="auto">
              <a:xfrm>
                <a:off x="4252" y="2325"/>
                <a:ext cx="254" cy="254"/>
                <a:chOff x="3969" y="2794"/>
                <a:chExt cx="1430" cy="1430"/>
              </a:xfrm>
            </p:grpSpPr>
            <p:sp>
              <p:nvSpPr>
                <p:cNvPr id="542" name="Oval 54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43" name="Oval 54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68" name="Group 367"/>
              <p:cNvGrpSpPr>
                <a:grpSpLocks noChangeAspect="1"/>
              </p:cNvGrpSpPr>
              <p:nvPr/>
            </p:nvGrpSpPr>
            <p:grpSpPr bwMode="auto">
              <a:xfrm>
                <a:off x="4810" y="2394"/>
                <a:ext cx="253" cy="254"/>
                <a:chOff x="3969" y="2794"/>
                <a:chExt cx="1430" cy="1430"/>
              </a:xfrm>
            </p:grpSpPr>
            <p:sp>
              <p:nvSpPr>
                <p:cNvPr id="540" name="Oval 53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41" name="Oval 54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69" name="Group 368"/>
              <p:cNvGrpSpPr>
                <a:grpSpLocks noChangeAspect="1"/>
              </p:cNvGrpSpPr>
              <p:nvPr/>
            </p:nvGrpSpPr>
            <p:grpSpPr bwMode="auto">
              <a:xfrm>
                <a:off x="4082" y="2380"/>
                <a:ext cx="254" cy="254"/>
                <a:chOff x="3969" y="2794"/>
                <a:chExt cx="1430" cy="1430"/>
              </a:xfrm>
            </p:grpSpPr>
            <p:sp>
              <p:nvSpPr>
                <p:cNvPr id="538" name="Oval 53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39" name="Oval 53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70" name="Group 369"/>
              <p:cNvGrpSpPr>
                <a:grpSpLocks noChangeAspect="1"/>
              </p:cNvGrpSpPr>
              <p:nvPr/>
            </p:nvGrpSpPr>
            <p:grpSpPr bwMode="auto">
              <a:xfrm>
                <a:off x="3159" y="1721"/>
                <a:ext cx="254" cy="254"/>
                <a:chOff x="3969" y="2794"/>
                <a:chExt cx="1430" cy="1430"/>
              </a:xfrm>
            </p:grpSpPr>
            <p:sp>
              <p:nvSpPr>
                <p:cNvPr id="536" name="Oval 53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37" name="Oval 53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71" name="Group 370"/>
              <p:cNvGrpSpPr>
                <a:grpSpLocks noChangeAspect="1"/>
              </p:cNvGrpSpPr>
              <p:nvPr/>
            </p:nvGrpSpPr>
            <p:grpSpPr bwMode="auto">
              <a:xfrm>
                <a:off x="3163" y="1478"/>
                <a:ext cx="254" cy="254"/>
                <a:chOff x="3969" y="2794"/>
                <a:chExt cx="1430" cy="1430"/>
              </a:xfrm>
            </p:grpSpPr>
            <p:sp>
              <p:nvSpPr>
                <p:cNvPr id="534" name="Oval 53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35" name="Oval 53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72" name="Group 371"/>
              <p:cNvGrpSpPr>
                <a:grpSpLocks noChangeAspect="1"/>
              </p:cNvGrpSpPr>
              <p:nvPr/>
            </p:nvGrpSpPr>
            <p:grpSpPr bwMode="auto">
              <a:xfrm>
                <a:off x="3362" y="1381"/>
                <a:ext cx="254" cy="254"/>
                <a:chOff x="3969" y="2794"/>
                <a:chExt cx="1430" cy="1430"/>
              </a:xfrm>
            </p:grpSpPr>
            <p:sp>
              <p:nvSpPr>
                <p:cNvPr id="532" name="Oval 53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33" name="Oval 53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73" name="Group 372"/>
              <p:cNvGrpSpPr>
                <a:grpSpLocks/>
              </p:cNvGrpSpPr>
              <p:nvPr/>
            </p:nvGrpSpPr>
            <p:grpSpPr bwMode="auto">
              <a:xfrm>
                <a:off x="3205" y="1001"/>
                <a:ext cx="254" cy="254"/>
                <a:chOff x="1310" y="852"/>
                <a:chExt cx="428" cy="428"/>
              </a:xfrm>
            </p:grpSpPr>
            <p:sp>
              <p:nvSpPr>
                <p:cNvPr id="530" name="Oval 529"/>
                <p:cNvSpPr>
                  <a:spLocks noChangeAspect="1" noChangeArrowheads="1"/>
                </p:cNvSpPr>
                <p:nvPr/>
              </p:nvSpPr>
              <p:spPr bwMode="auto">
                <a:xfrm>
                  <a:off x="1310" y="852"/>
                  <a:ext cx="428" cy="428"/>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31" name="Oval 530"/>
                <p:cNvSpPr>
                  <a:spLocks noChangeAspect="1" noChangeArrowheads="1"/>
                </p:cNvSpPr>
                <p:nvPr/>
              </p:nvSpPr>
              <p:spPr bwMode="auto">
                <a:xfrm>
                  <a:off x="1451" y="994"/>
                  <a:ext cx="144" cy="144"/>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74" name="Group 373"/>
              <p:cNvGrpSpPr>
                <a:grpSpLocks noChangeAspect="1"/>
              </p:cNvGrpSpPr>
              <p:nvPr/>
            </p:nvGrpSpPr>
            <p:grpSpPr bwMode="auto">
              <a:xfrm>
                <a:off x="4109" y="1605"/>
                <a:ext cx="254" cy="254"/>
                <a:chOff x="3969" y="2794"/>
                <a:chExt cx="1430" cy="1430"/>
              </a:xfrm>
            </p:grpSpPr>
            <p:sp>
              <p:nvSpPr>
                <p:cNvPr id="528" name="Oval 52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29" name="Oval 52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75" name="Group 374"/>
              <p:cNvGrpSpPr>
                <a:grpSpLocks noChangeAspect="1"/>
              </p:cNvGrpSpPr>
              <p:nvPr/>
            </p:nvGrpSpPr>
            <p:grpSpPr bwMode="auto">
              <a:xfrm>
                <a:off x="4356" y="1562"/>
                <a:ext cx="254" cy="254"/>
                <a:chOff x="3969" y="2794"/>
                <a:chExt cx="1430" cy="1430"/>
              </a:xfrm>
            </p:grpSpPr>
            <p:sp>
              <p:nvSpPr>
                <p:cNvPr id="526" name="Oval 52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27" name="Oval 52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76" name="Group 375"/>
              <p:cNvGrpSpPr>
                <a:grpSpLocks noChangeAspect="1"/>
              </p:cNvGrpSpPr>
              <p:nvPr/>
            </p:nvGrpSpPr>
            <p:grpSpPr bwMode="auto">
              <a:xfrm>
                <a:off x="4391" y="1237"/>
                <a:ext cx="254" cy="254"/>
                <a:chOff x="3969" y="2794"/>
                <a:chExt cx="1430" cy="1430"/>
              </a:xfrm>
            </p:grpSpPr>
            <p:sp>
              <p:nvSpPr>
                <p:cNvPr id="524" name="Oval 52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25" name="Oval 52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77" name="Group 376"/>
              <p:cNvGrpSpPr>
                <a:grpSpLocks noChangeAspect="1"/>
              </p:cNvGrpSpPr>
              <p:nvPr/>
            </p:nvGrpSpPr>
            <p:grpSpPr bwMode="auto">
              <a:xfrm>
                <a:off x="4556" y="1069"/>
                <a:ext cx="254" cy="254"/>
                <a:chOff x="3969" y="2794"/>
                <a:chExt cx="1430" cy="1430"/>
              </a:xfrm>
            </p:grpSpPr>
            <p:sp>
              <p:nvSpPr>
                <p:cNvPr id="522" name="Oval 52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23" name="Oval 52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78" name="Group 377"/>
              <p:cNvGrpSpPr>
                <a:grpSpLocks noChangeAspect="1"/>
              </p:cNvGrpSpPr>
              <p:nvPr/>
            </p:nvGrpSpPr>
            <p:grpSpPr bwMode="auto">
              <a:xfrm>
                <a:off x="4851" y="832"/>
                <a:ext cx="255" cy="254"/>
                <a:chOff x="3969" y="2794"/>
                <a:chExt cx="1430" cy="1430"/>
              </a:xfrm>
            </p:grpSpPr>
            <p:sp>
              <p:nvSpPr>
                <p:cNvPr id="520" name="Oval 51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21" name="Oval 52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79" name="Group 378"/>
              <p:cNvGrpSpPr>
                <a:grpSpLocks noChangeAspect="1"/>
              </p:cNvGrpSpPr>
              <p:nvPr/>
            </p:nvGrpSpPr>
            <p:grpSpPr bwMode="auto">
              <a:xfrm>
                <a:off x="4597" y="800"/>
                <a:ext cx="254" cy="253"/>
                <a:chOff x="3969" y="2794"/>
                <a:chExt cx="1430" cy="1430"/>
              </a:xfrm>
            </p:grpSpPr>
            <p:sp>
              <p:nvSpPr>
                <p:cNvPr id="518" name="Oval 51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19" name="Oval 51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80" name="Group 379"/>
              <p:cNvGrpSpPr>
                <a:grpSpLocks noChangeAspect="1"/>
              </p:cNvGrpSpPr>
              <p:nvPr/>
            </p:nvGrpSpPr>
            <p:grpSpPr bwMode="auto">
              <a:xfrm>
                <a:off x="3939" y="789"/>
                <a:ext cx="254" cy="254"/>
                <a:chOff x="3969" y="2794"/>
                <a:chExt cx="1430" cy="1430"/>
              </a:xfrm>
            </p:grpSpPr>
            <p:sp>
              <p:nvSpPr>
                <p:cNvPr id="516" name="Oval 51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17" name="Oval 51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81" name="Group 380"/>
              <p:cNvGrpSpPr>
                <a:grpSpLocks noChangeAspect="1"/>
              </p:cNvGrpSpPr>
              <p:nvPr/>
            </p:nvGrpSpPr>
            <p:grpSpPr bwMode="auto">
              <a:xfrm>
                <a:off x="4193" y="1155"/>
                <a:ext cx="254" cy="254"/>
                <a:chOff x="3969" y="2794"/>
                <a:chExt cx="1430" cy="1430"/>
              </a:xfrm>
            </p:grpSpPr>
            <p:sp>
              <p:nvSpPr>
                <p:cNvPr id="514" name="Oval 51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15" name="Oval 51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82" name="Group 381"/>
              <p:cNvGrpSpPr>
                <a:grpSpLocks noChangeAspect="1"/>
              </p:cNvGrpSpPr>
              <p:nvPr/>
            </p:nvGrpSpPr>
            <p:grpSpPr bwMode="auto">
              <a:xfrm>
                <a:off x="4937" y="1266"/>
                <a:ext cx="254" cy="254"/>
                <a:chOff x="3969" y="2794"/>
                <a:chExt cx="1430" cy="1430"/>
              </a:xfrm>
            </p:grpSpPr>
            <p:sp>
              <p:nvSpPr>
                <p:cNvPr id="512" name="Oval 51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13" name="Oval 51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83" name="Group 382"/>
              <p:cNvGrpSpPr>
                <a:grpSpLocks noChangeAspect="1"/>
              </p:cNvGrpSpPr>
              <p:nvPr/>
            </p:nvGrpSpPr>
            <p:grpSpPr bwMode="auto">
              <a:xfrm>
                <a:off x="4792" y="1448"/>
                <a:ext cx="254" cy="254"/>
                <a:chOff x="3969" y="2794"/>
                <a:chExt cx="1430" cy="1430"/>
              </a:xfrm>
            </p:grpSpPr>
            <p:sp>
              <p:nvSpPr>
                <p:cNvPr id="510" name="Oval 50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11" name="Oval 51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84" name="Group 383"/>
              <p:cNvGrpSpPr>
                <a:grpSpLocks noChangeAspect="1"/>
              </p:cNvGrpSpPr>
              <p:nvPr/>
            </p:nvGrpSpPr>
            <p:grpSpPr bwMode="auto">
              <a:xfrm>
                <a:off x="4039" y="1803"/>
                <a:ext cx="253" cy="254"/>
                <a:chOff x="3969" y="2794"/>
                <a:chExt cx="1430" cy="1430"/>
              </a:xfrm>
            </p:grpSpPr>
            <p:sp>
              <p:nvSpPr>
                <p:cNvPr id="508" name="Oval 50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09" name="Oval 50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85" name="Group 384"/>
              <p:cNvGrpSpPr>
                <a:grpSpLocks noChangeAspect="1"/>
              </p:cNvGrpSpPr>
              <p:nvPr/>
            </p:nvGrpSpPr>
            <p:grpSpPr bwMode="auto">
              <a:xfrm>
                <a:off x="3628" y="2198"/>
                <a:ext cx="254" cy="254"/>
                <a:chOff x="3969" y="2794"/>
                <a:chExt cx="1430" cy="1430"/>
              </a:xfrm>
            </p:grpSpPr>
            <p:sp>
              <p:nvSpPr>
                <p:cNvPr id="506" name="Oval 50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07" name="Oval 50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86" name="Group 385"/>
              <p:cNvGrpSpPr>
                <a:grpSpLocks noChangeAspect="1"/>
              </p:cNvGrpSpPr>
              <p:nvPr/>
            </p:nvGrpSpPr>
            <p:grpSpPr bwMode="auto">
              <a:xfrm>
                <a:off x="4935" y="1816"/>
                <a:ext cx="254" cy="254"/>
                <a:chOff x="3969" y="2794"/>
                <a:chExt cx="1430" cy="1430"/>
              </a:xfrm>
            </p:grpSpPr>
            <p:sp>
              <p:nvSpPr>
                <p:cNvPr id="504" name="Oval 50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05" name="Oval 50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87" name="Group 386"/>
              <p:cNvGrpSpPr>
                <a:grpSpLocks noChangeAspect="1"/>
              </p:cNvGrpSpPr>
              <p:nvPr/>
            </p:nvGrpSpPr>
            <p:grpSpPr bwMode="auto">
              <a:xfrm>
                <a:off x="3375" y="815"/>
                <a:ext cx="254" cy="254"/>
                <a:chOff x="3969" y="2794"/>
                <a:chExt cx="1430" cy="1430"/>
              </a:xfrm>
            </p:grpSpPr>
            <p:sp>
              <p:nvSpPr>
                <p:cNvPr id="502" name="Oval 50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03" name="Oval 50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88" name="Group 387"/>
              <p:cNvGrpSpPr>
                <a:grpSpLocks noChangeAspect="1"/>
              </p:cNvGrpSpPr>
              <p:nvPr/>
            </p:nvGrpSpPr>
            <p:grpSpPr bwMode="auto">
              <a:xfrm>
                <a:off x="3502" y="985"/>
                <a:ext cx="254" cy="254"/>
                <a:chOff x="3969" y="2794"/>
                <a:chExt cx="1430" cy="1430"/>
              </a:xfrm>
            </p:grpSpPr>
            <p:sp>
              <p:nvSpPr>
                <p:cNvPr id="500" name="Oval 49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501" name="Oval 50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89" name="Group 388"/>
              <p:cNvGrpSpPr>
                <a:grpSpLocks noChangeAspect="1"/>
              </p:cNvGrpSpPr>
              <p:nvPr/>
            </p:nvGrpSpPr>
            <p:grpSpPr bwMode="auto">
              <a:xfrm>
                <a:off x="3756" y="1380"/>
                <a:ext cx="254" cy="254"/>
                <a:chOff x="3969" y="2794"/>
                <a:chExt cx="1430" cy="1430"/>
              </a:xfrm>
            </p:grpSpPr>
            <p:sp>
              <p:nvSpPr>
                <p:cNvPr id="498" name="Oval 49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99" name="Oval 49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90" name="Group 389"/>
              <p:cNvGrpSpPr>
                <a:grpSpLocks noChangeAspect="1"/>
              </p:cNvGrpSpPr>
              <p:nvPr/>
            </p:nvGrpSpPr>
            <p:grpSpPr bwMode="auto">
              <a:xfrm>
                <a:off x="3544" y="1764"/>
                <a:ext cx="254" cy="254"/>
                <a:chOff x="3969" y="2794"/>
                <a:chExt cx="1430" cy="1430"/>
              </a:xfrm>
            </p:grpSpPr>
            <p:sp>
              <p:nvSpPr>
                <p:cNvPr id="496" name="Oval 49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97" name="Oval 49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91" name="Group 390"/>
              <p:cNvGrpSpPr>
                <a:grpSpLocks noChangeAspect="1"/>
              </p:cNvGrpSpPr>
              <p:nvPr/>
            </p:nvGrpSpPr>
            <p:grpSpPr bwMode="auto">
              <a:xfrm>
                <a:off x="4446" y="2211"/>
                <a:ext cx="254" cy="254"/>
                <a:chOff x="3969" y="2794"/>
                <a:chExt cx="1430" cy="1430"/>
              </a:xfrm>
            </p:grpSpPr>
            <p:sp>
              <p:nvSpPr>
                <p:cNvPr id="494" name="Oval 49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95" name="Oval 49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92" name="Group 391"/>
              <p:cNvGrpSpPr>
                <a:grpSpLocks noChangeAspect="1"/>
              </p:cNvGrpSpPr>
              <p:nvPr/>
            </p:nvGrpSpPr>
            <p:grpSpPr bwMode="auto">
              <a:xfrm>
                <a:off x="3840" y="2394"/>
                <a:ext cx="254" cy="254"/>
                <a:chOff x="3969" y="2794"/>
                <a:chExt cx="1430" cy="1430"/>
              </a:xfrm>
            </p:grpSpPr>
            <p:sp>
              <p:nvSpPr>
                <p:cNvPr id="492" name="Oval 49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93" name="Oval 49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93" name="Group 392"/>
              <p:cNvGrpSpPr>
                <a:grpSpLocks noChangeAspect="1"/>
              </p:cNvGrpSpPr>
              <p:nvPr/>
            </p:nvGrpSpPr>
            <p:grpSpPr bwMode="auto">
              <a:xfrm>
                <a:off x="3955" y="1027"/>
                <a:ext cx="254" cy="254"/>
                <a:chOff x="3969" y="2794"/>
                <a:chExt cx="1430" cy="1430"/>
              </a:xfrm>
            </p:grpSpPr>
            <p:sp>
              <p:nvSpPr>
                <p:cNvPr id="490" name="Oval 48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91" name="Oval 49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94" name="Group 393"/>
              <p:cNvGrpSpPr>
                <a:grpSpLocks noChangeAspect="1"/>
              </p:cNvGrpSpPr>
              <p:nvPr/>
            </p:nvGrpSpPr>
            <p:grpSpPr bwMode="auto">
              <a:xfrm>
                <a:off x="3926" y="1224"/>
                <a:ext cx="254" cy="254"/>
                <a:chOff x="3969" y="2794"/>
                <a:chExt cx="1430" cy="1430"/>
              </a:xfrm>
            </p:grpSpPr>
            <p:sp>
              <p:nvSpPr>
                <p:cNvPr id="488" name="Oval 48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89" name="Oval 48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95" name="Group 394"/>
              <p:cNvGrpSpPr>
                <a:grpSpLocks noChangeAspect="1"/>
              </p:cNvGrpSpPr>
              <p:nvPr/>
            </p:nvGrpSpPr>
            <p:grpSpPr bwMode="auto">
              <a:xfrm>
                <a:off x="4363" y="789"/>
                <a:ext cx="254" cy="254"/>
                <a:chOff x="3969" y="2794"/>
                <a:chExt cx="1430" cy="1430"/>
              </a:xfrm>
            </p:grpSpPr>
            <p:sp>
              <p:nvSpPr>
                <p:cNvPr id="486" name="Oval 48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87" name="Oval 48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96" name="Group 395"/>
              <p:cNvGrpSpPr>
                <a:grpSpLocks noChangeAspect="1"/>
              </p:cNvGrpSpPr>
              <p:nvPr/>
            </p:nvGrpSpPr>
            <p:grpSpPr bwMode="auto">
              <a:xfrm>
                <a:off x="3414" y="2389"/>
                <a:ext cx="254" cy="254"/>
                <a:chOff x="3969" y="2794"/>
                <a:chExt cx="1430" cy="1430"/>
              </a:xfrm>
            </p:grpSpPr>
            <p:sp>
              <p:nvSpPr>
                <p:cNvPr id="484" name="Oval 48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85" name="Oval 48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97" name="Group 396"/>
              <p:cNvGrpSpPr>
                <a:grpSpLocks noChangeAspect="1"/>
              </p:cNvGrpSpPr>
              <p:nvPr/>
            </p:nvGrpSpPr>
            <p:grpSpPr bwMode="auto">
              <a:xfrm>
                <a:off x="3375" y="1170"/>
                <a:ext cx="254" cy="254"/>
                <a:chOff x="3969" y="2794"/>
                <a:chExt cx="1430" cy="1430"/>
              </a:xfrm>
            </p:grpSpPr>
            <p:sp>
              <p:nvSpPr>
                <p:cNvPr id="482" name="Oval 48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83" name="Oval 48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98" name="Group 397"/>
              <p:cNvGrpSpPr>
                <a:grpSpLocks noChangeAspect="1"/>
              </p:cNvGrpSpPr>
              <p:nvPr/>
            </p:nvGrpSpPr>
            <p:grpSpPr bwMode="auto">
              <a:xfrm>
                <a:off x="3248" y="1913"/>
                <a:ext cx="254" cy="254"/>
                <a:chOff x="3969" y="2794"/>
                <a:chExt cx="1430" cy="1430"/>
              </a:xfrm>
            </p:grpSpPr>
            <p:sp>
              <p:nvSpPr>
                <p:cNvPr id="480" name="Oval 47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81" name="Oval 48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399" name="Group 398"/>
              <p:cNvGrpSpPr>
                <a:grpSpLocks noChangeAspect="1"/>
              </p:cNvGrpSpPr>
              <p:nvPr/>
            </p:nvGrpSpPr>
            <p:grpSpPr bwMode="auto">
              <a:xfrm>
                <a:off x="3616" y="2394"/>
                <a:ext cx="254" cy="254"/>
                <a:chOff x="3969" y="2794"/>
                <a:chExt cx="1430" cy="1430"/>
              </a:xfrm>
            </p:grpSpPr>
            <p:sp>
              <p:nvSpPr>
                <p:cNvPr id="478" name="Oval 47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79" name="Oval 47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00" name="Group 399"/>
              <p:cNvGrpSpPr>
                <a:grpSpLocks noChangeAspect="1"/>
              </p:cNvGrpSpPr>
              <p:nvPr/>
            </p:nvGrpSpPr>
            <p:grpSpPr bwMode="auto">
              <a:xfrm>
                <a:off x="4850" y="2030"/>
                <a:ext cx="254" cy="254"/>
                <a:chOff x="3969" y="2794"/>
                <a:chExt cx="1430" cy="1430"/>
              </a:xfrm>
            </p:grpSpPr>
            <p:sp>
              <p:nvSpPr>
                <p:cNvPr id="476" name="Oval 47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77" name="Oval 47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01" name="Group 400"/>
              <p:cNvGrpSpPr>
                <a:grpSpLocks noChangeAspect="1"/>
              </p:cNvGrpSpPr>
              <p:nvPr/>
            </p:nvGrpSpPr>
            <p:grpSpPr bwMode="auto">
              <a:xfrm>
                <a:off x="3586" y="784"/>
                <a:ext cx="254" cy="254"/>
                <a:chOff x="3969" y="2794"/>
                <a:chExt cx="1430" cy="1430"/>
              </a:xfrm>
            </p:grpSpPr>
            <p:sp>
              <p:nvSpPr>
                <p:cNvPr id="474" name="Oval 47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75" name="Oval 47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02" name="Group 401"/>
              <p:cNvGrpSpPr>
                <a:grpSpLocks noChangeAspect="1"/>
              </p:cNvGrpSpPr>
              <p:nvPr/>
            </p:nvGrpSpPr>
            <p:grpSpPr bwMode="auto">
              <a:xfrm>
                <a:off x="4452" y="2394"/>
                <a:ext cx="254" cy="254"/>
                <a:chOff x="3969" y="2794"/>
                <a:chExt cx="1430" cy="1430"/>
              </a:xfrm>
            </p:grpSpPr>
            <p:sp>
              <p:nvSpPr>
                <p:cNvPr id="472" name="Oval 47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73" name="Oval 47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03" name="Group 402"/>
              <p:cNvGrpSpPr>
                <a:grpSpLocks noChangeAspect="1"/>
              </p:cNvGrpSpPr>
              <p:nvPr/>
            </p:nvGrpSpPr>
            <p:grpSpPr bwMode="auto">
              <a:xfrm>
                <a:off x="3883" y="1575"/>
                <a:ext cx="254" cy="254"/>
                <a:chOff x="3969" y="2794"/>
                <a:chExt cx="1430" cy="1430"/>
              </a:xfrm>
            </p:grpSpPr>
            <p:sp>
              <p:nvSpPr>
                <p:cNvPr id="470" name="Oval 46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71" name="Oval 47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04" name="Group 403"/>
              <p:cNvGrpSpPr>
                <a:grpSpLocks noChangeAspect="1"/>
              </p:cNvGrpSpPr>
              <p:nvPr/>
            </p:nvGrpSpPr>
            <p:grpSpPr bwMode="auto">
              <a:xfrm>
                <a:off x="3544" y="1435"/>
                <a:ext cx="254" cy="254"/>
                <a:chOff x="3969" y="2794"/>
                <a:chExt cx="1430" cy="1430"/>
              </a:xfrm>
            </p:grpSpPr>
            <p:sp>
              <p:nvSpPr>
                <p:cNvPr id="468" name="Oval 46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69" name="Oval 46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05" name="Group 404"/>
              <p:cNvGrpSpPr>
                <a:grpSpLocks noChangeAspect="1"/>
              </p:cNvGrpSpPr>
              <p:nvPr/>
            </p:nvGrpSpPr>
            <p:grpSpPr bwMode="auto">
              <a:xfrm>
                <a:off x="3489" y="1956"/>
                <a:ext cx="254" cy="254"/>
                <a:chOff x="3969" y="2794"/>
                <a:chExt cx="1430" cy="1430"/>
              </a:xfrm>
            </p:grpSpPr>
            <p:sp>
              <p:nvSpPr>
                <p:cNvPr id="466" name="Oval 46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67" name="Oval 46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06" name="Group 405"/>
              <p:cNvGrpSpPr>
                <a:grpSpLocks noChangeAspect="1"/>
              </p:cNvGrpSpPr>
              <p:nvPr/>
            </p:nvGrpSpPr>
            <p:grpSpPr bwMode="auto">
              <a:xfrm>
                <a:off x="3939" y="1944"/>
                <a:ext cx="254" cy="254"/>
                <a:chOff x="3969" y="2794"/>
                <a:chExt cx="1430" cy="1430"/>
              </a:xfrm>
            </p:grpSpPr>
            <p:sp>
              <p:nvSpPr>
                <p:cNvPr id="464" name="Oval 46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65" name="Oval 46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07" name="Group 406"/>
              <p:cNvGrpSpPr>
                <a:grpSpLocks noChangeAspect="1"/>
              </p:cNvGrpSpPr>
              <p:nvPr/>
            </p:nvGrpSpPr>
            <p:grpSpPr bwMode="auto">
              <a:xfrm>
                <a:off x="4251" y="1774"/>
                <a:ext cx="254" cy="254"/>
                <a:chOff x="3969" y="2794"/>
                <a:chExt cx="1430" cy="1430"/>
              </a:xfrm>
            </p:grpSpPr>
            <p:sp>
              <p:nvSpPr>
                <p:cNvPr id="462" name="Oval 46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63" name="Oval 46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08" name="Group 407"/>
              <p:cNvGrpSpPr>
                <a:grpSpLocks noChangeAspect="1"/>
              </p:cNvGrpSpPr>
              <p:nvPr/>
            </p:nvGrpSpPr>
            <p:grpSpPr bwMode="auto">
              <a:xfrm>
                <a:off x="4023" y="1381"/>
                <a:ext cx="254" cy="254"/>
                <a:chOff x="3969" y="2794"/>
                <a:chExt cx="1430" cy="1430"/>
              </a:xfrm>
            </p:grpSpPr>
            <p:sp>
              <p:nvSpPr>
                <p:cNvPr id="460" name="Oval 45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61" name="Oval 46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09" name="Group 408"/>
              <p:cNvGrpSpPr>
                <a:grpSpLocks noChangeAspect="1"/>
              </p:cNvGrpSpPr>
              <p:nvPr/>
            </p:nvGrpSpPr>
            <p:grpSpPr bwMode="auto">
              <a:xfrm>
                <a:off x="4151" y="789"/>
                <a:ext cx="254" cy="254"/>
                <a:chOff x="3969" y="2794"/>
                <a:chExt cx="1430" cy="1430"/>
              </a:xfrm>
            </p:grpSpPr>
            <p:sp>
              <p:nvSpPr>
                <p:cNvPr id="458" name="Oval 45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59" name="Oval 45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10" name="Group 409"/>
              <p:cNvGrpSpPr>
                <a:grpSpLocks noChangeAspect="1"/>
              </p:cNvGrpSpPr>
              <p:nvPr/>
            </p:nvGrpSpPr>
            <p:grpSpPr bwMode="auto">
              <a:xfrm>
                <a:off x="4707" y="1239"/>
                <a:ext cx="254" cy="254"/>
                <a:chOff x="3969" y="2794"/>
                <a:chExt cx="1430" cy="1430"/>
              </a:xfrm>
            </p:grpSpPr>
            <p:sp>
              <p:nvSpPr>
                <p:cNvPr id="456" name="Oval 45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57" name="Oval 45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11" name="Group 410"/>
              <p:cNvGrpSpPr>
                <a:grpSpLocks noChangeAspect="1"/>
              </p:cNvGrpSpPr>
              <p:nvPr/>
            </p:nvGrpSpPr>
            <p:grpSpPr bwMode="auto">
              <a:xfrm>
                <a:off x="4738" y="1002"/>
                <a:ext cx="254" cy="254"/>
                <a:chOff x="3969" y="2794"/>
                <a:chExt cx="1430" cy="1430"/>
              </a:xfrm>
            </p:grpSpPr>
            <p:sp>
              <p:nvSpPr>
                <p:cNvPr id="454" name="Oval 45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55" name="Oval 45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12" name="Group 411"/>
              <p:cNvGrpSpPr>
                <a:grpSpLocks noChangeAspect="1"/>
              </p:cNvGrpSpPr>
              <p:nvPr/>
            </p:nvGrpSpPr>
            <p:grpSpPr bwMode="auto">
              <a:xfrm>
                <a:off x="4403" y="1001"/>
                <a:ext cx="254" cy="254"/>
                <a:chOff x="3969" y="2794"/>
                <a:chExt cx="1430" cy="1430"/>
              </a:xfrm>
            </p:grpSpPr>
            <p:sp>
              <p:nvSpPr>
                <p:cNvPr id="452" name="Oval 45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53" name="Oval 45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13" name="Group 412"/>
              <p:cNvGrpSpPr>
                <a:grpSpLocks noChangeAspect="1"/>
              </p:cNvGrpSpPr>
              <p:nvPr/>
            </p:nvGrpSpPr>
            <p:grpSpPr bwMode="auto">
              <a:xfrm>
                <a:off x="4167" y="985"/>
                <a:ext cx="254" cy="254"/>
                <a:chOff x="3969" y="2794"/>
                <a:chExt cx="1430" cy="1430"/>
              </a:xfrm>
            </p:grpSpPr>
            <p:sp>
              <p:nvSpPr>
                <p:cNvPr id="450" name="Oval 44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51" name="Oval 45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14" name="Group 413"/>
              <p:cNvGrpSpPr>
                <a:grpSpLocks noChangeAspect="1"/>
              </p:cNvGrpSpPr>
              <p:nvPr/>
            </p:nvGrpSpPr>
            <p:grpSpPr bwMode="auto">
              <a:xfrm>
                <a:off x="4236" y="1392"/>
                <a:ext cx="254" cy="254"/>
                <a:chOff x="3969" y="2794"/>
                <a:chExt cx="1430" cy="1430"/>
              </a:xfrm>
            </p:grpSpPr>
            <p:sp>
              <p:nvSpPr>
                <p:cNvPr id="448" name="Oval 44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49" name="Oval 44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15" name="Group 414"/>
              <p:cNvGrpSpPr>
                <a:grpSpLocks noChangeAspect="1"/>
              </p:cNvGrpSpPr>
              <p:nvPr/>
            </p:nvGrpSpPr>
            <p:grpSpPr bwMode="auto">
              <a:xfrm>
                <a:off x="4622" y="2325"/>
                <a:ext cx="254" cy="254"/>
                <a:chOff x="3969" y="2794"/>
                <a:chExt cx="1430" cy="1430"/>
              </a:xfrm>
            </p:grpSpPr>
            <p:sp>
              <p:nvSpPr>
                <p:cNvPr id="446" name="Oval 44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47" name="Oval 44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16" name="Group 415"/>
              <p:cNvGrpSpPr>
                <a:grpSpLocks noChangeAspect="1"/>
              </p:cNvGrpSpPr>
              <p:nvPr/>
            </p:nvGrpSpPr>
            <p:grpSpPr bwMode="auto">
              <a:xfrm>
                <a:off x="4272" y="2054"/>
                <a:ext cx="254" cy="254"/>
                <a:chOff x="3969" y="2794"/>
                <a:chExt cx="1430" cy="1430"/>
              </a:xfrm>
            </p:grpSpPr>
            <p:sp>
              <p:nvSpPr>
                <p:cNvPr id="444" name="Oval 44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45" name="Oval 44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17" name="Group 416"/>
              <p:cNvGrpSpPr>
                <a:grpSpLocks noChangeAspect="1"/>
              </p:cNvGrpSpPr>
              <p:nvPr/>
            </p:nvGrpSpPr>
            <p:grpSpPr bwMode="auto">
              <a:xfrm>
                <a:off x="4082" y="2127"/>
                <a:ext cx="254" cy="254"/>
                <a:chOff x="3969" y="2794"/>
                <a:chExt cx="1430" cy="1430"/>
              </a:xfrm>
            </p:grpSpPr>
            <p:sp>
              <p:nvSpPr>
                <p:cNvPr id="442" name="Oval 44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43" name="Oval 44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18" name="Group 417"/>
              <p:cNvGrpSpPr>
                <a:grpSpLocks noChangeAspect="1"/>
              </p:cNvGrpSpPr>
              <p:nvPr/>
            </p:nvGrpSpPr>
            <p:grpSpPr bwMode="auto">
              <a:xfrm>
                <a:off x="4741" y="1676"/>
                <a:ext cx="254" cy="254"/>
                <a:chOff x="3969" y="2794"/>
                <a:chExt cx="1430" cy="1430"/>
              </a:xfrm>
            </p:grpSpPr>
            <p:sp>
              <p:nvSpPr>
                <p:cNvPr id="440" name="Oval 43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41" name="Oval 44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19" name="Group 418"/>
              <p:cNvGrpSpPr>
                <a:grpSpLocks noChangeAspect="1"/>
              </p:cNvGrpSpPr>
              <p:nvPr/>
            </p:nvGrpSpPr>
            <p:grpSpPr bwMode="auto">
              <a:xfrm>
                <a:off x="4935" y="1027"/>
                <a:ext cx="254" cy="254"/>
                <a:chOff x="3969" y="2794"/>
                <a:chExt cx="1430" cy="1430"/>
              </a:xfrm>
            </p:grpSpPr>
            <p:sp>
              <p:nvSpPr>
                <p:cNvPr id="438" name="Oval 43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39" name="Oval 43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20" name="Group 419"/>
              <p:cNvGrpSpPr>
                <a:grpSpLocks noChangeAspect="1"/>
              </p:cNvGrpSpPr>
              <p:nvPr/>
            </p:nvGrpSpPr>
            <p:grpSpPr bwMode="auto">
              <a:xfrm>
                <a:off x="4939" y="1592"/>
                <a:ext cx="254" cy="254"/>
                <a:chOff x="3969" y="2794"/>
                <a:chExt cx="1430" cy="1430"/>
              </a:xfrm>
            </p:grpSpPr>
            <p:sp>
              <p:nvSpPr>
                <p:cNvPr id="436" name="Oval 43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37" name="Oval 43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21" name="Group 420"/>
              <p:cNvGrpSpPr>
                <a:grpSpLocks noChangeAspect="1"/>
              </p:cNvGrpSpPr>
              <p:nvPr/>
            </p:nvGrpSpPr>
            <p:grpSpPr bwMode="auto">
              <a:xfrm>
                <a:off x="4532" y="1381"/>
                <a:ext cx="254" cy="254"/>
                <a:chOff x="3969" y="2794"/>
                <a:chExt cx="1430" cy="1430"/>
              </a:xfrm>
            </p:grpSpPr>
            <p:sp>
              <p:nvSpPr>
                <p:cNvPr id="434" name="Oval 433"/>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35" name="Oval 434"/>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22" name="Group 421"/>
              <p:cNvGrpSpPr>
                <a:grpSpLocks noChangeAspect="1"/>
              </p:cNvGrpSpPr>
              <p:nvPr/>
            </p:nvGrpSpPr>
            <p:grpSpPr bwMode="auto">
              <a:xfrm>
                <a:off x="4490" y="1987"/>
                <a:ext cx="254" cy="254"/>
                <a:chOff x="3969" y="2794"/>
                <a:chExt cx="1430" cy="1430"/>
              </a:xfrm>
            </p:grpSpPr>
            <p:sp>
              <p:nvSpPr>
                <p:cNvPr id="432" name="Oval 431"/>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33" name="Oval 432"/>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23" name="Group 422"/>
              <p:cNvGrpSpPr>
                <a:grpSpLocks noChangeAspect="1"/>
              </p:cNvGrpSpPr>
              <p:nvPr/>
            </p:nvGrpSpPr>
            <p:grpSpPr bwMode="auto">
              <a:xfrm>
                <a:off x="4428" y="1774"/>
                <a:ext cx="255" cy="254"/>
                <a:chOff x="3969" y="2794"/>
                <a:chExt cx="1430" cy="1430"/>
              </a:xfrm>
            </p:grpSpPr>
            <p:sp>
              <p:nvSpPr>
                <p:cNvPr id="430" name="Oval 429"/>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31" name="Oval 430"/>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24" name="Group 423"/>
              <p:cNvGrpSpPr>
                <a:grpSpLocks noChangeAspect="1"/>
              </p:cNvGrpSpPr>
              <p:nvPr/>
            </p:nvGrpSpPr>
            <p:grpSpPr bwMode="auto">
              <a:xfrm>
                <a:off x="4575" y="1618"/>
                <a:ext cx="253" cy="254"/>
                <a:chOff x="3969" y="2794"/>
                <a:chExt cx="1430" cy="1430"/>
              </a:xfrm>
            </p:grpSpPr>
            <p:sp>
              <p:nvSpPr>
                <p:cNvPr id="428" name="Oval 427"/>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29" name="Oval 428"/>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nvGrpSpPr>
              <p:cNvPr id="425" name="Group 424"/>
              <p:cNvGrpSpPr>
                <a:grpSpLocks noChangeAspect="1"/>
              </p:cNvGrpSpPr>
              <p:nvPr/>
            </p:nvGrpSpPr>
            <p:grpSpPr bwMode="auto">
              <a:xfrm>
                <a:off x="4681" y="1871"/>
                <a:ext cx="254" cy="254"/>
                <a:chOff x="3969" y="2794"/>
                <a:chExt cx="1430" cy="1430"/>
              </a:xfrm>
            </p:grpSpPr>
            <p:sp>
              <p:nvSpPr>
                <p:cNvPr id="426" name="Oval 425"/>
                <p:cNvSpPr>
                  <a:spLocks noChangeAspect="1" noChangeArrowheads="1"/>
                </p:cNvSpPr>
                <p:nvPr/>
              </p:nvSpPr>
              <p:spPr bwMode="auto">
                <a:xfrm>
                  <a:off x="3969" y="2794"/>
                  <a:ext cx="1430" cy="1430"/>
                </a:xfrm>
                <a:prstGeom prst="ellipse">
                  <a:avLst/>
                </a:prstGeom>
                <a:solidFill>
                  <a:srgbClr val="F4B746"/>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sp>
              <p:nvSpPr>
                <p:cNvPr id="427" name="Oval 426"/>
                <p:cNvSpPr>
                  <a:spLocks noChangeAspect="1" noChangeArrowheads="1"/>
                </p:cNvSpPr>
                <p:nvPr/>
              </p:nvSpPr>
              <p:spPr bwMode="auto">
                <a:xfrm>
                  <a:off x="4441" y="3268"/>
                  <a:ext cx="480" cy="480"/>
                </a:xfrm>
                <a:prstGeom prst="ellipse">
                  <a:avLst/>
                </a:prstGeom>
                <a:solidFill>
                  <a:srgbClr val="808080"/>
                </a:solidFill>
                <a:ln w="9525">
                  <a:noFill/>
                  <a:round/>
                  <a:headEnd/>
                  <a:tailEnd/>
                </a:ln>
              </p:spPr>
              <p:txBody>
                <a:bodyPr anchor="ctr">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US"/>
                </a:p>
              </p:txBody>
            </p:sp>
          </p:grpSp>
        </p:grpSp>
        <p:sp>
          <p:nvSpPr>
            <p:cNvPr id="6" name="TextBox 5"/>
            <p:cNvSpPr txBox="1"/>
            <p:nvPr/>
          </p:nvSpPr>
          <p:spPr>
            <a:xfrm>
              <a:off x="5822931" y="4249097"/>
              <a:ext cx="1944763" cy="369332"/>
            </a:xfrm>
            <a:prstGeom prst="rect">
              <a:avLst/>
            </a:prstGeom>
            <a:noFill/>
          </p:spPr>
          <p:txBody>
            <a:bodyPr wrap="none" rtlCol="0">
              <a:spAutoFit/>
            </a:bodyPr>
            <a:lstStyle/>
            <a:p>
              <a:r>
                <a:rPr lang="en-US" b="1" i="1" dirty="0"/>
                <a:t>Good Dispersion</a:t>
              </a:r>
            </a:p>
          </p:txBody>
        </p:sp>
        <p:sp>
          <p:nvSpPr>
            <p:cNvPr id="576" name="TextBox 575"/>
            <p:cNvSpPr txBox="1"/>
            <p:nvPr/>
          </p:nvSpPr>
          <p:spPr>
            <a:xfrm>
              <a:off x="1830118" y="4246858"/>
              <a:ext cx="1890261" cy="369332"/>
            </a:xfrm>
            <a:prstGeom prst="rect">
              <a:avLst/>
            </a:prstGeom>
            <a:noFill/>
          </p:spPr>
          <p:txBody>
            <a:bodyPr wrap="none" rtlCol="0">
              <a:spAutoFit/>
            </a:bodyPr>
            <a:lstStyle/>
            <a:p>
              <a:r>
                <a:rPr lang="en-US" b="1" i="1" dirty="0" smtClean="0"/>
                <a:t>Poor Dispersion</a:t>
              </a:r>
              <a:endParaRPr lang="en-US" b="1" i="1" dirty="0"/>
            </a:p>
          </p:txBody>
        </p:sp>
      </p:grpSp>
    </p:spTree>
    <p:extLst>
      <p:ext uri="{BB962C8B-B14F-4D97-AF65-F5344CB8AC3E}">
        <p14:creationId xmlns:p14="http://schemas.microsoft.com/office/powerpoint/2010/main" val="28451609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Goal and Approach</a:t>
            </a:r>
            <a:endParaRPr lang="en-US" dirty="0"/>
          </a:p>
        </p:txBody>
      </p:sp>
      <p:sp>
        <p:nvSpPr>
          <p:cNvPr id="3" name="Content Placeholder 2"/>
          <p:cNvSpPr>
            <a:spLocks noGrp="1"/>
          </p:cNvSpPr>
          <p:nvPr>
            <p:ph idx="1"/>
          </p:nvPr>
        </p:nvSpPr>
        <p:spPr>
          <a:xfrm>
            <a:off x="830943" y="1600200"/>
            <a:ext cx="7482114" cy="4525963"/>
          </a:xfrm>
        </p:spPr>
        <p:txBody>
          <a:bodyPr>
            <a:normAutofit/>
          </a:bodyPr>
          <a:lstStyle/>
          <a:p>
            <a:r>
              <a:rPr lang="en-US" sz="2800" dirty="0" smtClean="0"/>
              <a:t>Develop </a:t>
            </a:r>
            <a:r>
              <a:rPr lang="en-US" sz="2800" dirty="0"/>
              <a:t>design rules to </a:t>
            </a:r>
            <a:r>
              <a:rPr lang="en-US" sz="2800" dirty="0" smtClean="0"/>
              <a:t>tune and control </a:t>
            </a:r>
            <a:r>
              <a:rPr lang="en-US" sz="2800" dirty="0"/>
              <a:t>properties and </a:t>
            </a:r>
            <a:r>
              <a:rPr lang="en-US" sz="2800" dirty="0" smtClean="0"/>
              <a:t>predict </a:t>
            </a:r>
            <a:r>
              <a:rPr lang="en-US" sz="2800" dirty="0"/>
              <a:t>service life </a:t>
            </a:r>
            <a:r>
              <a:rPr lang="en-US" sz="2800" dirty="0" smtClean="0"/>
              <a:t>of polymer matrix composites </a:t>
            </a:r>
          </a:p>
          <a:p>
            <a:pPr lvl="1"/>
            <a:r>
              <a:rPr lang="en-US" sz="2400" dirty="0" smtClean="0"/>
              <a:t>(e.g</a:t>
            </a:r>
            <a:r>
              <a:rPr lang="en-US" sz="2400" dirty="0"/>
              <a:t>., double </a:t>
            </a:r>
            <a:r>
              <a:rPr lang="en-US" sz="2400" dirty="0" smtClean="0"/>
              <a:t>interphase </a:t>
            </a:r>
            <a:r>
              <a:rPr lang="en-US" sz="2400" dirty="0"/>
              <a:t>modulus and double freeze-thaw </a:t>
            </a:r>
            <a:r>
              <a:rPr lang="en-US" sz="2400" dirty="0" smtClean="0"/>
              <a:t>cycles)</a:t>
            </a:r>
            <a:br>
              <a:rPr lang="en-US" sz="2400" dirty="0" smtClean="0"/>
            </a:br>
            <a:endParaRPr lang="en-US" sz="2400" dirty="0" smtClean="0"/>
          </a:p>
          <a:p>
            <a:r>
              <a:rPr lang="en-US" altLang="en-US" sz="2800" dirty="0">
                <a:latin typeface="Arial" panose="020B0604020202020204" pitchFamily="34" charset="0"/>
                <a:ea typeface="Calibri" panose="020F0502020204030204" pitchFamily="34" charset="0"/>
                <a:cs typeface="Arial" panose="020B0604020202020204" pitchFamily="34" charset="0"/>
              </a:rPr>
              <a:t>Manipulate and tune the interphase </a:t>
            </a:r>
            <a:r>
              <a:rPr lang="en-US" altLang="en-US" sz="2800" dirty="0" smtClean="0">
                <a:latin typeface="Arial" panose="020B0604020202020204" pitchFamily="34" charset="0"/>
                <a:ea typeface="Calibri" panose="020F0502020204030204" pitchFamily="34" charset="0"/>
                <a:cs typeface="Arial" panose="020B0604020202020204" pitchFamily="34" charset="0"/>
              </a:rPr>
              <a:t>of </a:t>
            </a:r>
            <a:r>
              <a:rPr lang="en-US" altLang="en-US" sz="2800" dirty="0">
                <a:latin typeface="Arial" panose="020B0604020202020204" pitchFamily="34" charset="0"/>
                <a:ea typeface="Calibri" panose="020F0502020204030204" pitchFamily="34" charset="0"/>
                <a:cs typeface="Arial" panose="020B0604020202020204" pitchFamily="34" charset="0"/>
              </a:rPr>
              <a:t>nanocellulose-polymer </a:t>
            </a:r>
            <a:r>
              <a:rPr lang="en-US" altLang="en-US" sz="2800" dirty="0" smtClean="0">
                <a:latin typeface="Arial" panose="020B0604020202020204" pitchFamily="34" charset="0"/>
                <a:ea typeface="Calibri" panose="020F0502020204030204" pitchFamily="34" charset="0"/>
                <a:cs typeface="Arial" panose="020B0604020202020204" pitchFamily="34" charset="0"/>
              </a:rPr>
              <a:t>composites </a:t>
            </a:r>
            <a:r>
              <a:rPr lang="en-US" altLang="en-US" sz="2800" dirty="0">
                <a:latin typeface="Arial" panose="020B0604020202020204" pitchFamily="34" charset="0"/>
                <a:ea typeface="Calibri" panose="020F0502020204030204" pitchFamily="34" charset="0"/>
                <a:cs typeface="Arial" panose="020B0604020202020204" pitchFamily="34" charset="0"/>
              </a:rPr>
              <a:t>utilizing databases, models, and experimental </a:t>
            </a:r>
            <a:r>
              <a:rPr lang="en-US" altLang="en-US" sz="2800" dirty="0" smtClean="0">
                <a:latin typeface="Arial" panose="020B0604020202020204" pitchFamily="34" charset="0"/>
                <a:ea typeface="Calibri" panose="020F0502020204030204" pitchFamily="34" charset="0"/>
                <a:cs typeface="Arial" panose="020B0604020202020204" pitchFamily="34" charset="0"/>
              </a:rPr>
              <a:t>tools</a:t>
            </a:r>
            <a:endParaRPr lang="en-US" altLang="en-US" dirty="0" smtClean="0">
              <a:latin typeface="Arial" panose="020B0604020202020204" pitchFamily="34" charset="0"/>
              <a:ea typeface="Calibri" panose="020F0502020204030204" pitchFamily="34" charset="0"/>
              <a:cs typeface="Arial" panose="020B0604020202020204" pitchFamily="34" charset="0"/>
            </a:endParaRPr>
          </a:p>
        </p:txBody>
      </p:sp>
      <p:sp>
        <p:nvSpPr>
          <p:cNvPr id="5" name="Text Placeholder 4"/>
          <p:cNvSpPr>
            <a:spLocks noGrp="1"/>
          </p:cNvSpPr>
          <p:nvPr>
            <p:ph type="body" sz="quarter" idx="10"/>
          </p:nvPr>
        </p:nvSpPr>
        <p:spPr/>
        <p:txBody>
          <a:bodyPr/>
          <a:lstStyle/>
          <a:p>
            <a:endParaRPr lang="en-US"/>
          </a:p>
        </p:txBody>
      </p:sp>
      <p:sp>
        <p:nvSpPr>
          <p:cNvPr id="4" name="Rectangle 1"/>
          <p:cNvSpPr>
            <a:spLocks noChangeArrowheads="1"/>
          </p:cNvSpPr>
          <p:nvPr/>
        </p:nvSpPr>
        <p:spPr bwMode="auto">
          <a:xfrm>
            <a:off x="0" y="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262626"/>
                </a:solidFill>
                <a:effectLst/>
                <a:latin typeface="Arial" panose="020B0604020202020204" pitchFamily="34" charset="0"/>
                <a:cs typeface="Arial" panose="020B0604020202020204" pitchFamily="34" charset="0"/>
                <a:hlinkClick r:id="rId3"/>
              </a:rPr>
              <a:t>  </a:t>
            </a:r>
            <a:r>
              <a:rPr kumimoji="0" lang="en-US" altLang="en-US" sz="1900" b="0" i="0" u="none" strike="noStrike" cap="none" normalizeH="0" baseline="0" smtClean="0">
                <a:ln>
                  <a:noFill/>
                </a:ln>
                <a:solidFill>
                  <a:srgbClr val="262626"/>
                </a:solidFill>
                <a:effectLst/>
                <a:latin typeface="Arial" panose="020B0604020202020204" pitchFamily="34" charset="0"/>
                <a:cs typeface="Arial" panose="020B0604020202020204" pitchFamily="34" charset="0"/>
              </a:rPr>
              <a:t> </a:t>
            </a:r>
            <a:r>
              <a:rPr kumimoji="0" lang="en-US" altLang="en-US" sz="900" b="0" i="0" u="none" strike="noStrike" cap="none" normalizeH="0" baseline="0" smtClean="0">
                <a:ln>
                  <a:noFill/>
                </a:ln>
                <a:solidFill>
                  <a:srgbClr val="262626"/>
                </a:solidFill>
                <a:effectLst/>
                <a:latin typeface="Arial" panose="020B0604020202020204" pitchFamily="34" charset="0"/>
                <a:cs typeface="Arial" panose="020B0604020202020204" pitchFamily="34" charset="0"/>
              </a:rPr>
              <a:t>        </a:t>
            </a:r>
            <a:endParaRPr kumimoji="0" lang="en-US" altLang="en-US" sz="600" b="0" i="0" u="none" strike="noStrike" cap="none" normalizeH="0" baseline="0" smtClean="0">
              <a:ln>
                <a:noFill/>
              </a:ln>
              <a:solidFill>
                <a:schemeClr val="tx1"/>
              </a:solidFill>
              <a:effectLst/>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263238"/>
                </a:solidFill>
                <a:effectLst/>
                <a:latin typeface="Arial" panose="020B0604020202020204" pitchFamily="34" charset="0"/>
                <a:cs typeface="Arial" panose="020B0604020202020204" pitchFamily="34" charset="0"/>
              </a:rPr>
              <a:t>updated design goals from annual report:</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263238"/>
                </a:solidFill>
                <a:effectLst/>
                <a:latin typeface="Arial" panose="020B0604020202020204" pitchFamily="34" charset="0"/>
                <a:cs typeface="Arial" panose="020B0604020202020204" pitchFamily="34" charset="0"/>
              </a:rPr>
              <a:t>In short term this use-case aims to;</a:t>
            </a:r>
            <a:br>
              <a:rPr kumimoji="0" lang="en-US" altLang="en-US" sz="900" b="0" i="0" u="none" strike="noStrike" cap="none" normalizeH="0" baseline="0" smtClean="0">
                <a:ln>
                  <a:noFill/>
                </a:ln>
                <a:solidFill>
                  <a:srgbClr val="263238"/>
                </a:solidFill>
                <a:effectLst/>
                <a:latin typeface="Arial" panose="020B0604020202020204" pitchFamily="34" charset="0"/>
                <a:cs typeface="Arial" panose="020B0604020202020204" pitchFamily="34" charset="0"/>
              </a:rPr>
            </a:br>
            <a:r>
              <a:rPr kumimoji="0" lang="en-US" altLang="en-US" sz="900" b="0" i="0" u="none" strike="noStrike" cap="none" normalizeH="0" baseline="0" smtClean="0">
                <a:ln>
                  <a:noFill/>
                </a:ln>
                <a:solidFill>
                  <a:srgbClr val="263238"/>
                </a:solidFill>
                <a:effectLst/>
                <a:latin typeface="Arial" panose="020B0604020202020204" pitchFamily="34" charset="0"/>
                <a:cs typeface="Arial" panose="020B0604020202020204" pitchFamily="34" charset="0"/>
              </a:rPr>
              <a:t>• Develop the fundamental understanding of interphase properties in cellulose-polymer</a:t>
            </a:r>
            <a:br>
              <a:rPr kumimoji="0" lang="en-US" altLang="en-US" sz="900" b="0" i="0" u="none" strike="noStrike" cap="none" normalizeH="0" baseline="0" smtClean="0">
                <a:ln>
                  <a:noFill/>
                </a:ln>
                <a:solidFill>
                  <a:srgbClr val="263238"/>
                </a:solidFill>
                <a:effectLst/>
                <a:latin typeface="Arial" panose="020B0604020202020204" pitchFamily="34" charset="0"/>
                <a:cs typeface="Arial" panose="020B0604020202020204" pitchFamily="34" charset="0"/>
              </a:rPr>
            </a:br>
            <a:r>
              <a:rPr kumimoji="0" lang="en-US" altLang="en-US" sz="900" b="0" i="0" u="none" strike="noStrike" cap="none" normalizeH="0" baseline="0" smtClean="0">
                <a:ln>
                  <a:noFill/>
                </a:ln>
                <a:solidFill>
                  <a:srgbClr val="263238"/>
                </a:solidFill>
                <a:effectLst/>
                <a:latin typeface="Arial" panose="020B0604020202020204" pitchFamily="34" charset="0"/>
                <a:cs typeface="Arial" panose="020B0604020202020204" pitchFamily="34" charset="0"/>
              </a:rPr>
              <a:t>nanocomposites</a:t>
            </a:r>
            <a:br>
              <a:rPr kumimoji="0" lang="en-US" altLang="en-US" sz="900" b="0" i="0" u="none" strike="noStrike" cap="none" normalizeH="0" baseline="0" smtClean="0">
                <a:ln>
                  <a:noFill/>
                </a:ln>
                <a:solidFill>
                  <a:srgbClr val="263238"/>
                </a:solidFill>
                <a:effectLst/>
                <a:latin typeface="Arial" panose="020B0604020202020204" pitchFamily="34" charset="0"/>
                <a:cs typeface="Arial" panose="020B0604020202020204" pitchFamily="34" charset="0"/>
              </a:rPr>
            </a:br>
            <a:r>
              <a:rPr kumimoji="0" lang="en-US" altLang="en-US" sz="900" b="0" i="0" u="none" strike="noStrike" cap="none" normalizeH="0" baseline="0" smtClean="0">
                <a:ln>
                  <a:noFill/>
                </a:ln>
                <a:solidFill>
                  <a:srgbClr val="263238"/>
                </a:solidFill>
                <a:effectLst/>
                <a:latin typeface="Arial" panose="020B0604020202020204" pitchFamily="34" charset="0"/>
                <a:cs typeface="Arial" panose="020B0604020202020204" pitchFamily="34" charset="0"/>
              </a:rPr>
              <a:t>• Develop databases, models, and tools to manipulate and design interphase properties</a:t>
            </a:r>
            <a:br>
              <a:rPr kumimoji="0" lang="en-US" altLang="en-US" sz="900" b="0" i="0" u="none" strike="noStrike" cap="none" normalizeH="0" baseline="0" smtClean="0">
                <a:ln>
                  <a:noFill/>
                </a:ln>
                <a:solidFill>
                  <a:srgbClr val="263238"/>
                </a:solidFill>
                <a:effectLst/>
                <a:latin typeface="Arial" panose="020B0604020202020204" pitchFamily="34" charset="0"/>
                <a:cs typeface="Arial" panose="020B0604020202020204" pitchFamily="34" charset="0"/>
              </a:rPr>
            </a:br>
            <a:r>
              <a:rPr kumimoji="0" lang="en-US" altLang="en-US" sz="900" b="0" i="0" u="none" strike="noStrike" cap="none" normalizeH="0" baseline="0" smtClean="0">
                <a:ln>
                  <a:noFill/>
                </a:ln>
                <a:solidFill>
                  <a:srgbClr val="263238"/>
                </a:solidFill>
                <a:effectLst/>
                <a:latin typeface="Arial" panose="020B0604020202020204" pitchFamily="34" charset="0"/>
                <a:cs typeface="Arial" panose="020B0604020202020204" pitchFamily="34" charset="0"/>
              </a:rPr>
              <a:t>in cellulose-polymer nanocomposites and thus control their bulk physical properties</a:t>
            </a:r>
            <a:br>
              <a:rPr kumimoji="0" lang="en-US" altLang="en-US" sz="900" b="0" i="0" u="none" strike="noStrike" cap="none" normalizeH="0" baseline="0" smtClean="0">
                <a:ln>
                  <a:noFill/>
                </a:ln>
                <a:solidFill>
                  <a:srgbClr val="263238"/>
                </a:solidFill>
                <a:effectLst/>
                <a:latin typeface="Arial" panose="020B0604020202020204" pitchFamily="34" charset="0"/>
                <a:cs typeface="Arial" panose="020B0604020202020204" pitchFamily="34" charset="0"/>
              </a:rPr>
            </a:br>
            <a:r>
              <a:rPr kumimoji="0" lang="en-US" altLang="en-US" sz="900" b="0" i="0" u="none" strike="noStrike" cap="none" normalizeH="0" baseline="0" smtClean="0">
                <a:ln>
                  <a:noFill/>
                </a:ln>
                <a:solidFill>
                  <a:srgbClr val="263238"/>
                </a:solidFill>
                <a:effectLst/>
                <a:latin typeface="Arial" panose="020B0604020202020204" pitchFamily="34" charset="0"/>
                <a:cs typeface="Arial" panose="020B0604020202020204" pitchFamily="34" charset="0"/>
              </a:rPr>
              <a:t>(e.g. diffusion, modulus, Tg)</a:t>
            </a:r>
            <a:br>
              <a:rPr kumimoji="0" lang="en-US" altLang="en-US" sz="900" b="0" i="0" u="none" strike="noStrike" cap="none" normalizeH="0" baseline="0" smtClean="0">
                <a:ln>
                  <a:noFill/>
                </a:ln>
                <a:solidFill>
                  <a:srgbClr val="263238"/>
                </a:solidFill>
                <a:effectLst/>
                <a:latin typeface="Arial" panose="020B0604020202020204" pitchFamily="34" charset="0"/>
                <a:cs typeface="Arial" panose="020B0604020202020204" pitchFamily="34" charset="0"/>
              </a:rPr>
            </a:br>
            <a:r>
              <a:rPr kumimoji="0" lang="en-US" altLang="en-US" sz="900" b="0" i="0" u="none" strike="noStrike" cap="none" normalizeH="0" baseline="0" smtClean="0">
                <a:ln>
                  <a:noFill/>
                </a:ln>
                <a:solidFill>
                  <a:srgbClr val="263238"/>
                </a:solidFill>
                <a:effectLst/>
                <a:latin typeface="Arial" panose="020B0604020202020204" pitchFamily="34" charset="0"/>
                <a:cs typeface="Arial" panose="020B0604020202020204" pitchFamily="34" charset="0"/>
              </a:rPr>
              <a:t>• Develop design rules to tune properties and control service life (e.g., double inter-</a:t>
            </a:r>
            <a:br>
              <a:rPr kumimoji="0" lang="en-US" altLang="en-US" sz="900" b="0" i="0" u="none" strike="noStrike" cap="none" normalizeH="0" baseline="0" smtClean="0">
                <a:ln>
                  <a:noFill/>
                </a:ln>
                <a:solidFill>
                  <a:srgbClr val="263238"/>
                </a:solidFill>
                <a:effectLst/>
                <a:latin typeface="Arial" panose="020B0604020202020204" pitchFamily="34" charset="0"/>
                <a:cs typeface="Arial" panose="020B0604020202020204" pitchFamily="34" charset="0"/>
              </a:rPr>
            </a:br>
            <a:r>
              <a:rPr kumimoji="0" lang="en-US" altLang="en-US" sz="900" b="0" i="0" u="none" strike="noStrike" cap="none" normalizeH="0" baseline="0" smtClean="0">
                <a:ln>
                  <a:noFill/>
                </a:ln>
                <a:solidFill>
                  <a:srgbClr val="263238"/>
                </a:solidFill>
                <a:effectLst/>
                <a:latin typeface="Arial" panose="020B0604020202020204" pitchFamily="34" charset="0"/>
                <a:cs typeface="Arial" panose="020B0604020202020204" pitchFamily="34" charset="0"/>
              </a:rPr>
              <a:t>phase modulus and double freeze-thaw cycles)</a:t>
            </a:r>
            <a:endParaRPr kumimoji="0" lang="en-US" altLang="en-US" sz="900" b="0" i="0" u="none" strike="noStrike" cap="none" normalizeH="0" baseline="0" smtClean="0">
              <a:ln>
                <a:noFill/>
              </a:ln>
              <a:solidFill>
                <a:srgbClr val="262626"/>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86668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Arrow Connector 40"/>
          <p:cNvCxnSpPr/>
          <p:nvPr/>
        </p:nvCxnSpPr>
        <p:spPr>
          <a:xfrm>
            <a:off x="2624920" y="4122033"/>
            <a:ext cx="1008951"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3892177" y="4511195"/>
            <a:ext cx="672634" cy="111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p:txBody>
          <a:bodyPr>
            <a:normAutofit fontScale="90000"/>
          </a:bodyPr>
          <a:lstStyle/>
          <a:p>
            <a:r>
              <a:rPr lang="en-US" dirty="0" smtClean="0"/>
              <a:t>“Model” Material System: Cellulose Nanocrystals in Polymer</a:t>
            </a:r>
            <a:endParaRPr lang="en-US" dirty="0"/>
          </a:p>
        </p:txBody>
      </p:sp>
      <p:sp>
        <p:nvSpPr>
          <p:cNvPr id="2" name="Content Placeholder 1"/>
          <p:cNvSpPr>
            <a:spLocks noGrp="1"/>
          </p:cNvSpPr>
          <p:nvPr>
            <p:ph idx="1"/>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7" name="Picture 6"/>
          <p:cNvPicPr>
            <a:picLocks noChangeAspect="1"/>
          </p:cNvPicPr>
          <p:nvPr/>
        </p:nvPicPr>
        <p:blipFill>
          <a:blip r:embed="rId3"/>
          <a:stretch>
            <a:fillRect/>
          </a:stretch>
        </p:blipFill>
        <p:spPr>
          <a:xfrm>
            <a:off x="328144" y="1624196"/>
            <a:ext cx="8122664" cy="4410844"/>
          </a:xfrm>
          <a:prstGeom prst="rect">
            <a:avLst/>
          </a:prstGeom>
        </p:spPr>
      </p:pic>
    </p:spTree>
    <p:extLst>
      <p:ext uri="{BB962C8B-B14F-4D97-AF65-F5344CB8AC3E}">
        <p14:creationId xmlns:p14="http://schemas.microsoft.com/office/powerpoint/2010/main" val="3902231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CHiMaD_PPT">
  <a:themeElements>
    <a:clrScheme name="Custom 1">
      <a:dk1>
        <a:srgbClr val="004386"/>
      </a:dk1>
      <a:lt1>
        <a:sysClr val="window" lastClr="FFFFFF"/>
      </a:lt1>
      <a:dk2>
        <a:srgbClr val="004386"/>
      </a:dk2>
      <a:lt2>
        <a:srgbClr val="FFFFFF"/>
      </a:lt2>
      <a:accent1>
        <a:srgbClr val="B3B3B3"/>
      </a:accent1>
      <a:accent2>
        <a:srgbClr val="C4360F"/>
      </a:accent2>
      <a:accent3>
        <a:srgbClr val="5FAD12"/>
      </a:accent3>
      <a:accent4>
        <a:srgbClr val="FBC90A"/>
      </a:accent4>
      <a:accent5>
        <a:srgbClr val="808080"/>
      </a:accent5>
      <a:accent6>
        <a:srgbClr val="553876"/>
      </a:accent6>
      <a:hlink>
        <a:srgbClr val="469FE3"/>
      </a:hlink>
      <a:folHlink>
        <a:srgbClr val="41A9E4"/>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CHiMaD_PPT.thmx</Template>
  <TotalTime>3619</TotalTime>
  <Words>2508</Words>
  <Application>Microsoft Office PowerPoint</Application>
  <PresentationFormat>On-screen Show (4:3)</PresentationFormat>
  <Paragraphs>349</Paragraphs>
  <Slides>27</Slides>
  <Notes>19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7" baseType="lpstr">
      <vt:lpstr>宋体</vt:lpstr>
      <vt:lpstr>Arial</vt:lpstr>
      <vt:lpstr>Calibri</vt:lpstr>
      <vt:lpstr>Courier New</vt:lpstr>
      <vt:lpstr>Symbol</vt:lpstr>
      <vt:lpstr>Times New Roman</vt:lpstr>
      <vt:lpstr>Trebuchet MS</vt:lpstr>
      <vt:lpstr>Wingdings</vt:lpstr>
      <vt:lpstr>CHiMaD_PPT</vt:lpstr>
      <vt:lpstr>Equation</vt:lpstr>
      <vt:lpstr>Polymer Matrix Materials Use Case Group</vt:lpstr>
      <vt:lpstr>Polymer Matrix Materials</vt:lpstr>
      <vt:lpstr>CHiMaD Team</vt:lpstr>
      <vt:lpstr>Motivation</vt:lpstr>
      <vt:lpstr>Why Composite Materials?</vt:lpstr>
      <vt:lpstr>Nanocomposite Concepts</vt:lpstr>
      <vt:lpstr>Role of Surface Energy</vt:lpstr>
      <vt:lpstr>Design Goal and Approach</vt:lpstr>
      <vt:lpstr>“Model” Material System: Cellulose Nanocrystals in Polymer</vt:lpstr>
      <vt:lpstr>“Model” Material System: Cellulose Nanocrystals in Polymer</vt:lpstr>
      <vt:lpstr>Hierarchical Approach</vt:lpstr>
      <vt:lpstr>CNC Surface Energy</vt:lpstr>
      <vt:lpstr>CNC Surface Modification</vt:lpstr>
      <vt:lpstr>Hierarchical Approach</vt:lpstr>
      <vt:lpstr>Characterizing PMMA-CNC Interphase with AFM Experiments</vt:lpstr>
      <vt:lpstr>Factors Affecting Interphase AFM Experiments</vt:lpstr>
      <vt:lpstr>Interaction of Surface Modified CNCs with Water</vt:lpstr>
      <vt:lpstr>Hierarchical Approach</vt:lpstr>
      <vt:lpstr>Mechanoresponsive Damage Sensing</vt:lpstr>
      <vt:lpstr>CNC Dispersion in PMMA</vt:lpstr>
      <vt:lpstr>Nanoparticle Dispersion Prediction</vt:lpstr>
      <vt:lpstr>Nanoparticle Dispersion Characterization &amp; Reconstruction</vt:lpstr>
      <vt:lpstr>Polymer Matrix Composites – Material Data Infrastructure</vt:lpstr>
      <vt:lpstr>Use Case Group Interactions</vt:lpstr>
      <vt:lpstr>Ongoing and Future Work</vt:lpstr>
      <vt:lpstr>Ongoing and Future Work</vt:lpstr>
      <vt:lpstr>Polymer Matrix Materials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Begum Gulsoy</dc:creator>
  <cp:lastModifiedBy>Davis, Chelsea S.</cp:lastModifiedBy>
  <cp:revision>240</cp:revision>
  <cp:lastPrinted>2016-03-18T20:57:14Z</cp:lastPrinted>
  <dcterms:created xsi:type="dcterms:W3CDTF">2015-04-17T15:37:06Z</dcterms:created>
  <dcterms:modified xsi:type="dcterms:W3CDTF">2016-03-23T15:02:42Z</dcterms:modified>
</cp:coreProperties>
</file>