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9.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0.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1.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2.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 id="2147483718" r:id="rId2"/>
    <p:sldMasterId id="2147483730" r:id="rId3"/>
    <p:sldMasterId id="2147483759" r:id="rId4"/>
    <p:sldMasterId id="2147483771" r:id="rId5"/>
    <p:sldMasterId id="2147483826" r:id="rId6"/>
    <p:sldMasterId id="2147483838" r:id="rId7"/>
    <p:sldMasterId id="2147483866" r:id="rId8"/>
    <p:sldMasterId id="2147483878" r:id="rId9"/>
    <p:sldMasterId id="2147483906" r:id="rId10"/>
    <p:sldMasterId id="2147483920" r:id="rId11"/>
    <p:sldMasterId id="2147483932" r:id="rId12"/>
    <p:sldMasterId id="2147483946" r:id="rId13"/>
  </p:sldMasterIdLst>
  <p:notesMasterIdLst>
    <p:notesMasterId r:id="rId45"/>
  </p:notesMasterIdLst>
  <p:handoutMasterIdLst>
    <p:handoutMasterId r:id="rId46"/>
  </p:handoutMasterIdLst>
  <p:sldIdLst>
    <p:sldId id="263" r:id="rId14"/>
    <p:sldId id="416" r:id="rId15"/>
    <p:sldId id="369" r:id="rId16"/>
    <p:sldId id="417" r:id="rId17"/>
    <p:sldId id="413" r:id="rId18"/>
    <p:sldId id="414" r:id="rId19"/>
    <p:sldId id="403" r:id="rId20"/>
    <p:sldId id="418" r:id="rId21"/>
    <p:sldId id="404" r:id="rId22"/>
    <p:sldId id="419" r:id="rId23"/>
    <p:sldId id="420" r:id="rId24"/>
    <p:sldId id="421" r:id="rId25"/>
    <p:sldId id="423" r:id="rId26"/>
    <p:sldId id="424" r:id="rId27"/>
    <p:sldId id="426" r:id="rId28"/>
    <p:sldId id="425" r:id="rId29"/>
    <p:sldId id="427" r:id="rId30"/>
    <p:sldId id="429" r:id="rId31"/>
    <p:sldId id="428" r:id="rId32"/>
    <p:sldId id="430" r:id="rId33"/>
    <p:sldId id="433" r:id="rId34"/>
    <p:sldId id="434" r:id="rId35"/>
    <p:sldId id="381" r:id="rId36"/>
    <p:sldId id="432" r:id="rId37"/>
    <p:sldId id="436" r:id="rId38"/>
    <p:sldId id="409" r:id="rId39"/>
    <p:sldId id="435" r:id="rId40"/>
    <p:sldId id="437" r:id="rId41"/>
    <p:sldId id="438" r:id="rId42"/>
    <p:sldId id="439" r:id="rId43"/>
    <p:sldId id="382"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4319">
          <p15:clr>
            <a:srgbClr val="A4A3A4"/>
          </p15:clr>
        </p15:guide>
        <p15:guide id="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430AA2"/>
    <a:srgbClr val="5916A2"/>
    <a:srgbClr val="55416E"/>
    <a:srgbClr val="A27FCE"/>
    <a:srgbClr val="9273BB"/>
    <a:srgbClr val="8C6EB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38"/>
    <p:restoredTop sz="77168" autoAdjust="0"/>
  </p:normalViewPr>
  <p:slideViewPr>
    <p:cSldViewPr snapToGrid="0" snapToObjects="1">
      <p:cViewPr>
        <p:scale>
          <a:sx n="68" d="100"/>
          <a:sy n="68" d="100"/>
        </p:scale>
        <p:origin x="1296" y="208"/>
      </p:cViewPr>
      <p:guideLst>
        <p:guide orient="horz" pos="2160"/>
        <p:guide pos="2880"/>
        <p:guide orient="horz" pos="4319"/>
        <p:guide/>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D:\360&#20113;&#30424;\Northwestern-datamining\Data%20Mining\update-outpu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latin typeface="Times New Roman" panose="02020603050405020304" pitchFamily="18" charset="0"/>
                <a:cs typeface="Times New Roman" panose="02020603050405020304" pitchFamily="18" charset="0"/>
              </a:rPr>
              <a:t>Comparison</a:t>
            </a:r>
            <a:r>
              <a:rPr lang="en-US" baseline="0">
                <a:latin typeface="Times New Roman" panose="02020603050405020304" pitchFamily="18" charset="0"/>
                <a:cs typeface="Times New Roman" panose="02020603050405020304" pitchFamily="18" charset="0"/>
              </a:rPr>
              <a:t> of Ms temperature </a:t>
            </a:r>
          </a:p>
          <a:p>
            <a:pPr>
              <a:defRPr>
                <a:latin typeface="Times New Roman" panose="02020603050405020304" pitchFamily="18" charset="0"/>
                <a:cs typeface="Times New Roman" panose="02020603050405020304" pitchFamily="18" charset="0"/>
              </a:defRPr>
            </a:pPr>
            <a:r>
              <a:rPr lang="en-US" baseline="0">
                <a:latin typeface="Times New Roman" panose="02020603050405020304" pitchFamily="18" charset="0"/>
                <a:cs typeface="Times New Roman" panose="02020603050405020304" pitchFamily="18" charset="0"/>
              </a:rPr>
              <a:t>between new and old datasets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scatterChart>
        <c:scatterStyle val="lineMarker"/>
        <c:varyColors val="0"/>
        <c:ser>
          <c:idx val="0"/>
          <c:order val="0"/>
          <c:tx>
            <c:strRef>
              <c:f>comparison!$C$1</c:f>
              <c:strCache>
                <c:ptCount val="1"/>
                <c:pt idx="0">
                  <c:v>Ms old</c:v>
                </c:pt>
              </c:strCache>
            </c:strRef>
          </c:tx>
          <c:spPr>
            <a:ln w="19050" cap="rnd">
              <a:noFill/>
              <a:round/>
            </a:ln>
            <a:effectLst/>
          </c:spPr>
          <c:marker>
            <c:symbol val="circle"/>
            <c:size val="5"/>
            <c:spPr>
              <a:solidFill>
                <a:schemeClr val="tx1"/>
              </a:solidFill>
              <a:ln w="9525">
                <a:solidFill>
                  <a:schemeClr val="tx1"/>
                </a:solidFill>
              </a:ln>
              <a:effectLst/>
            </c:spPr>
          </c:marker>
          <c:xVal>
            <c:numRef>
              <c:f>comparison!$B$2:$B$438</c:f>
              <c:numCache>
                <c:formatCode>0.00</c:formatCode>
                <c:ptCount val="437"/>
                <c:pt idx="0">
                  <c:v>668.5579829999994</c:v>
                </c:pt>
                <c:pt idx="1">
                  <c:v>669.176025</c:v>
                </c:pt>
                <c:pt idx="2">
                  <c:v>667.739014</c:v>
                </c:pt>
                <c:pt idx="3">
                  <c:v>666.125977</c:v>
                </c:pt>
                <c:pt idx="4">
                  <c:v>681.4509889999994</c:v>
                </c:pt>
                <c:pt idx="5">
                  <c:v>667.447997999999</c:v>
                </c:pt>
                <c:pt idx="6">
                  <c:v>659.544983</c:v>
                </c:pt>
                <c:pt idx="7">
                  <c:v>661.778992</c:v>
                </c:pt>
                <c:pt idx="8">
                  <c:v>664.9379879999991</c:v>
                </c:pt>
                <c:pt idx="9">
                  <c:v>678.853026999999</c:v>
                </c:pt>
                <c:pt idx="10">
                  <c:v>674.453979</c:v>
                </c:pt>
                <c:pt idx="11">
                  <c:v>631.2020259999994</c:v>
                </c:pt>
                <c:pt idx="12">
                  <c:v>630.1270139999991</c:v>
                </c:pt>
                <c:pt idx="13">
                  <c:v>634.4450069999994</c:v>
                </c:pt>
                <c:pt idx="14">
                  <c:v>626.6610109999991</c:v>
                </c:pt>
                <c:pt idx="15">
                  <c:v>637.687988</c:v>
                </c:pt>
                <c:pt idx="16">
                  <c:v>620.5469969999994</c:v>
                </c:pt>
                <c:pt idx="17">
                  <c:v>635.921020999999</c:v>
                </c:pt>
                <c:pt idx="18">
                  <c:v>640.4110109999991</c:v>
                </c:pt>
                <c:pt idx="19">
                  <c:v>623.083984</c:v>
                </c:pt>
                <c:pt idx="20">
                  <c:v>628.872986</c:v>
                </c:pt>
                <c:pt idx="21">
                  <c:v>625.98999</c:v>
                </c:pt>
                <c:pt idx="22">
                  <c:v>642.255005</c:v>
                </c:pt>
                <c:pt idx="23">
                  <c:v>631.2020259999994</c:v>
                </c:pt>
                <c:pt idx="24">
                  <c:v>630.1270139999991</c:v>
                </c:pt>
                <c:pt idx="25">
                  <c:v>634.4450069999994</c:v>
                </c:pt>
                <c:pt idx="26">
                  <c:v>626.6610109999991</c:v>
                </c:pt>
                <c:pt idx="27">
                  <c:v>637.687988</c:v>
                </c:pt>
                <c:pt idx="28">
                  <c:v>620.5469969999994</c:v>
                </c:pt>
                <c:pt idx="29">
                  <c:v>635.921020999999</c:v>
                </c:pt>
                <c:pt idx="30">
                  <c:v>640.4110109999991</c:v>
                </c:pt>
                <c:pt idx="31">
                  <c:v>623.083984</c:v>
                </c:pt>
                <c:pt idx="32">
                  <c:v>628.872986</c:v>
                </c:pt>
                <c:pt idx="33">
                  <c:v>625.98999</c:v>
                </c:pt>
                <c:pt idx="34">
                  <c:v>642.255005</c:v>
                </c:pt>
                <c:pt idx="35">
                  <c:v>631.2020259999994</c:v>
                </c:pt>
                <c:pt idx="36">
                  <c:v>630.1270139999991</c:v>
                </c:pt>
                <c:pt idx="37">
                  <c:v>634.4450069999994</c:v>
                </c:pt>
                <c:pt idx="38">
                  <c:v>626.6610109999991</c:v>
                </c:pt>
                <c:pt idx="39">
                  <c:v>637.687988</c:v>
                </c:pt>
                <c:pt idx="40">
                  <c:v>620.5469969999994</c:v>
                </c:pt>
                <c:pt idx="41">
                  <c:v>635.921020999999</c:v>
                </c:pt>
                <c:pt idx="42">
                  <c:v>640.4110109999991</c:v>
                </c:pt>
                <c:pt idx="43">
                  <c:v>623.083984</c:v>
                </c:pt>
                <c:pt idx="44">
                  <c:v>628.872986</c:v>
                </c:pt>
                <c:pt idx="45">
                  <c:v>625.98999</c:v>
                </c:pt>
                <c:pt idx="46">
                  <c:v>642.255005</c:v>
                </c:pt>
                <c:pt idx="47">
                  <c:v>598.515991</c:v>
                </c:pt>
                <c:pt idx="48">
                  <c:v>599.6329959999994</c:v>
                </c:pt>
                <c:pt idx="49">
                  <c:v>598.828979</c:v>
                </c:pt>
                <c:pt idx="50">
                  <c:v>601.582031</c:v>
                </c:pt>
                <c:pt idx="51">
                  <c:v>609.3670039999984</c:v>
                </c:pt>
                <c:pt idx="52">
                  <c:v>591.0419919999994</c:v>
                </c:pt>
                <c:pt idx="53">
                  <c:v>593.3549799999994</c:v>
                </c:pt>
                <c:pt idx="54">
                  <c:v>604.146973</c:v>
                </c:pt>
                <c:pt idx="55">
                  <c:v>586.429993</c:v>
                </c:pt>
                <c:pt idx="56">
                  <c:v>596.187988</c:v>
                </c:pt>
                <c:pt idx="57">
                  <c:v>610.749023</c:v>
                </c:pt>
                <c:pt idx="58">
                  <c:v>598.515991</c:v>
                </c:pt>
                <c:pt idx="59">
                  <c:v>599.6329959999994</c:v>
                </c:pt>
                <c:pt idx="60">
                  <c:v>598.828979</c:v>
                </c:pt>
                <c:pt idx="61">
                  <c:v>601.582031</c:v>
                </c:pt>
                <c:pt idx="62">
                  <c:v>609.3670039999984</c:v>
                </c:pt>
                <c:pt idx="63">
                  <c:v>591.0419919999994</c:v>
                </c:pt>
                <c:pt idx="64">
                  <c:v>593.3549799999994</c:v>
                </c:pt>
                <c:pt idx="65">
                  <c:v>604.146973</c:v>
                </c:pt>
                <c:pt idx="66">
                  <c:v>586.429993</c:v>
                </c:pt>
                <c:pt idx="67">
                  <c:v>596.187988</c:v>
                </c:pt>
                <c:pt idx="68">
                  <c:v>610.749023</c:v>
                </c:pt>
                <c:pt idx="69">
                  <c:v>598.515991</c:v>
                </c:pt>
                <c:pt idx="70">
                  <c:v>599.6329959999994</c:v>
                </c:pt>
                <c:pt idx="71">
                  <c:v>598.828979</c:v>
                </c:pt>
                <c:pt idx="72">
                  <c:v>601.582031</c:v>
                </c:pt>
                <c:pt idx="73">
                  <c:v>609.3670039999984</c:v>
                </c:pt>
                <c:pt idx="74">
                  <c:v>591.0419919999994</c:v>
                </c:pt>
                <c:pt idx="75">
                  <c:v>593.3549799999994</c:v>
                </c:pt>
                <c:pt idx="76">
                  <c:v>604.146973</c:v>
                </c:pt>
                <c:pt idx="77">
                  <c:v>586.429993</c:v>
                </c:pt>
                <c:pt idx="78">
                  <c:v>596.187988</c:v>
                </c:pt>
                <c:pt idx="79">
                  <c:v>610.749023</c:v>
                </c:pt>
                <c:pt idx="80">
                  <c:v>570.098999</c:v>
                </c:pt>
                <c:pt idx="81">
                  <c:v>572.2570189999991</c:v>
                </c:pt>
                <c:pt idx="82">
                  <c:v>575.999023</c:v>
                </c:pt>
                <c:pt idx="83">
                  <c:v>576.588013</c:v>
                </c:pt>
                <c:pt idx="84">
                  <c:v>574.578003</c:v>
                </c:pt>
                <c:pt idx="85">
                  <c:v>564.278992</c:v>
                </c:pt>
                <c:pt idx="86">
                  <c:v>572.5610349999994</c:v>
                </c:pt>
                <c:pt idx="87">
                  <c:v>560.940979</c:v>
                </c:pt>
                <c:pt idx="88">
                  <c:v>568.583984</c:v>
                </c:pt>
                <c:pt idx="89">
                  <c:v>577.875</c:v>
                </c:pt>
                <c:pt idx="90">
                  <c:v>571.088989</c:v>
                </c:pt>
                <c:pt idx="91">
                  <c:v>570.098999</c:v>
                </c:pt>
                <c:pt idx="92">
                  <c:v>572.2570189999991</c:v>
                </c:pt>
                <c:pt idx="93">
                  <c:v>575.999023</c:v>
                </c:pt>
                <c:pt idx="94">
                  <c:v>576.588013</c:v>
                </c:pt>
                <c:pt idx="95">
                  <c:v>574.578003</c:v>
                </c:pt>
                <c:pt idx="96">
                  <c:v>564.278992</c:v>
                </c:pt>
                <c:pt idx="97">
                  <c:v>572.5610349999994</c:v>
                </c:pt>
                <c:pt idx="98">
                  <c:v>560.940979</c:v>
                </c:pt>
                <c:pt idx="99">
                  <c:v>568.583984</c:v>
                </c:pt>
                <c:pt idx="100">
                  <c:v>577.875</c:v>
                </c:pt>
                <c:pt idx="101">
                  <c:v>571.088989</c:v>
                </c:pt>
                <c:pt idx="102">
                  <c:v>570.098999</c:v>
                </c:pt>
                <c:pt idx="103">
                  <c:v>572.2570189999991</c:v>
                </c:pt>
                <c:pt idx="104">
                  <c:v>575.999023</c:v>
                </c:pt>
                <c:pt idx="105">
                  <c:v>576.588013</c:v>
                </c:pt>
                <c:pt idx="106">
                  <c:v>574.578003</c:v>
                </c:pt>
                <c:pt idx="107">
                  <c:v>564.278992</c:v>
                </c:pt>
                <c:pt idx="108">
                  <c:v>572.5610349999994</c:v>
                </c:pt>
                <c:pt idx="109">
                  <c:v>560.940979</c:v>
                </c:pt>
                <c:pt idx="110">
                  <c:v>568.583984</c:v>
                </c:pt>
                <c:pt idx="111">
                  <c:v>577.875</c:v>
                </c:pt>
                <c:pt idx="112">
                  <c:v>571.088989</c:v>
                </c:pt>
                <c:pt idx="113">
                  <c:v>597.265991</c:v>
                </c:pt>
                <c:pt idx="114">
                  <c:v>602.138977</c:v>
                </c:pt>
                <c:pt idx="115">
                  <c:v>602.375977</c:v>
                </c:pt>
                <c:pt idx="116">
                  <c:v>601.841002999999</c:v>
                </c:pt>
                <c:pt idx="117">
                  <c:v>609.262023999999</c:v>
                </c:pt>
                <c:pt idx="118">
                  <c:v>597.0310059999994</c:v>
                </c:pt>
                <c:pt idx="119">
                  <c:v>599.875</c:v>
                </c:pt>
                <c:pt idx="120">
                  <c:v>603.362975999999</c:v>
                </c:pt>
                <c:pt idx="121">
                  <c:v>597.265991</c:v>
                </c:pt>
                <c:pt idx="122">
                  <c:v>602.138977</c:v>
                </c:pt>
                <c:pt idx="123">
                  <c:v>602.375977</c:v>
                </c:pt>
                <c:pt idx="124">
                  <c:v>601.841002999999</c:v>
                </c:pt>
                <c:pt idx="125">
                  <c:v>609.262023999999</c:v>
                </c:pt>
                <c:pt idx="126">
                  <c:v>597.0310059999994</c:v>
                </c:pt>
                <c:pt idx="127">
                  <c:v>599.875</c:v>
                </c:pt>
                <c:pt idx="128">
                  <c:v>603.362975999999</c:v>
                </c:pt>
                <c:pt idx="129">
                  <c:v>597.265991</c:v>
                </c:pt>
                <c:pt idx="130">
                  <c:v>602.138977</c:v>
                </c:pt>
                <c:pt idx="131">
                  <c:v>602.375977</c:v>
                </c:pt>
                <c:pt idx="132">
                  <c:v>601.841002999999</c:v>
                </c:pt>
                <c:pt idx="133">
                  <c:v>609.262023999999</c:v>
                </c:pt>
                <c:pt idx="134">
                  <c:v>597.0310059999994</c:v>
                </c:pt>
                <c:pt idx="135">
                  <c:v>599.875</c:v>
                </c:pt>
                <c:pt idx="136">
                  <c:v>603.362975999999</c:v>
                </c:pt>
                <c:pt idx="137">
                  <c:v>616.994019</c:v>
                </c:pt>
                <c:pt idx="138">
                  <c:v>623.268005</c:v>
                </c:pt>
                <c:pt idx="139">
                  <c:v>617.466002999999</c:v>
                </c:pt>
                <c:pt idx="140">
                  <c:v>616.981995</c:v>
                </c:pt>
                <c:pt idx="141">
                  <c:v>623.9559939999994</c:v>
                </c:pt>
                <c:pt idx="142">
                  <c:v>617.085999</c:v>
                </c:pt>
                <c:pt idx="143">
                  <c:v>613.2650149999994</c:v>
                </c:pt>
                <c:pt idx="144">
                  <c:v>618.4680179999991</c:v>
                </c:pt>
                <c:pt idx="145">
                  <c:v>623.3549799999994</c:v>
                </c:pt>
                <c:pt idx="146">
                  <c:v>629.705017</c:v>
                </c:pt>
                <c:pt idx="147">
                  <c:v>624.3369749999994</c:v>
                </c:pt>
                <c:pt idx="148">
                  <c:v>612.823975</c:v>
                </c:pt>
                <c:pt idx="149">
                  <c:v>609.159973</c:v>
                </c:pt>
                <c:pt idx="150">
                  <c:v>623.2420039999994</c:v>
                </c:pt>
                <c:pt idx="151">
                  <c:v>616.994019</c:v>
                </c:pt>
                <c:pt idx="152">
                  <c:v>623.268005</c:v>
                </c:pt>
                <c:pt idx="153">
                  <c:v>617.466002999999</c:v>
                </c:pt>
                <c:pt idx="154">
                  <c:v>616.981995</c:v>
                </c:pt>
                <c:pt idx="155">
                  <c:v>623.9559939999994</c:v>
                </c:pt>
                <c:pt idx="156">
                  <c:v>617.085999</c:v>
                </c:pt>
                <c:pt idx="157">
                  <c:v>613.2650149999994</c:v>
                </c:pt>
                <c:pt idx="158">
                  <c:v>618.4680179999991</c:v>
                </c:pt>
                <c:pt idx="159">
                  <c:v>623.3549799999994</c:v>
                </c:pt>
                <c:pt idx="160">
                  <c:v>629.705017</c:v>
                </c:pt>
                <c:pt idx="161">
                  <c:v>624.3369749999994</c:v>
                </c:pt>
                <c:pt idx="162">
                  <c:v>612.823975</c:v>
                </c:pt>
                <c:pt idx="163">
                  <c:v>609.159973</c:v>
                </c:pt>
                <c:pt idx="164">
                  <c:v>623.2420039999994</c:v>
                </c:pt>
                <c:pt idx="165">
                  <c:v>616.994019</c:v>
                </c:pt>
                <c:pt idx="166">
                  <c:v>623.268005</c:v>
                </c:pt>
                <c:pt idx="167">
                  <c:v>617.466002999999</c:v>
                </c:pt>
                <c:pt idx="168">
                  <c:v>616.981995</c:v>
                </c:pt>
                <c:pt idx="169">
                  <c:v>623.9559939999994</c:v>
                </c:pt>
                <c:pt idx="170">
                  <c:v>617.085999</c:v>
                </c:pt>
                <c:pt idx="171">
                  <c:v>613.2650149999994</c:v>
                </c:pt>
                <c:pt idx="172">
                  <c:v>618.4680179999991</c:v>
                </c:pt>
                <c:pt idx="173">
                  <c:v>623.3549799999994</c:v>
                </c:pt>
                <c:pt idx="174">
                  <c:v>629.705017</c:v>
                </c:pt>
                <c:pt idx="175">
                  <c:v>624.3369749999994</c:v>
                </c:pt>
                <c:pt idx="176">
                  <c:v>612.823975</c:v>
                </c:pt>
                <c:pt idx="177">
                  <c:v>609.159973</c:v>
                </c:pt>
                <c:pt idx="178">
                  <c:v>623.2420039999994</c:v>
                </c:pt>
                <c:pt idx="179">
                  <c:v>602.908997</c:v>
                </c:pt>
                <c:pt idx="180">
                  <c:v>604.8029789999994</c:v>
                </c:pt>
                <c:pt idx="181">
                  <c:v>598.11499</c:v>
                </c:pt>
                <c:pt idx="182">
                  <c:v>605.215027</c:v>
                </c:pt>
                <c:pt idx="183">
                  <c:v>601.9000239999991</c:v>
                </c:pt>
                <c:pt idx="184">
                  <c:v>603.703979</c:v>
                </c:pt>
                <c:pt idx="185">
                  <c:v>606.218994</c:v>
                </c:pt>
                <c:pt idx="186">
                  <c:v>618.642028999999</c:v>
                </c:pt>
                <c:pt idx="187">
                  <c:v>596.901978</c:v>
                </c:pt>
                <c:pt idx="188">
                  <c:v>598.731995</c:v>
                </c:pt>
                <c:pt idx="189">
                  <c:v>604.312011999999</c:v>
                </c:pt>
                <c:pt idx="190">
                  <c:v>601.505981</c:v>
                </c:pt>
                <c:pt idx="191">
                  <c:v>608.5720209999994</c:v>
                </c:pt>
                <c:pt idx="192">
                  <c:v>603.664978</c:v>
                </c:pt>
                <c:pt idx="193">
                  <c:v>594.937011999999</c:v>
                </c:pt>
                <c:pt idx="194">
                  <c:v>602.908997</c:v>
                </c:pt>
                <c:pt idx="195">
                  <c:v>604.8029789999994</c:v>
                </c:pt>
                <c:pt idx="196">
                  <c:v>598.11499</c:v>
                </c:pt>
                <c:pt idx="197">
                  <c:v>605.215027</c:v>
                </c:pt>
                <c:pt idx="198">
                  <c:v>601.9000239999991</c:v>
                </c:pt>
                <c:pt idx="199">
                  <c:v>603.703979</c:v>
                </c:pt>
                <c:pt idx="200">
                  <c:v>606.218994</c:v>
                </c:pt>
                <c:pt idx="201">
                  <c:v>618.642028999999</c:v>
                </c:pt>
                <c:pt idx="202">
                  <c:v>596.901978</c:v>
                </c:pt>
                <c:pt idx="203">
                  <c:v>598.731995</c:v>
                </c:pt>
                <c:pt idx="204">
                  <c:v>604.312011999999</c:v>
                </c:pt>
                <c:pt idx="205">
                  <c:v>601.505981</c:v>
                </c:pt>
                <c:pt idx="206">
                  <c:v>608.5720209999994</c:v>
                </c:pt>
                <c:pt idx="207">
                  <c:v>603.664978</c:v>
                </c:pt>
                <c:pt idx="208">
                  <c:v>594.937011999999</c:v>
                </c:pt>
                <c:pt idx="209">
                  <c:v>602.908997</c:v>
                </c:pt>
                <c:pt idx="210">
                  <c:v>604.8029789999994</c:v>
                </c:pt>
                <c:pt idx="211">
                  <c:v>598.11499</c:v>
                </c:pt>
                <c:pt idx="212">
                  <c:v>605.215027</c:v>
                </c:pt>
                <c:pt idx="213">
                  <c:v>601.9000239999991</c:v>
                </c:pt>
                <c:pt idx="214">
                  <c:v>603.703979</c:v>
                </c:pt>
                <c:pt idx="215">
                  <c:v>606.218994</c:v>
                </c:pt>
                <c:pt idx="216">
                  <c:v>618.642028999999</c:v>
                </c:pt>
                <c:pt idx="217">
                  <c:v>596.901978</c:v>
                </c:pt>
                <c:pt idx="218">
                  <c:v>598.731995</c:v>
                </c:pt>
                <c:pt idx="219">
                  <c:v>604.312011999999</c:v>
                </c:pt>
                <c:pt idx="220">
                  <c:v>601.505981</c:v>
                </c:pt>
                <c:pt idx="221">
                  <c:v>608.5720209999994</c:v>
                </c:pt>
                <c:pt idx="222">
                  <c:v>603.664978</c:v>
                </c:pt>
                <c:pt idx="223">
                  <c:v>594.937011999999</c:v>
                </c:pt>
                <c:pt idx="224">
                  <c:v>592.289001</c:v>
                </c:pt>
                <c:pt idx="225">
                  <c:v>596.338989</c:v>
                </c:pt>
                <c:pt idx="226">
                  <c:v>596.815979</c:v>
                </c:pt>
                <c:pt idx="227">
                  <c:v>589.8720089999994</c:v>
                </c:pt>
                <c:pt idx="228">
                  <c:v>586.9219969999994</c:v>
                </c:pt>
                <c:pt idx="229">
                  <c:v>594.669983</c:v>
                </c:pt>
                <c:pt idx="230">
                  <c:v>596.481995</c:v>
                </c:pt>
                <c:pt idx="231">
                  <c:v>592.289001</c:v>
                </c:pt>
                <c:pt idx="232">
                  <c:v>596.338989</c:v>
                </c:pt>
                <c:pt idx="233">
                  <c:v>596.815979</c:v>
                </c:pt>
                <c:pt idx="234">
                  <c:v>589.8720089999994</c:v>
                </c:pt>
                <c:pt idx="235">
                  <c:v>586.9219969999994</c:v>
                </c:pt>
                <c:pt idx="236">
                  <c:v>594.669983</c:v>
                </c:pt>
                <c:pt idx="237">
                  <c:v>596.481995</c:v>
                </c:pt>
                <c:pt idx="238">
                  <c:v>592.289001</c:v>
                </c:pt>
                <c:pt idx="239">
                  <c:v>596.338989</c:v>
                </c:pt>
                <c:pt idx="240">
                  <c:v>596.815979</c:v>
                </c:pt>
                <c:pt idx="241">
                  <c:v>589.8720089999994</c:v>
                </c:pt>
                <c:pt idx="242">
                  <c:v>586.9219969999994</c:v>
                </c:pt>
                <c:pt idx="243">
                  <c:v>594.669983</c:v>
                </c:pt>
                <c:pt idx="244">
                  <c:v>596.481995</c:v>
                </c:pt>
                <c:pt idx="245">
                  <c:v>585.3090209999991</c:v>
                </c:pt>
                <c:pt idx="246">
                  <c:v>582.151978</c:v>
                </c:pt>
                <c:pt idx="247">
                  <c:v>582.746033</c:v>
                </c:pt>
                <c:pt idx="248">
                  <c:v>581.97998</c:v>
                </c:pt>
                <c:pt idx="249">
                  <c:v>586.3439939999994</c:v>
                </c:pt>
                <c:pt idx="250">
                  <c:v>572.106995</c:v>
                </c:pt>
                <c:pt idx="251">
                  <c:v>588.893005</c:v>
                </c:pt>
                <c:pt idx="252">
                  <c:v>593.7520139999991</c:v>
                </c:pt>
                <c:pt idx="253">
                  <c:v>589.768005</c:v>
                </c:pt>
                <c:pt idx="254">
                  <c:v>569.9559939999994</c:v>
                </c:pt>
                <c:pt idx="255">
                  <c:v>583.387023999999</c:v>
                </c:pt>
                <c:pt idx="256">
                  <c:v>586.210022</c:v>
                </c:pt>
                <c:pt idx="257">
                  <c:v>585.3090209999991</c:v>
                </c:pt>
                <c:pt idx="258">
                  <c:v>582.151978</c:v>
                </c:pt>
                <c:pt idx="259">
                  <c:v>582.746033</c:v>
                </c:pt>
                <c:pt idx="260">
                  <c:v>581.97998</c:v>
                </c:pt>
                <c:pt idx="261">
                  <c:v>586.3439939999994</c:v>
                </c:pt>
                <c:pt idx="262">
                  <c:v>572.106995</c:v>
                </c:pt>
                <c:pt idx="263">
                  <c:v>588.893005</c:v>
                </c:pt>
                <c:pt idx="264">
                  <c:v>593.7520139999991</c:v>
                </c:pt>
                <c:pt idx="265">
                  <c:v>589.768005</c:v>
                </c:pt>
                <c:pt idx="266">
                  <c:v>569.9559939999994</c:v>
                </c:pt>
                <c:pt idx="267">
                  <c:v>583.387023999999</c:v>
                </c:pt>
                <c:pt idx="268">
                  <c:v>586.210022</c:v>
                </c:pt>
                <c:pt idx="269">
                  <c:v>585.3090209999991</c:v>
                </c:pt>
                <c:pt idx="270">
                  <c:v>582.151978</c:v>
                </c:pt>
                <c:pt idx="271">
                  <c:v>582.746033</c:v>
                </c:pt>
                <c:pt idx="272">
                  <c:v>581.97998</c:v>
                </c:pt>
                <c:pt idx="273">
                  <c:v>586.3439939999994</c:v>
                </c:pt>
                <c:pt idx="274">
                  <c:v>572.106995</c:v>
                </c:pt>
                <c:pt idx="275">
                  <c:v>588.893005</c:v>
                </c:pt>
                <c:pt idx="276">
                  <c:v>593.7520139999991</c:v>
                </c:pt>
                <c:pt idx="277">
                  <c:v>589.768005</c:v>
                </c:pt>
                <c:pt idx="278">
                  <c:v>569.9559939999994</c:v>
                </c:pt>
                <c:pt idx="279">
                  <c:v>583.387023999999</c:v>
                </c:pt>
                <c:pt idx="280">
                  <c:v>586.210022</c:v>
                </c:pt>
                <c:pt idx="281">
                  <c:v>595.5529789999994</c:v>
                </c:pt>
                <c:pt idx="282">
                  <c:v>595.153015</c:v>
                </c:pt>
                <c:pt idx="283">
                  <c:v>595.575012</c:v>
                </c:pt>
                <c:pt idx="284">
                  <c:v>583.3619999999987</c:v>
                </c:pt>
                <c:pt idx="285">
                  <c:v>598.9609989999991</c:v>
                </c:pt>
                <c:pt idx="286">
                  <c:v>592.8659669999986</c:v>
                </c:pt>
                <c:pt idx="287">
                  <c:v>606.708984</c:v>
                </c:pt>
                <c:pt idx="288">
                  <c:v>585.9569699999986</c:v>
                </c:pt>
                <c:pt idx="289">
                  <c:v>600.4669799999994</c:v>
                </c:pt>
                <c:pt idx="290">
                  <c:v>595.2529909999994</c:v>
                </c:pt>
                <c:pt idx="291">
                  <c:v>595.5529789999994</c:v>
                </c:pt>
                <c:pt idx="292">
                  <c:v>595.153015</c:v>
                </c:pt>
                <c:pt idx="293">
                  <c:v>595.575012</c:v>
                </c:pt>
                <c:pt idx="294">
                  <c:v>583.3619999999987</c:v>
                </c:pt>
                <c:pt idx="295">
                  <c:v>598.9609989999991</c:v>
                </c:pt>
                <c:pt idx="296">
                  <c:v>592.8659669999986</c:v>
                </c:pt>
                <c:pt idx="297">
                  <c:v>606.708984</c:v>
                </c:pt>
                <c:pt idx="298">
                  <c:v>585.9569699999986</c:v>
                </c:pt>
                <c:pt idx="299">
                  <c:v>600.4669799999994</c:v>
                </c:pt>
                <c:pt idx="300">
                  <c:v>595.2529909999994</c:v>
                </c:pt>
                <c:pt idx="301">
                  <c:v>595.5529789999994</c:v>
                </c:pt>
                <c:pt idx="302">
                  <c:v>595.153015</c:v>
                </c:pt>
                <c:pt idx="303">
                  <c:v>595.575012</c:v>
                </c:pt>
                <c:pt idx="304">
                  <c:v>583.3619999999987</c:v>
                </c:pt>
                <c:pt idx="305">
                  <c:v>598.9609989999991</c:v>
                </c:pt>
                <c:pt idx="306">
                  <c:v>592.8659669999986</c:v>
                </c:pt>
                <c:pt idx="307">
                  <c:v>606.708984</c:v>
                </c:pt>
                <c:pt idx="308">
                  <c:v>585.9569699999986</c:v>
                </c:pt>
                <c:pt idx="309">
                  <c:v>600.4669799999994</c:v>
                </c:pt>
                <c:pt idx="310">
                  <c:v>595.2529909999994</c:v>
                </c:pt>
                <c:pt idx="311">
                  <c:v>585.380005</c:v>
                </c:pt>
                <c:pt idx="312">
                  <c:v>580.6660159999991</c:v>
                </c:pt>
                <c:pt idx="313">
                  <c:v>574.375977</c:v>
                </c:pt>
                <c:pt idx="314">
                  <c:v>584.2420039999994</c:v>
                </c:pt>
                <c:pt idx="315">
                  <c:v>587.260986</c:v>
                </c:pt>
                <c:pt idx="316">
                  <c:v>580.640991</c:v>
                </c:pt>
                <c:pt idx="317">
                  <c:v>576.10498</c:v>
                </c:pt>
                <c:pt idx="318">
                  <c:v>588.780029</c:v>
                </c:pt>
                <c:pt idx="319">
                  <c:v>575.3270259999985</c:v>
                </c:pt>
                <c:pt idx="320">
                  <c:v>583.8560179999984</c:v>
                </c:pt>
                <c:pt idx="321">
                  <c:v>587.6160279999991</c:v>
                </c:pt>
                <c:pt idx="322">
                  <c:v>569.8200069999994</c:v>
                </c:pt>
                <c:pt idx="323">
                  <c:v>585.796021</c:v>
                </c:pt>
                <c:pt idx="324">
                  <c:v>575.9509889999994</c:v>
                </c:pt>
                <c:pt idx="325">
                  <c:v>585.380005</c:v>
                </c:pt>
                <c:pt idx="326">
                  <c:v>580.6660159999991</c:v>
                </c:pt>
                <c:pt idx="327">
                  <c:v>574.375977</c:v>
                </c:pt>
                <c:pt idx="328">
                  <c:v>584.2420039999994</c:v>
                </c:pt>
                <c:pt idx="329">
                  <c:v>587.260986</c:v>
                </c:pt>
                <c:pt idx="330">
                  <c:v>580.640991</c:v>
                </c:pt>
                <c:pt idx="331">
                  <c:v>576.10498</c:v>
                </c:pt>
                <c:pt idx="332">
                  <c:v>588.780029</c:v>
                </c:pt>
                <c:pt idx="333">
                  <c:v>575.3270259999985</c:v>
                </c:pt>
                <c:pt idx="334">
                  <c:v>583.8560179999984</c:v>
                </c:pt>
                <c:pt idx="335">
                  <c:v>587.6160279999991</c:v>
                </c:pt>
                <c:pt idx="336">
                  <c:v>569.8200069999994</c:v>
                </c:pt>
                <c:pt idx="337">
                  <c:v>585.796021</c:v>
                </c:pt>
                <c:pt idx="338">
                  <c:v>575.9509889999994</c:v>
                </c:pt>
                <c:pt idx="339">
                  <c:v>585.380005</c:v>
                </c:pt>
                <c:pt idx="340">
                  <c:v>580.6660159999991</c:v>
                </c:pt>
                <c:pt idx="341">
                  <c:v>574.375977</c:v>
                </c:pt>
                <c:pt idx="342">
                  <c:v>584.2420039999994</c:v>
                </c:pt>
                <c:pt idx="343">
                  <c:v>587.260986</c:v>
                </c:pt>
                <c:pt idx="344">
                  <c:v>580.640991</c:v>
                </c:pt>
                <c:pt idx="345">
                  <c:v>576.10498</c:v>
                </c:pt>
                <c:pt idx="346">
                  <c:v>588.780029</c:v>
                </c:pt>
                <c:pt idx="347">
                  <c:v>575.3270259999985</c:v>
                </c:pt>
                <c:pt idx="348">
                  <c:v>583.8560179999984</c:v>
                </c:pt>
                <c:pt idx="349">
                  <c:v>587.6160279999991</c:v>
                </c:pt>
                <c:pt idx="350">
                  <c:v>569.8200069999994</c:v>
                </c:pt>
                <c:pt idx="351">
                  <c:v>585.796021</c:v>
                </c:pt>
                <c:pt idx="352">
                  <c:v>575.9509889999994</c:v>
                </c:pt>
                <c:pt idx="353">
                  <c:v>558.9609989999991</c:v>
                </c:pt>
                <c:pt idx="354">
                  <c:v>561.247986</c:v>
                </c:pt>
                <c:pt idx="355">
                  <c:v>567.8549799999994</c:v>
                </c:pt>
                <c:pt idx="356">
                  <c:v>567.083984</c:v>
                </c:pt>
                <c:pt idx="357">
                  <c:v>559.3359989999991</c:v>
                </c:pt>
                <c:pt idx="358">
                  <c:v>553.083008</c:v>
                </c:pt>
                <c:pt idx="359">
                  <c:v>558.9609989999991</c:v>
                </c:pt>
                <c:pt idx="360">
                  <c:v>561.247986</c:v>
                </c:pt>
                <c:pt idx="361">
                  <c:v>567.8549799999994</c:v>
                </c:pt>
                <c:pt idx="362">
                  <c:v>567.083984</c:v>
                </c:pt>
                <c:pt idx="363">
                  <c:v>559.3359989999991</c:v>
                </c:pt>
                <c:pt idx="364">
                  <c:v>553.083008</c:v>
                </c:pt>
                <c:pt idx="365">
                  <c:v>558.9609989999991</c:v>
                </c:pt>
                <c:pt idx="366">
                  <c:v>561.247986</c:v>
                </c:pt>
                <c:pt idx="367">
                  <c:v>567.8549799999994</c:v>
                </c:pt>
                <c:pt idx="368">
                  <c:v>567.083984</c:v>
                </c:pt>
                <c:pt idx="369">
                  <c:v>559.3359989999991</c:v>
                </c:pt>
                <c:pt idx="370">
                  <c:v>553.083008</c:v>
                </c:pt>
                <c:pt idx="371">
                  <c:v>524.688965</c:v>
                </c:pt>
                <c:pt idx="372">
                  <c:v>527.044983</c:v>
                </c:pt>
                <c:pt idx="373">
                  <c:v>518.137023999999</c:v>
                </c:pt>
                <c:pt idx="374">
                  <c:v>524.688965</c:v>
                </c:pt>
                <c:pt idx="375">
                  <c:v>527.044983</c:v>
                </c:pt>
                <c:pt idx="376">
                  <c:v>518.137023999999</c:v>
                </c:pt>
                <c:pt idx="377">
                  <c:v>537.721008</c:v>
                </c:pt>
                <c:pt idx="378">
                  <c:v>539.625977</c:v>
                </c:pt>
                <c:pt idx="379">
                  <c:v>536.6660159999991</c:v>
                </c:pt>
                <c:pt idx="380">
                  <c:v>537.721008</c:v>
                </c:pt>
                <c:pt idx="381">
                  <c:v>539.625977</c:v>
                </c:pt>
                <c:pt idx="382">
                  <c:v>536.6660159999991</c:v>
                </c:pt>
                <c:pt idx="383">
                  <c:v>554.0720209999994</c:v>
                </c:pt>
                <c:pt idx="384">
                  <c:v>554.9520259999985</c:v>
                </c:pt>
                <c:pt idx="385">
                  <c:v>550.091003</c:v>
                </c:pt>
                <c:pt idx="386">
                  <c:v>550.9010009999994</c:v>
                </c:pt>
                <c:pt idx="387">
                  <c:v>554.863037</c:v>
                </c:pt>
                <c:pt idx="388">
                  <c:v>550.630981</c:v>
                </c:pt>
                <c:pt idx="389">
                  <c:v>645.0469969999994</c:v>
                </c:pt>
                <c:pt idx="390">
                  <c:v>640.1610109999991</c:v>
                </c:pt>
                <c:pt idx="391">
                  <c:v>660.4580079999994</c:v>
                </c:pt>
                <c:pt idx="392">
                  <c:v>645.0469969999994</c:v>
                </c:pt>
                <c:pt idx="393">
                  <c:v>640.1610109999991</c:v>
                </c:pt>
                <c:pt idx="394">
                  <c:v>660.4580079999994</c:v>
                </c:pt>
                <c:pt idx="395">
                  <c:v>645.0469969999994</c:v>
                </c:pt>
                <c:pt idx="396">
                  <c:v>640.1610109999991</c:v>
                </c:pt>
                <c:pt idx="397">
                  <c:v>660.4580079999994</c:v>
                </c:pt>
                <c:pt idx="398">
                  <c:v>645.0469969999994</c:v>
                </c:pt>
                <c:pt idx="399">
                  <c:v>640.1610109999991</c:v>
                </c:pt>
                <c:pt idx="400">
                  <c:v>660.4580079999994</c:v>
                </c:pt>
                <c:pt idx="401">
                  <c:v>661.8549799999994</c:v>
                </c:pt>
                <c:pt idx="402">
                  <c:v>651.3359989999991</c:v>
                </c:pt>
                <c:pt idx="403">
                  <c:v>666.94397</c:v>
                </c:pt>
                <c:pt idx="404">
                  <c:v>661.8549799999994</c:v>
                </c:pt>
                <c:pt idx="405">
                  <c:v>651.3359989999991</c:v>
                </c:pt>
                <c:pt idx="406">
                  <c:v>666.94397</c:v>
                </c:pt>
                <c:pt idx="407">
                  <c:v>661.8549799999994</c:v>
                </c:pt>
                <c:pt idx="408">
                  <c:v>651.3359989999991</c:v>
                </c:pt>
                <c:pt idx="409">
                  <c:v>666.94397</c:v>
                </c:pt>
                <c:pt idx="410">
                  <c:v>661.8549799999994</c:v>
                </c:pt>
                <c:pt idx="411">
                  <c:v>651.3359989999991</c:v>
                </c:pt>
                <c:pt idx="412">
                  <c:v>666.94397</c:v>
                </c:pt>
                <c:pt idx="413">
                  <c:v>660.508972</c:v>
                </c:pt>
                <c:pt idx="414">
                  <c:v>655.669006</c:v>
                </c:pt>
                <c:pt idx="415">
                  <c:v>667.341002999999</c:v>
                </c:pt>
                <c:pt idx="416">
                  <c:v>660.508972</c:v>
                </c:pt>
                <c:pt idx="417">
                  <c:v>655.669006</c:v>
                </c:pt>
                <c:pt idx="418">
                  <c:v>667.341002999999</c:v>
                </c:pt>
                <c:pt idx="419">
                  <c:v>660.508972</c:v>
                </c:pt>
                <c:pt idx="420">
                  <c:v>655.669006</c:v>
                </c:pt>
                <c:pt idx="421">
                  <c:v>667.341002999999</c:v>
                </c:pt>
                <c:pt idx="422">
                  <c:v>660.508972</c:v>
                </c:pt>
                <c:pt idx="423">
                  <c:v>655.669006</c:v>
                </c:pt>
                <c:pt idx="424">
                  <c:v>667.341002999999</c:v>
                </c:pt>
                <c:pt idx="425">
                  <c:v>659.580994</c:v>
                </c:pt>
                <c:pt idx="426">
                  <c:v>668.8099979999994</c:v>
                </c:pt>
                <c:pt idx="427">
                  <c:v>670.61499</c:v>
                </c:pt>
                <c:pt idx="428">
                  <c:v>659.580994</c:v>
                </c:pt>
                <c:pt idx="429">
                  <c:v>668.8099979999994</c:v>
                </c:pt>
                <c:pt idx="430">
                  <c:v>670.61499</c:v>
                </c:pt>
                <c:pt idx="431">
                  <c:v>659.580994</c:v>
                </c:pt>
                <c:pt idx="432">
                  <c:v>668.8099979999994</c:v>
                </c:pt>
                <c:pt idx="433">
                  <c:v>670.61499</c:v>
                </c:pt>
                <c:pt idx="434">
                  <c:v>659.580994</c:v>
                </c:pt>
                <c:pt idx="435">
                  <c:v>668.8099979999994</c:v>
                </c:pt>
                <c:pt idx="436">
                  <c:v>670.61499</c:v>
                </c:pt>
              </c:numCache>
            </c:numRef>
          </c:xVal>
          <c:yVal>
            <c:numRef>
              <c:f>comparison!$C$2:$C$438</c:f>
              <c:numCache>
                <c:formatCode>0.00</c:formatCode>
                <c:ptCount val="437"/>
                <c:pt idx="0">
                  <c:v>672.0200199999994</c:v>
                </c:pt>
                <c:pt idx="1">
                  <c:v>671.5300289999991</c:v>
                </c:pt>
                <c:pt idx="2">
                  <c:v>671.23999</c:v>
                </c:pt>
                <c:pt idx="3">
                  <c:v>669.48999</c:v>
                </c:pt>
                <c:pt idx="4">
                  <c:v>685.580017</c:v>
                </c:pt>
                <c:pt idx="5">
                  <c:v>670.570007</c:v>
                </c:pt>
                <c:pt idx="6">
                  <c:v>662.590027</c:v>
                </c:pt>
                <c:pt idx="7">
                  <c:v>665.109985</c:v>
                </c:pt>
                <c:pt idx="8">
                  <c:v>667.849976</c:v>
                </c:pt>
                <c:pt idx="9">
                  <c:v>682.98999</c:v>
                </c:pt>
                <c:pt idx="10">
                  <c:v>678.3900149999994</c:v>
                </c:pt>
                <c:pt idx="11">
                  <c:v>632.880005</c:v>
                </c:pt>
                <c:pt idx="12">
                  <c:v>630.3599849999994</c:v>
                </c:pt>
                <c:pt idx="13">
                  <c:v>636.210022</c:v>
                </c:pt>
                <c:pt idx="14">
                  <c:v>627.200012</c:v>
                </c:pt>
                <c:pt idx="15">
                  <c:v>639.3200069999994</c:v>
                </c:pt>
                <c:pt idx="16">
                  <c:v>621.710022</c:v>
                </c:pt>
                <c:pt idx="17">
                  <c:v>636.47998</c:v>
                </c:pt>
                <c:pt idx="18">
                  <c:v>642.710022</c:v>
                </c:pt>
                <c:pt idx="19">
                  <c:v>622.75</c:v>
                </c:pt>
                <c:pt idx="20">
                  <c:v>630.4500119999991</c:v>
                </c:pt>
                <c:pt idx="21">
                  <c:v>627.409973</c:v>
                </c:pt>
                <c:pt idx="22">
                  <c:v>643.6400149999994</c:v>
                </c:pt>
                <c:pt idx="23">
                  <c:v>632.880005</c:v>
                </c:pt>
                <c:pt idx="24">
                  <c:v>630.3599849999994</c:v>
                </c:pt>
                <c:pt idx="25">
                  <c:v>636.210022</c:v>
                </c:pt>
                <c:pt idx="26">
                  <c:v>627.200012</c:v>
                </c:pt>
                <c:pt idx="27">
                  <c:v>639.3200069999994</c:v>
                </c:pt>
                <c:pt idx="28">
                  <c:v>621.710022</c:v>
                </c:pt>
                <c:pt idx="29">
                  <c:v>636.47998</c:v>
                </c:pt>
                <c:pt idx="30">
                  <c:v>642.710022</c:v>
                </c:pt>
                <c:pt idx="31">
                  <c:v>622.75</c:v>
                </c:pt>
                <c:pt idx="32">
                  <c:v>630.4500119999991</c:v>
                </c:pt>
                <c:pt idx="33">
                  <c:v>627.409973</c:v>
                </c:pt>
                <c:pt idx="34">
                  <c:v>643.6400149999994</c:v>
                </c:pt>
                <c:pt idx="35">
                  <c:v>632.880005</c:v>
                </c:pt>
                <c:pt idx="36">
                  <c:v>630.3599849999994</c:v>
                </c:pt>
                <c:pt idx="37">
                  <c:v>636.210022</c:v>
                </c:pt>
                <c:pt idx="38">
                  <c:v>627.200012</c:v>
                </c:pt>
                <c:pt idx="39">
                  <c:v>639.3200069999994</c:v>
                </c:pt>
                <c:pt idx="40">
                  <c:v>621.710022</c:v>
                </c:pt>
                <c:pt idx="41">
                  <c:v>636.47998</c:v>
                </c:pt>
                <c:pt idx="42">
                  <c:v>642.710022</c:v>
                </c:pt>
                <c:pt idx="43">
                  <c:v>622.75</c:v>
                </c:pt>
                <c:pt idx="44">
                  <c:v>630.4500119999991</c:v>
                </c:pt>
                <c:pt idx="45">
                  <c:v>627.409973</c:v>
                </c:pt>
                <c:pt idx="46">
                  <c:v>643.6400149999994</c:v>
                </c:pt>
                <c:pt idx="47">
                  <c:v>596.549988</c:v>
                </c:pt>
                <c:pt idx="48">
                  <c:v>598.160034</c:v>
                </c:pt>
                <c:pt idx="49">
                  <c:v>599.5599979999994</c:v>
                </c:pt>
                <c:pt idx="50">
                  <c:v>601.75</c:v>
                </c:pt>
                <c:pt idx="51">
                  <c:v>609.969971</c:v>
                </c:pt>
                <c:pt idx="52">
                  <c:v>589.200012</c:v>
                </c:pt>
                <c:pt idx="53">
                  <c:v>593.169983</c:v>
                </c:pt>
                <c:pt idx="54">
                  <c:v>602.349976</c:v>
                </c:pt>
                <c:pt idx="55">
                  <c:v>584.549988</c:v>
                </c:pt>
                <c:pt idx="56">
                  <c:v>597.3699949999991</c:v>
                </c:pt>
                <c:pt idx="57">
                  <c:v>609.929993</c:v>
                </c:pt>
                <c:pt idx="58">
                  <c:v>596.549988</c:v>
                </c:pt>
                <c:pt idx="59">
                  <c:v>598.160034</c:v>
                </c:pt>
                <c:pt idx="60">
                  <c:v>599.5599979999994</c:v>
                </c:pt>
                <c:pt idx="61">
                  <c:v>601.75</c:v>
                </c:pt>
                <c:pt idx="62">
                  <c:v>609.969971</c:v>
                </c:pt>
                <c:pt idx="63">
                  <c:v>589.200012</c:v>
                </c:pt>
                <c:pt idx="64">
                  <c:v>593.169983</c:v>
                </c:pt>
                <c:pt idx="65">
                  <c:v>602.349976</c:v>
                </c:pt>
                <c:pt idx="66">
                  <c:v>584.549988</c:v>
                </c:pt>
                <c:pt idx="67">
                  <c:v>597.3699949999991</c:v>
                </c:pt>
                <c:pt idx="68">
                  <c:v>609.929993</c:v>
                </c:pt>
                <c:pt idx="69">
                  <c:v>596.549988</c:v>
                </c:pt>
                <c:pt idx="70">
                  <c:v>598.160034</c:v>
                </c:pt>
                <c:pt idx="71">
                  <c:v>599.5599979999994</c:v>
                </c:pt>
                <c:pt idx="72">
                  <c:v>601.75</c:v>
                </c:pt>
                <c:pt idx="73">
                  <c:v>609.969971</c:v>
                </c:pt>
                <c:pt idx="74">
                  <c:v>589.200012</c:v>
                </c:pt>
                <c:pt idx="75">
                  <c:v>593.169983</c:v>
                </c:pt>
                <c:pt idx="76">
                  <c:v>602.349976</c:v>
                </c:pt>
                <c:pt idx="77">
                  <c:v>584.549988</c:v>
                </c:pt>
                <c:pt idx="78">
                  <c:v>597.3699949999991</c:v>
                </c:pt>
                <c:pt idx="79">
                  <c:v>609.929993</c:v>
                </c:pt>
                <c:pt idx="80">
                  <c:v>567.349976</c:v>
                </c:pt>
                <c:pt idx="81">
                  <c:v>569.179993</c:v>
                </c:pt>
                <c:pt idx="82">
                  <c:v>574.780029</c:v>
                </c:pt>
                <c:pt idx="83">
                  <c:v>575.089966</c:v>
                </c:pt>
                <c:pt idx="84">
                  <c:v>573.419983</c:v>
                </c:pt>
                <c:pt idx="85">
                  <c:v>560.830016999999</c:v>
                </c:pt>
                <c:pt idx="86">
                  <c:v>569.599976</c:v>
                </c:pt>
                <c:pt idx="87">
                  <c:v>557.8099979999994</c:v>
                </c:pt>
                <c:pt idx="88">
                  <c:v>565.97998</c:v>
                </c:pt>
                <c:pt idx="89">
                  <c:v>575.3099979999994</c:v>
                </c:pt>
                <c:pt idx="90">
                  <c:v>570.929993</c:v>
                </c:pt>
                <c:pt idx="91">
                  <c:v>567.349976</c:v>
                </c:pt>
                <c:pt idx="92">
                  <c:v>569.179993</c:v>
                </c:pt>
                <c:pt idx="93">
                  <c:v>574.780029</c:v>
                </c:pt>
                <c:pt idx="94">
                  <c:v>575.089966</c:v>
                </c:pt>
                <c:pt idx="95">
                  <c:v>573.419983</c:v>
                </c:pt>
                <c:pt idx="96">
                  <c:v>560.830016999999</c:v>
                </c:pt>
                <c:pt idx="97">
                  <c:v>569.599976</c:v>
                </c:pt>
                <c:pt idx="98">
                  <c:v>557.8099979999994</c:v>
                </c:pt>
                <c:pt idx="99">
                  <c:v>565.97998</c:v>
                </c:pt>
                <c:pt idx="100">
                  <c:v>575.3099979999994</c:v>
                </c:pt>
                <c:pt idx="101">
                  <c:v>570.929993</c:v>
                </c:pt>
                <c:pt idx="102">
                  <c:v>567.349976</c:v>
                </c:pt>
                <c:pt idx="103">
                  <c:v>569.179993</c:v>
                </c:pt>
                <c:pt idx="104">
                  <c:v>574.780029</c:v>
                </c:pt>
                <c:pt idx="105">
                  <c:v>575.089966</c:v>
                </c:pt>
                <c:pt idx="106">
                  <c:v>573.419983</c:v>
                </c:pt>
                <c:pt idx="107">
                  <c:v>560.830016999999</c:v>
                </c:pt>
                <c:pt idx="108">
                  <c:v>569.599976</c:v>
                </c:pt>
                <c:pt idx="109">
                  <c:v>557.8099979999994</c:v>
                </c:pt>
                <c:pt idx="110">
                  <c:v>565.97998</c:v>
                </c:pt>
                <c:pt idx="111">
                  <c:v>575.3099979999994</c:v>
                </c:pt>
                <c:pt idx="112">
                  <c:v>570.929993</c:v>
                </c:pt>
                <c:pt idx="113">
                  <c:v>576.76001</c:v>
                </c:pt>
                <c:pt idx="114">
                  <c:v>585.23999</c:v>
                </c:pt>
                <c:pt idx="115">
                  <c:v>584.0599979999994</c:v>
                </c:pt>
                <c:pt idx="116">
                  <c:v>582.48999</c:v>
                </c:pt>
                <c:pt idx="117">
                  <c:v>593.070007</c:v>
                </c:pt>
                <c:pt idx="118">
                  <c:v>577.580017</c:v>
                </c:pt>
                <c:pt idx="119">
                  <c:v>583.26001</c:v>
                </c:pt>
                <c:pt idx="120">
                  <c:v>584.23999</c:v>
                </c:pt>
                <c:pt idx="121">
                  <c:v>576.76001</c:v>
                </c:pt>
                <c:pt idx="122">
                  <c:v>585.23999</c:v>
                </c:pt>
                <c:pt idx="123">
                  <c:v>584.0599979999994</c:v>
                </c:pt>
                <c:pt idx="124">
                  <c:v>582.48999</c:v>
                </c:pt>
                <c:pt idx="125">
                  <c:v>593.070007</c:v>
                </c:pt>
                <c:pt idx="126">
                  <c:v>577.580017</c:v>
                </c:pt>
                <c:pt idx="127">
                  <c:v>583.26001</c:v>
                </c:pt>
                <c:pt idx="128">
                  <c:v>584.23999</c:v>
                </c:pt>
                <c:pt idx="129">
                  <c:v>576.76001</c:v>
                </c:pt>
                <c:pt idx="130">
                  <c:v>585.23999</c:v>
                </c:pt>
                <c:pt idx="131">
                  <c:v>584.0599979999994</c:v>
                </c:pt>
                <c:pt idx="132">
                  <c:v>582.48999</c:v>
                </c:pt>
                <c:pt idx="133">
                  <c:v>593.070007</c:v>
                </c:pt>
                <c:pt idx="134">
                  <c:v>577.580017</c:v>
                </c:pt>
                <c:pt idx="135">
                  <c:v>583.26001</c:v>
                </c:pt>
                <c:pt idx="136">
                  <c:v>584.23999</c:v>
                </c:pt>
                <c:pt idx="137">
                  <c:v>599.599976</c:v>
                </c:pt>
                <c:pt idx="138">
                  <c:v>603.8200069999994</c:v>
                </c:pt>
                <c:pt idx="139">
                  <c:v>597.619995</c:v>
                </c:pt>
                <c:pt idx="140">
                  <c:v>598.289978</c:v>
                </c:pt>
                <c:pt idx="141">
                  <c:v>605.5200199999994</c:v>
                </c:pt>
                <c:pt idx="142">
                  <c:v>599.9500119999991</c:v>
                </c:pt>
                <c:pt idx="143">
                  <c:v>592.159973</c:v>
                </c:pt>
                <c:pt idx="144">
                  <c:v>600.72998</c:v>
                </c:pt>
                <c:pt idx="145">
                  <c:v>602.97998</c:v>
                </c:pt>
                <c:pt idx="146">
                  <c:v>611.27002</c:v>
                </c:pt>
                <c:pt idx="147">
                  <c:v>605.27002</c:v>
                </c:pt>
                <c:pt idx="148">
                  <c:v>594.3599849999994</c:v>
                </c:pt>
                <c:pt idx="149">
                  <c:v>589.26001</c:v>
                </c:pt>
                <c:pt idx="150">
                  <c:v>604.570007</c:v>
                </c:pt>
                <c:pt idx="151">
                  <c:v>599.599976</c:v>
                </c:pt>
                <c:pt idx="152">
                  <c:v>603.8200069999994</c:v>
                </c:pt>
                <c:pt idx="153">
                  <c:v>597.619995</c:v>
                </c:pt>
                <c:pt idx="154">
                  <c:v>598.289978</c:v>
                </c:pt>
                <c:pt idx="155">
                  <c:v>605.5200199999994</c:v>
                </c:pt>
                <c:pt idx="156">
                  <c:v>599.9500119999991</c:v>
                </c:pt>
                <c:pt idx="157">
                  <c:v>592.159973</c:v>
                </c:pt>
                <c:pt idx="158">
                  <c:v>600.72998</c:v>
                </c:pt>
                <c:pt idx="159">
                  <c:v>602.97998</c:v>
                </c:pt>
                <c:pt idx="160">
                  <c:v>611.27002</c:v>
                </c:pt>
                <c:pt idx="161">
                  <c:v>605.27002</c:v>
                </c:pt>
                <c:pt idx="162">
                  <c:v>594.3599849999994</c:v>
                </c:pt>
                <c:pt idx="163">
                  <c:v>589.26001</c:v>
                </c:pt>
                <c:pt idx="164">
                  <c:v>604.570007</c:v>
                </c:pt>
                <c:pt idx="165">
                  <c:v>599.599976</c:v>
                </c:pt>
                <c:pt idx="166">
                  <c:v>603.8200069999994</c:v>
                </c:pt>
                <c:pt idx="167">
                  <c:v>597.619995</c:v>
                </c:pt>
                <c:pt idx="168">
                  <c:v>598.289978</c:v>
                </c:pt>
                <c:pt idx="169">
                  <c:v>605.5200199999994</c:v>
                </c:pt>
                <c:pt idx="170">
                  <c:v>599.9500119999991</c:v>
                </c:pt>
                <c:pt idx="171">
                  <c:v>592.159973</c:v>
                </c:pt>
                <c:pt idx="172">
                  <c:v>600.72998</c:v>
                </c:pt>
                <c:pt idx="173">
                  <c:v>602.97998</c:v>
                </c:pt>
                <c:pt idx="174">
                  <c:v>611.27002</c:v>
                </c:pt>
                <c:pt idx="175">
                  <c:v>605.27002</c:v>
                </c:pt>
                <c:pt idx="176">
                  <c:v>594.3599849999994</c:v>
                </c:pt>
                <c:pt idx="177">
                  <c:v>589.26001</c:v>
                </c:pt>
                <c:pt idx="178">
                  <c:v>604.570007</c:v>
                </c:pt>
                <c:pt idx="179">
                  <c:v>581.419983</c:v>
                </c:pt>
                <c:pt idx="180">
                  <c:v>586.570007</c:v>
                </c:pt>
                <c:pt idx="181">
                  <c:v>575.690002</c:v>
                </c:pt>
                <c:pt idx="182">
                  <c:v>586.77002</c:v>
                </c:pt>
                <c:pt idx="183">
                  <c:v>581.9400019999994</c:v>
                </c:pt>
                <c:pt idx="184">
                  <c:v>584.5299679999994</c:v>
                </c:pt>
                <c:pt idx="185">
                  <c:v>586.0200199999994</c:v>
                </c:pt>
                <c:pt idx="186">
                  <c:v>598.8699949999991</c:v>
                </c:pt>
                <c:pt idx="187">
                  <c:v>575.77002</c:v>
                </c:pt>
                <c:pt idx="188">
                  <c:v>578.849976</c:v>
                </c:pt>
                <c:pt idx="189">
                  <c:v>585.5599979999994</c:v>
                </c:pt>
                <c:pt idx="190">
                  <c:v>580.8900149999994</c:v>
                </c:pt>
                <c:pt idx="191">
                  <c:v>590.8099979999994</c:v>
                </c:pt>
                <c:pt idx="192">
                  <c:v>585.090027</c:v>
                </c:pt>
                <c:pt idx="193">
                  <c:v>572.8599849999994</c:v>
                </c:pt>
                <c:pt idx="194">
                  <c:v>581.419983</c:v>
                </c:pt>
                <c:pt idx="195">
                  <c:v>586.570007</c:v>
                </c:pt>
                <c:pt idx="196">
                  <c:v>575.690002</c:v>
                </c:pt>
                <c:pt idx="197">
                  <c:v>586.77002</c:v>
                </c:pt>
                <c:pt idx="198">
                  <c:v>581.9400019999994</c:v>
                </c:pt>
                <c:pt idx="199">
                  <c:v>584.5299679999994</c:v>
                </c:pt>
                <c:pt idx="200">
                  <c:v>586.0200199999994</c:v>
                </c:pt>
                <c:pt idx="201">
                  <c:v>598.8699949999991</c:v>
                </c:pt>
                <c:pt idx="202">
                  <c:v>575.77002</c:v>
                </c:pt>
                <c:pt idx="203">
                  <c:v>578.849976</c:v>
                </c:pt>
                <c:pt idx="204">
                  <c:v>585.5599979999994</c:v>
                </c:pt>
                <c:pt idx="205">
                  <c:v>580.8900149999994</c:v>
                </c:pt>
                <c:pt idx="206">
                  <c:v>590.8099979999994</c:v>
                </c:pt>
                <c:pt idx="207">
                  <c:v>585.090027</c:v>
                </c:pt>
                <c:pt idx="208">
                  <c:v>572.8599849999994</c:v>
                </c:pt>
                <c:pt idx="209">
                  <c:v>581.419983</c:v>
                </c:pt>
                <c:pt idx="210">
                  <c:v>586.570007</c:v>
                </c:pt>
                <c:pt idx="211">
                  <c:v>575.690002</c:v>
                </c:pt>
                <c:pt idx="212">
                  <c:v>586.77002</c:v>
                </c:pt>
                <c:pt idx="213">
                  <c:v>581.9400019999994</c:v>
                </c:pt>
                <c:pt idx="214">
                  <c:v>584.5299679999994</c:v>
                </c:pt>
                <c:pt idx="215">
                  <c:v>586.0200199999994</c:v>
                </c:pt>
                <c:pt idx="216">
                  <c:v>598.8699949999991</c:v>
                </c:pt>
                <c:pt idx="217">
                  <c:v>575.77002</c:v>
                </c:pt>
                <c:pt idx="218">
                  <c:v>578.849976</c:v>
                </c:pt>
                <c:pt idx="219">
                  <c:v>585.5599979999994</c:v>
                </c:pt>
                <c:pt idx="220">
                  <c:v>580.8900149999994</c:v>
                </c:pt>
                <c:pt idx="221">
                  <c:v>590.8099979999994</c:v>
                </c:pt>
                <c:pt idx="222">
                  <c:v>585.090027</c:v>
                </c:pt>
                <c:pt idx="223">
                  <c:v>572.8599849999994</c:v>
                </c:pt>
                <c:pt idx="224">
                  <c:v>589.6500239999991</c:v>
                </c:pt>
                <c:pt idx="225">
                  <c:v>594.26001</c:v>
                </c:pt>
                <c:pt idx="226">
                  <c:v>594.25</c:v>
                </c:pt>
                <c:pt idx="227">
                  <c:v>587.76001</c:v>
                </c:pt>
                <c:pt idx="228">
                  <c:v>582.719971</c:v>
                </c:pt>
                <c:pt idx="229">
                  <c:v>590.6500239999991</c:v>
                </c:pt>
                <c:pt idx="230">
                  <c:v>595.72998</c:v>
                </c:pt>
                <c:pt idx="231">
                  <c:v>589.6500239999991</c:v>
                </c:pt>
                <c:pt idx="232">
                  <c:v>594.26001</c:v>
                </c:pt>
                <c:pt idx="233">
                  <c:v>594.25</c:v>
                </c:pt>
                <c:pt idx="234">
                  <c:v>587.76001</c:v>
                </c:pt>
                <c:pt idx="235">
                  <c:v>582.719971</c:v>
                </c:pt>
                <c:pt idx="236">
                  <c:v>590.6500239999991</c:v>
                </c:pt>
                <c:pt idx="237">
                  <c:v>595.72998</c:v>
                </c:pt>
                <c:pt idx="238">
                  <c:v>589.6500239999991</c:v>
                </c:pt>
                <c:pt idx="239">
                  <c:v>594.26001</c:v>
                </c:pt>
                <c:pt idx="240">
                  <c:v>594.25</c:v>
                </c:pt>
                <c:pt idx="241">
                  <c:v>587.76001</c:v>
                </c:pt>
                <c:pt idx="242">
                  <c:v>582.719971</c:v>
                </c:pt>
                <c:pt idx="243">
                  <c:v>590.6500239999991</c:v>
                </c:pt>
                <c:pt idx="244">
                  <c:v>595.72998</c:v>
                </c:pt>
                <c:pt idx="245">
                  <c:v>581.9500119999991</c:v>
                </c:pt>
                <c:pt idx="246">
                  <c:v>577.77002</c:v>
                </c:pt>
                <c:pt idx="247">
                  <c:v>579.880005</c:v>
                </c:pt>
                <c:pt idx="248">
                  <c:v>578.299988</c:v>
                </c:pt>
                <c:pt idx="249">
                  <c:v>583.0200199999994</c:v>
                </c:pt>
                <c:pt idx="250">
                  <c:v>569.76001</c:v>
                </c:pt>
                <c:pt idx="251">
                  <c:v>584.659973</c:v>
                </c:pt>
                <c:pt idx="252">
                  <c:v>592.47998</c:v>
                </c:pt>
                <c:pt idx="253">
                  <c:v>588.0200199999994</c:v>
                </c:pt>
                <c:pt idx="254">
                  <c:v>564.72998</c:v>
                </c:pt>
                <c:pt idx="255">
                  <c:v>578.98999</c:v>
                </c:pt>
                <c:pt idx="256">
                  <c:v>583.1500239999991</c:v>
                </c:pt>
                <c:pt idx="257">
                  <c:v>581.9500119999991</c:v>
                </c:pt>
                <c:pt idx="258">
                  <c:v>577.77002</c:v>
                </c:pt>
                <c:pt idx="259">
                  <c:v>579.880005</c:v>
                </c:pt>
                <c:pt idx="260">
                  <c:v>578.299988</c:v>
                </c:pt>
                <c:pt idx="261">
                  <c:v>583.0200199999994</c:v>
                </c:pt>
                <c:pt idx="262">
                  <c:v>569.76001</c:v>
                </c:pt>
                <c:pt idx="263">
                  <c:v>584.659973</c:v>
                </c:pt>
                <c:pt idx="264">
                  <c:v>592.47998</c:v>
                </c:pt>
                <c:pt idx="265">
                  <c:v>588.0200199999994</c:v>
                </c:pt>
                <c:pt idx="266">
                  <c:v>564.72998</c:v>
                </c:pt>
                <c:pt idx="267">
                  <c:v>578.98999</c:v>
                </c:pt>
                <c:pt idx="268">
                  <c:v>583.1500239999991</c:v>
                </c:pt>
                <c:pt idx="269">
                  <c:v>581.9500119999991</c:v>
                </c:pt>
                <c:pt idx="270">
                  <c:v>577.77002</c:v>
                </c:pt>
                <c:pt idx="271">
                  <c:v>579.880005</c:v>
                </c:pt>
                <c:pt idx="272">
                  <c:v>578.299988</c:v>
                </c:pt>
                <c:pt idx="273">
                  <c:v>583.0200199999994</c:v>
                </c:pt>
                <c:pt idx="274">
                  <c:v>569.76001</c:v>
                </c:pt>
                <c:pt idx="275">
                  <c:v>584.659973</c:v>
                </c:pt>
                <c:pt idx="276">
                  <c:v>592.47998</c:v>
                </c:pt>
                <c:pt idx="277">
                  <c:v>588.0200199999994</c:v>
                </c:pt>
                <c:pt idx="278">
                  <c:v>564.72998</c:v>
                </c:pt>
                <c:pt idx="279">
                  <c:v>578.98999</c:v>
                </c:pt>
                <c:pt idx="280">
                  <c:v>583.1500239999991</c:v>
                </c:pt>
                <c:pt idx="281">
                  <c:v>582.910034</c:v>
                </c:pt>
                <c:pt idx="282">
                  <c:v>583.849976</c:v>
                </c:pt>
                <c:pt idx="283">
                  <c:v>583.669983</c:v>
                </c:pt>
                <c:pt idx="284">
                  <c:v>568.190002</c:v>
                </c:pt>
                <c:pt idx="285">
                  <c:v>588.23999</c:v>
                </c:pt>
                <c:pt idx="286">
                  <c:v>579.73999</c:v>
                </c:pt>
                <c:pt idx="287">
                  <c:v>593.0299679999994</c:v>
                </c:pt>
                <c:pt idx="288">
                  <c:v>571.679993</c:v>
                </c:pt>
                <c:pt idx="289">
                  <c:v>587.8599849999994</c:v>
                </c:pt>
                <c:pt idx="290">
                  <c:v>583.1500239999991</c:v>
                </c:pt>
                <c:pt idx="291">
                  <c:v>582.910034</c:v>
                </c:pt>
                <c:pt idx="292">
                  <c:v>583.849976</c:v>
                </c:pt>
                <c:pt idx="293">
                  <c:v>583.669983</c:v>
                </c:pt>
                <c:pt idx="294">
                  <c:v>568.190002</c:v>
                </c:pt>
                <c:pt idx="295">
                  <c:v>588.23999</c:v>
                </c:pt>
                <c:pt idx="296">
                  <c:v>579.73999</c:v>
                </c:pt>
                <c:pt idx="297">
                  <c:v>593.0299679999994</c:v>
                </c:pt>
                <c:pt idx="298">
                  <c:v>571.679993</c:v>
                </c:pt>
                <c:pt idx="299">
                  <c:v>587.8599849999994</c:v>
                </c:pt>
                <c:pt idx="300">
                  <c:v>583.1500239999991</c:v>
                </c:pt>
                <c:pt idx="301">
                  <c:v>582.910034</c:v>
                </c:pt>
                <c:pt idx="302">
                  <c:v>583.849976</c:v>
                </c:pt>
                <c:pt idx="303">
                  <c:v>583.669983</c:v>
                </c:pt>
                <c:pt idx="304">
                  <c:v>568.190002</c:v>
                </c:pt>
                <c:pt idx="305">
                  <c:v>588.23999</c:v>
                </c:pt>
                <c:pt idx="306">
                  <c:v>579.73999</c:v>
                </c:pt>
                <c:pt idx="307">
                  <c:v>593.0299679999994</c:v>
                </c:pt>
                <c:pt idx="308">
                  <c:v>571.679993</c:v>
                </c:pt>
                <c:pt idx="309">
                  <c:v>587.8599849999994</c:v>
                </c:pt>
                <c:pt idx="310">
                  <c:v>583.1500239999991</c:v>
                </c:pt>
                <c:pt idx="311">
                  <c:v>570.3400269999987</c:v>
                </c:pt>
                <c:pt idx="312">
                  <c:v>564.8099979999994</c:v>
                </c:pt>
                <c:pt idx="313">
                  <c:v>553.779968</c:v>
                </c:pt>
                <c:pt idx="314">
                  <c:v>569.8900149999994</c:v>
                </c:pt>
                <c:pt idx="315">
                  <c:v>571.119995</c:v>
                </c:pt>
                <c:pt idx="316">
                  <c:v>565.48999</c:v>
                </c:pt>
                <c:pt idx="317">
                  <c:v>560.429993</c:v>
                </c:pt>
                <c:pt idx="318">
                  <c:v>575.109985</c:v>
                </c:pt>
                <c:pt idx="319">
                  <c:v>560.0</c:v>
                </c:pt>
                <c:pt idx="320">
                  <c:v>566.780029</c:v>
                </c:pt>
                <c:pt idx="321">
                  <c:v>572.690002</c:v>
                </c:pt>
                <c:pt idx="322">
                  <c:v>550.799988</c:v>
                </c:pt>
                <c:pt idx="323">
                  <c:v>566.6400149999994</c:v>
                </c:pt>
                <c:pt idx="324">
                  <c:v>561.9400019999994</c:v>
                </c:pt>
                <c:pt idx="325">
                  <c:v>570.3400269999987</c:v>
                </c:pt>
                <c:pt idx="326">
                  <c:v>564.8099979999994</c:v>
                </c:pt>
                <c:pt idx="327">
                  <c:v>553.779968</c:v>
                </c:pt>
                <c:pt idx="328">
                  <c:v>569.8900149999994</c:v>
                </c:pt>
                <c:pt idx="329">
                  <c:v>571.119995</c:v>
                </c:pt>
                <c:pt idx="330">
                  <c:v>565.48999</c:v>
                </c:pt>
                <c:pt idx="331">
                  <c:v>560.429993</c:v>
                </c:pt>
                <c:pt idx="332">
                  <c:v>575.109985</c:v>
                </c:pt>
                <c:pt idx="333">
                  <c:v>560.0</c:v>
                </c:pt>
                <c:pt idx="334">
                  <c:v>566.780029</c:v>
                </c:pt>
                <c:pt idx="335">
                  <c:v>572.690002</c:v>
                </c:pt>
                <c:pt idx="336">
                  <c:v>550.799988</c:v>
                </c:pt>
                <c:pt idx="337">
                  <c:v>566.6400149999994</c:v>
                </c:pt>
                <c:pt idx="338">
                  <c:v>561.9400019999994</c:v>
                </c:pt>
                <c:pt idx="339">
                  <c:v>570.3400269999987</c:v>
                </c:pt>
                <c:pt idx="340">
                  <c:v>564.8099979999994</c:v>
                </c:pt>
                <c:pt idx="341">
                  <c:v>553.779968</c:v>
                </c:pt>
                <c:pt idx="342">
                  <c:v>569.8900149999994</c:v>
                </c:pt>
                <c:pt idx="343">
                  <c:v>571.119995</c:v>
                </c:pt>
                <c:pt idx="344">
                  <c:v>565.48999</c:v>
                </c:pt>
                <c:pt idx="345">
                  <c:v>560.429993</c:v>
                </c:pt>
                <c:pt idx="346">
                  <c:v>575.109985</c:v>
                </c:pt>
                <c:pt idx="347">
                  <c:v>560.0</c:v>
                </c:pt>
                <c:pt idx="348">
                  <c:v>566.780029</c:v>
                </c:pt>
                <c:pt idx="349">
                  <c:v>572.690002</c:v>
                </c:pt>
                <c:pt idx="350">
                  <c:v>550.799988</c:v>
                </c:pt>
                <c:pt idx="351">
                  <c:v>566.6400149999994</c:v>
                </c:pt>
                <c:pt idx="352">
                  <c:v>561.9400019999994</c:v>
                </c:pt>
                <c:pt idx="353">
                  <c:v>544.130005</c:v>
                </c:pt>
                <c:pt idx="354">
                  <c:v>547.570007</c:v>
                </c:pt>
                <c:pt idx="355">
                  <c:v>553.6500239999991</c:v>
                </c:pt>
                <c:pt idx="356">
                  <c:v>553.0300289999991</c:v>
                </c:pt>
                <c:pt idx="357">
                  <c:v>545.880005</c:v>
                </c:pt>
                <c:pt idx="358">
                  <c:v>538.549988</c:v>
                </c:pt>
                <c:pt idx="359">
                  <c:v>544.130005</c:v>
                </c:pt>
                <c:pt idx="360">
                  <c:v>547.570007</c:v>
                </c:pt>
                <c:pt idx="361">
                  <c:v>553.6500239999991</c:v>
                </c:pt>
                <c:pt idx="362">
                  <c:v>553.0300289999991</c:v>
                </c:pt>
                <c:pt idx="363">
                  <c:v>545.880005</c:v>
                </c:pt>
                <c:pt idx="364">
                  <c:v>538.549988</c:v>
                </c:pt>
                <c:pt idx="365">
                  <c:v>544.130005</c:v>
                </c:pt>
                <c:pt idx="366">
                  <c:v>547.570007</c:v>
                </c:pt>
                <c:pt idx="367">
                  <c:v>553.6500239999991</c:v>
                </c:pt>
                <c:pt idx="368">
                  <c:v>553.0300289999991</c:v>
                </c:pt>
                <c:pt idx="369">
                  <c:v>545.880005</c:v>
                </c:pt>
                <c:pt idx="370">
                  <c:v>538.549988</c:v>
                </c:pt>
                <c:pt idx="371">
                  <c:v>527.1400149999994</c:v>
                </c:pt>
                <c:pt idx="372">
                  <c:v>528.349976</c:v>
                </c:pt>
                <c:pt idx="373">
                  <c:v>520.5</c:v>
                </c:pt>
                <c:pt idx="374">
                  <c:v>527.1400149999994</c:v>
                </c:pt>
                <c:pt idx="375">
                  <c:v>528.349976</c:v>
                </c:pt>
                <c:pt idx="376">
                  <c:v>520.5</c:v>
                </c:pt>
                <c:pt idx="377">
                  <c:v>520.570007</c:v>
                </c:pt>
                <c:pt idx="378">
                  <c:v>521.710022</c:v>
                </c:pt>
                <c:pt idx="379">
                  <c:v>521.049988</c:v>
                </c:pt>
                <c:pt idx="380">
                  <c:v>520.570007</c:v>
                </c:pt>
                <c:pt idx="381">
                  <c:v>521.710022</c:v>
                </c:pt>
                <c:pt idx="382">
                  <c:v>521.049988</c:v>
                </c:pt>
                <c:pt idx="383">
                  <c:v>543.77002</c:v>
                </c:pt>
                <c:pt idx="384">
                  <c:v>546.4000239999991</c:v>
                </c:pt>
                <c:pt idx="385">
                  <c:v>543.1400149999994</c:v>
                </c:pt>
                <c:pt idx="386">
                  <c:v>540.48999</c:v>
                </c:pt>
                <c:pt idx="387">
                  <c:v>546.119995</c:v>
                </c:pt>
                <c:pt idx="388">
                  <c:v>543.8599849999994</c:v>
                </c:pt>
                <c:pt idx="389">
                  <c:v>635.409973</c:v>
                </c:pt>
                <c:pt idx="390">
                  <c:v>632.299988</c:v>
                </c:pt>
                <c:pt idx="391">
                  <c:v>654.6400149999994</c:v>
                </c:pt>
                <c:pt idx="392">
                  <c:v>635.409973</c:v>
                </c:pt>
                <c:pt idx="393">
                  <c:v>632.299988</c:v>
                </c:pt>
                <c:pt idx="394">
                  <c:v>654.6400149999994</c:v>
                </c:pt>
                <c:pt idx="395">
                  <c:v>635.409973</c:v>
                </c:pt>
                <c:pt idx="396">
                  <c:v>632.299988</c:v>
                </c:pt>
                <c:pt idx="397">
                  <c:v>654.6400149999994</c:v>
                </c:pt>
                <c:pt idx="398">
                  <c:v>635.409973</c:v>
                </c:pt>
                <c:pt idx="399">
                  <c:v>632.299988</c:v>
                </c:pt>
                <c:pt idx="400">
                  <c:v>654.6400149999994</c:v>
                </c:pt>
                <c:pt idx="401">
                  <c:v>656.599976</c:v>
                </c:pt>
                <c:pt idx="402">
                  <c:v>641.8099979999994</c:v>
                </c:pt>
                <c:pt idx="403">
                  <c:v>658.25</c:v>
                </c:pt>
                <c:pt idx="404">
                  <c:v>656.599976</c:v>
                </c:pt>
                <c:pt idx="405">
                  <c:v>641.8099979999994</c:v>
                </c:pt>
                <c:pt idx="406">
                  <c:v>658.25</c:v>
                </c:pt>
                <c:pt idx="407">
                  <c:v>656.599976</c:v>
                </c:pt>
                <c:pt idx="408">
                  <c:v>641.8099979999994</c:v>
                </c:pt>
                <c:pt idx="409">
                  <c:v>658.25</c:v>
                </c:pt>
                <c:pt idx="410">
                  <c:v>656.599976</c:v>
                </c:pt>
                <c:pt idx="411">
                  <c:v>641.8099979999994</c:v>
                </c:pt>
                <c:pt idx="412">
                  <c:v>658.25</c:v>
                </c:pt>
                <c:pt idx="413">
                  <c:v>644.8400269999987</c:v>
                </c:pt>
                <c:pt idx="414">
                  <c:v>637.669983</c:v>
                </c:pt>
                <c:pt idx="415">
                  <c:v>652.9000239999991</c:v>
                </c:pt>
                <c:pt idx="416">
                  <c:v>644.8400269999987</c:v>
                </c:pt>
                <c:pt idx="417">
                  <c:v>637.669983</c:v>
                </c:pt>
                <c:pt idx="418">
                  <c:v>652.9000239999991</c:v>
                </c:pt>
                <c:pt idx="419">
                  <c:v>644.8400269999987</c:v>
                </c:pt>
                <c:pt idx="420">
                  <c:v>637.669983</c:v>
                </c:pt>
                <c:pt idx="421">
                  <c:v>652.9000239999991</c:v>
                </c:pt>
                <c:pt idx="422">
                  <c:v>644.8400269999987</c:v>
                </c:pt>
                <c:pt idx="423">
                  <c:v>637.669983</c:v>
                </c:pt>
                <c:pt idx="424">
                  <c:v>652.9000239999991</c:v>
                </c:pt>
                <c:pt idx="425">
                  <c:v>639.6400149999994</c:v>
                </c:pt>
                <c:pt idx="426">
                  <c:v>653.6500239999991</c:v>
                </c:pt>
                <c:pt idx="427">
                  <c:v>653.039978</c:v>
                </c:pt>
                <c:pt idx="428">
                  <c:v>639.6400149999994</c:v>
                </c:pt>
                <c:pt idx="429">
                  <c:v>653.6500239999991</c:v>
                </c:pt>
                <c:pt idx="430">
                  <c:v>653.039978</c:v>
                </c:pt>
                <c:pt idx="431">
                  <c:v>639.6400149999994</c:v>
                </c:pt>
                <c:pt idx="432">
                  <c:v>653.6500239999991</c:v>
                </c:pt>
                <c:pt idx="433">
                  <c:v>653.039978</c:v>
                </c:pt>
                <c:pt idx="434">
                  <c:v>639.6400149999994</c:v>
                </c:pt>
                <c:pt idx="435">
                  <c:v>653.6500239999991</c:v>
                </c:pt>
                <c:pt idx="436">
                  <c:v>653.039978</c:v>
                </c:pt>
              </c:numCache>
            </c:numRef>
          </c:yVal>
          <c:smooth val="0"/>
        </c:ser>
        <c:dLbls>
          <c:showLegendKey val="0"/>
          <c:showVal val="0"/>
          <c:showCatName val="0"/>
          <c:showSerName val="0"/>
          <c:showPercent val="0"/>
          <c:showBubbleSize val="0"/>
        </c:dLbls>
        <c:axId val="2145800272"/>
        <c:axId val="-2134874640"/>
      </c:scatterChart>
      <c:valAx>
        <c:axId val="2145800272"/>
        <c:scaling>
          <c:orientation val="minMax"/>
          <c:max val="700.0"/>
          <c:min val="500.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134874640"/>
        <c:crosses val="autoZero"/>
        <c:crossBetween val="midCat"/>
        <c:majorUnit val="20.0"/>
        <c:minorUnit val="10.0"/>
      </c:valAx>
      <c:valAx>
        <c:axId val="-2134874640"/>
        <c:scaling>
          <c:orientation val="minMax"/>
          <c:min val="5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145800272"/>
        <c:crosses val="autoZero"/>
        <c:crossBetween val="midCat"/>
        <c:majorUnit val="20.0"/>
        <c:minorUnit val="1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9E9BBE-9D45-4D0C-B71F-476B5E4C11D7}" type="doc">
      <dgm:prSet loTypeId="urn:microsoft.com/office/officeart/2005/8/layout/vList6" loCatId="list" qsTypeId="urn:microsoft.com/office/officeart/2005/8/quickstyle/3d1" qsCatId="3D" csTypeId="urn:microsoft.com/office/officeart/2005/8/colors/accent1_2" csCatId="accent1" phldr="1"/>
      <dgm:spPr/>
      <dgm:t>
        <a:bodyPr/>
        <a:lstStyle/>
        <a:p>
          <a:endParaRPr lang="en-US"/>
        </a:p>
      </dgm:t>
    </dgm:pt>
    <dgm:pt modelId="{E5D4E5CD-BB05-46EC-A076-B08056A170C0}">
      <dgm:prSet phldrT="[Text]" custT="1"/>
      <dgm:spPr>
        <a:xfrm>
          <a:off x="0" y="0"/>
          <a:ext cx="1404138" cy="642700"/>
        </a:xfrm>
        <a:gradFill rotWithShape="0">
          <a:gsLst>
            <a:gs pos="0">
              <a:srgbClr val="6076B4">
                <a:hueOff val="0"/>
                <a:satOff val="0"/>
                <a:lumOff val="0"/>
                <a:alphaOff val="0"/>
                <a:shade val="51000"/>
                <a:satMod val="130000"/>
              </a:srgbClr>
            </a:gs>
            <a:gs pos="80000">
              <a:srgbClr val="6076B4">
                <a:hueOff val="0"/>
                <a:satOff val="0"/>
                <a:lumOff val="0"/>
                <a:alphaOff val="0"/>
                <a:shade val="93000"/>
                <a:satMod val="130000"/>
              </a:srgbClr>
            </a:gs>
            <a:gs pos="100000">
              <a:srgbClr val="6076B4">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200" dirty="0" smtClean="0">
              <a:solidFill>
                <a:sysClr val="window" lastClr="FFFFFF"/>
              </a:solidFill>
              <a:latin typeface="Palatino Linotype"/>
              <a:ea typeface="+mn-ea"/>
              <a:cs typeface="+mn-cs"/>
            </a:rPr>
            <a:t>COMPOSITION</a:t>
          </a:r>
          <a:endParaRPr lang="en-US" sz="1200" dirty="0">
            <a:solidFill>
              <a:sysClr val="window" lastClr="FFFFFF"/>
            </a:solidFill>
            <a:latin typeface="Palatino Linotype"/>
            <a:ea typeface="+mn-ea"/>
            <a:cs typeface="+mn-cs"/>
          </a:endParaRPr>
        </a:p>
      </dgm:t>
    </dgm:pt>
    <dgm:pt modelId="{4629C5D4-1FD7-4B9A-88CA-F876466FF9FC}" type="parTrans" cxnId="{E73C88AA-A9BD-47AA-99FC-176A8A153174}">
      <dgm:prSet/>
      <dgm:spPr/>
      <dgm:t>
        <a:bodyPr/>
        <a:lstStyle/>
        <a:p>
          <a:endParaRPr lang="en-US" sz="1600"/>
        </a:p>
      </dgm:t>
    </dgm:pt>
    <dgm:pt modelId="{0290C20A-C26A-4E39-BBB8-F93184660D5A}" type="sibTrans" cxnId="{E73C88AA-A9BD-47AA-99FC-176A8A153174}">
      <dgm:prSet/>
      <dgm:spPr/>
      <dgm:t>
        <a:bodyPr/>
        <a:lstStyle/>
        <a:p>
          <a:endParaRPr lang="en-US" sz="1600"/>
        </a:p>
      </dgm:t>
    </dgm:pt>
    <dgm:pt modelId="{D887C4E1-1167-4E2C-B673-5C4D70FAA06D}">
      <dgm:prSet phldrT="[Text]" custT="1"/>
      <dgm:spPr>
        <a:xfrm>
          <a:off x="1086" y="707135"/>
          <a:ext cx="1404138" cy="642700"/>
        </a:xfrm>
        <a:gradFill rotWithShape="0">
          <a:gsLst>
            <a:gs pos="0">
              <a:srgbClr val="6076B4">
                <a:hueOff val="0"/>
                <a:satOff val="0"/>
                <a:lumOff val="0"/>
                <a:alphaOff val="0"/>
                <a:shade val="51000"/>
                <a:satMod val="130000"/>
              </a:srgbClr>
            </a:gs>
            <a:gs pos="80000">
              <a:srgbClr val="6076B4">
                <a:hueOff val="0"/>
                <a:satOff val="0"/>
                <a:lumOff val="0"/>
                <a:alphaOff val="0"/>
                <a:shade val="93000"/>
                <a:satMod val="130000"/>
              </a:srgbClr>
            </a:gs>
            <a:gs pos="100000">
              <a:srgbClr val="6076B4">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050" dirty="0" smtClean="0">
              <a:solidFill>
                <a:sysClr val="window" lastClr="FFFFFF"/>
              </a:solidFill>
              <a:latin typeface="Palatino Linotype"/>
              <a:ea typeface="+mn-ea"/>
              <a:cs typeface="+mn-cs"/>
            </a:rPr>
            <a:t>MANUFACTURING</a:t>
          </a:r>
          <a:r>
            <a:rPr lang="en-US" sz="1100" dirty="0" smtClean="0">
              <a:solidFill>
                <a:sysClr val="window" lastClr="FFFFFF"/>
              </a:solidFill>
              <a:latin typeface="Palatino Linotype"/>
              <a:ea typeface="+mn-ea"/>
              <a:cs typeface="+mn-cs"/>
            </a:rPr>
            <a:t> PROCESSES</a:t>
          </a:r>
          <a:endParaRPr lang="en-US" sz="1100" dirty="0">
            <a:solidFill>
              <a:sysClr val="window" lastClr="FFFFFF"/>
            </a:solidFill>
            <a:latin typeface="Palatino Linotype"/>
            <a:ea typeface="+mn-ea"/>
            <a:cs typeface="+mn-cs"/>
          </a:endParaRPr>
        </a:p>
      </dgm:t>
    </dgm:pt>
    <dgm:pt modelId="{A5E7E4AE-C4F5-45FF-A8A9-843B34BE9E41}" type="parTrans" cxnId="{043FE9D0-FD01-44C1-BACF-3C47BEF7D43D}">
      <dgm:prSet/>
      <dgm:spPr/>
      <dgm:t>
        <a:bodyPr/>
        <a:lstStyle/>
        <a:p>
          <a:endParaRPr lang="en-US" sz="1600"/>
        </a:p>
      </dgm:t>
    </dgm:pt>
    <dgm:pt modelId="{D5451C37-9CBE-4CCC-8A8C-31DDE2749495}" type="sibTrans" cxnId="{043FE9D0-FD01-44C1-BACF-3C47BEF7D43D}">
      <dgm:prSet/>
      <dgm:spPr/>
      <dgm:t>
        <a:bodyPr/>
        <a:lstStyle/>
        <a:p>
          <a:endParaRPr lang="en-US" sz="1600"/>
        </a:p>
      </dgm:t>
    </dgm:pt>
    <dgm:pt modelId="{065662DB-78B7-4F33-8477-17D651C7AEB7}">
      <dgm:prSet custT="1"/>
      <dgm:spPr>
        <a:xfrm>
          <a:off x="1405224" y="0"/>
          <a:ext cx="1842926" cy="642700"/>
        </a:xfrm>
        <a:solidFill>
          <a:srgbClr val="6076B4">
            <a:alpha val="90000"/>
            <a:tint val="40000"/>
            <a:hueOff val="0"/>
            <a:satOff val="0"/>
            <a:lumOff val="0"/>
            <a:alphaOff val="0"/>
          </a:srgbClr>
        </a:solidFill>
        <a:ln w="9525" cap="flat" cmpd="sng" algn="ctr">
          <a:solidFill>
            <a:srgbClr val="6076B4">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t>
        <a:bodyPr anchor="ctr"/>
        <a:lstStyle/>
        <a:p>
          <a:pPr algn="l"/>
          <a:r>
            <a:rPr lang="en-US" sz="1100" dirty="0" smtClean="0">
              <a:solidFill>
                <a:srgbClr val="000000"/>
              </a:solidFill>
              <a:latin typeface="Palatino Linotype"/>
              <a:ea typeface="+mn-ea"/>
              <a:cs typeface="+mn-cs"/>
            </a:rPr>
            <a:t>CORRELATES TO</a:t>
          </a:r>
          <a:endParaRPr lang="en-US" sz="1100" dirty="0">
            <a:solidFill>
              <a:srgbClr val="000000"/>
            </a:solidFill>
            <a:latin typeface="Palatino Linotype"/>
            <a:ea typeface="+mn-ea"/>
            <a:cs typeface="+mn-cs"/>
          </a:endParaRPr>
        </a:p>
      </dgm:t>
    </dgm:pt>
    <dgm:pt modelId="{0A4595BE-62C1-4A0A-B1F7-208D487ADD75}" type="parTrans" cxnId="{2F138B8F-A058-4F4F-89B2-AAAB0941BE8C}">
      <dgm:prSet/>
      <dgm:spPr/>
      <dgm:t>
        <a:bodyPr/>
        <a:lstStyle/>
        <a:p>
          <a:endParaRPr lang="en-US" sz="1600"/>
        </a:p>
      </dgm:t>
    </dgm:pt>
    <dgm:pt modelId="{4E575915-9DDC-4EB9-943D-C332AC7E9951}" type="sibTrans" cxnId="{2F138B8F-A058-4F4F-89B2-AAAB0941BE8C}">
      <dgm:prSet/>
      <dgm:spPr/>
      <dgm:t>
        <a:bodyPr/>
        <a:lstStyle/>
        <a:p>
          <a:endParaRPr lang="en-US" sz="1600"/>
        </a:p>
      </dgm:t>
    </dgm:pt>
    <dgm:pt modelId="{356704F2-2D9E-4235-B03C-CCEFB0E7F7A8}">
      <dgm:prSet custT="1"/>
      <dgm:spPr>
        <a:xfrm>
          <a:off x="1406305" y="707299"/>
          <a:ext cx="1842926" cy="642700"/>
        </a:xfrm>
        <a:solidFill>
          <a:srgbClr val="6076B4">
            <a:alpha val="90000"/>
            <a:tint val="40000"/>
            <a:hueOff val="0"/>
            <a:satOff val="0"/>
            <a:lumOff val="0"/>
            <a:alphaOff val="0"/>
          </a:srgbClr>
        </a:solidFill>
        <a:ln w="9525" cap="flat" cmpd="sng" algn="ctr">
          <a:solidFill>
            <a:srgbClr val="6076B4">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t>
        <a:bodyPr anchor="ctr"/>
        <a:lstStyle/>
        <a:p>
          <a:r>
            <a:rPr lang="en-US" sz="1100" dirty="0" smtClean="0">
              <a:solidFill>
                <a:srgbClr val="000000"/>
              </a:solidFill>
              <a:latin typeface="Palatino Linotype"/>
              <a:ea typeface="+mn-ea"/>
              <a:cs typeface="+mn-cs"/>
            </a:rPr>
            <a:t>CORRELATES TO</a:t>
          </a:r>
          <a:endParaRPr lang="en-US" sz="1100" dirty="0">
            <a:solidFill>
              <a:srgbClr val="000000"/>
            </a:solidFill>
            <a:latin typeface="Palatino Linotype"/>
            <a:ea typeface="+mn-ea"/>
            <a:cs typeface="+mn-cs"/>
          </a:endParaRPr>
        </a:p>
      </dgm:t>
    </dgm:pt>
    <dgm:pt modelId="{4234D2DC-BF38-4938-BF9D-176AAC098814}" type="parTrans" cxnId="{D4CBF011-B5D7-43EF-8E57-5D8FB4E2D76D}">
      <dgm:prSet/>
      <dgm:spPr/>
      <dgm:t>
        <a:bodyPr/>
        <a:lstStyle/>
        <a:p>
          <a:endParaRPr lang="en-US" sz="1600"/>
        </a:p>
      </dgm:t>
    </dgm:pt>
    <dgm:pt modelId="{63D8D848-21AC-401E-ADEC-45B0B97011C7}" type="sibTrans" cxnId="{D4CBF011-B5D7-43EF-8E57-5D8FB4E2D76D}">
      <dgm:prSet/>
      <dgm:spPr/>
      <dgm:t>
        <a:bodyPr/>
        <a:lstStyle/>
        <a:p>
          <a:endParaRPr lang="en-US" sz="1600"/>
        </a:p>
      </dgm:t>
    </dgm:pt>
    <dgm:pt modelId="{064B0F09-6957-4E7C-99C7-25E3559BD644}" type="pres">
      <dgm:prSet presAssocID="{E49E9BBE-9D45-4D0C-B71F-476B5E4C11D7}" presName="Name0" presStyleCnt="0">
        <dgm:presLayoutVars>
          <dgm:dir/>
          <dgm:animLvl val="lvl"/>
          <dgm:resizeHandles/>
        </dgm:presLayoutVars>
      </dgm:prSet>
      <dgm:spPr/>
      <dgm:t>
        <a:bodyPr/>
        <a:lstStyle/>
        <a:p>
          <a:endParaRPr lang="en-US"/>
        </a:p>
      </dgm:t>
    </dgm:pt>
    <dgm:pt modelId="{D029F62E-21BF-4348-8207-CF58F511B6D8}" type="pres">
      <dgm:prSet presAssocID="{E5D4E5CD-BB05-46EC-A076-B08056A170C0}" presName="linNode" presStyleCnt="0"/>
      <dgm:spPr/>
    </dgm:pt>
    <dgm:pt modelId="{34B1B262-DB00-4BA0-8907-2238C6857C87}" type="pres">
      <dgm:prSet presAssocID="{E5D4E5CD-BB05-46EC-A076-B08056A170C0}" presName="parentShp" presStyleLbl="node1" presStyleIdx="0" presStyleCnt="2" custScaleX="114286" custLinFactNeighborX="-59" custLinFactNeighborY="-5174">
        <dgm:presLayoutVars>
          <dgm:bulletEnabled val="1"/>
        </dgm:presLayoutVars>
      </dgm:prSet>
      <dgm:spPr>
        <a:prstGeom prst="roundRect">
          <a:avLst/>
        </a:prstGeom>
      </dgm:spPr>
      <dgm:t>
        <a:bodyPr/>
        <a:lstStyle/>
        <a:p>
          <a:endParaRPr lang="en-US"/>
        </a:p>
      </dgm:t>
    </dgm:pt>
    <dgm:pt modelId="{13F47ABD-A1EB-4951-9229-5325FF091FDE}" type="pres">
      <dgm:prSet presAssocID="{E5D4E5CD-BB05-46EC-A076-B08056A170C0}" presName="childShp" presStyleLbl="bgAccFollowNode1" presStyleIdx="0" presStyleCnt="2" custLinFactNeighborY="-5174">
        <dgm:presLayoutVars>
          <dgm:bulletEnabled val="1"/>
        </dgm:presLayoutVars>
      </dgm:prSet>
      <dgm:spPr>
        <a:prstGeom prst="rightArrow">
          <a:avLst>
            <a:gd name="adj1" fmla="val 75000"/>
            <a:gd name="adj2" fmla="val 50000"/>
          </a:avLst>
        </a:prstGeom>
      </dgm:spPr>
      <dgm:t>
        <a:bodyPr/>
        <a:lstStyle/>
        <a:p>
          <a:endParaRPr lang="en-US"/>
        </a:p>
      </dgm:t>
    </dgm:pt>
    <dgm:pt modelId="{B765FD27-B7E0-4B2A-9534-03113A875C7F}" type="pres">
      <dgm:prSet presAssocID="{0290C20A-C26A-4E39-BBB8-F93184660D5A}" presName="spacing" presStyleCnt="0"/>
      <dgm:spPr/>
    </dgm:pt>
    <dgm:pt modelId="{3CBD7785-B2F4-470D-BD3D-42C8455AC80F}" type="pres">
      <dgm:prSet presAssocID="{D887C4E1-1167-4E2C-B673-5C4D70FAA06D}" presName="linNode" presStyleCnt="0"/>
      <dgm:spPr/>
    </dgm:pt>
    <dgm:pt modelId="{6AC06D27-9594-4F04-9BFD-2D462FAB6CE6}" type="pres">
      <dgm:prSet presAssocID="{D887C4E1-1167-4E2C-B673-5C4D70FAA06D}" presName="parentShp" presStyleLbl="node1" presStyleIdx="1" presStyleCnt="2" custScaleX="114286">
        <dgm:presLayoutVars>
          <dgm:bulletEnabled val="1"/>
        </dgm:presLayoutVars>
      </dgm:prSet>
      <dgm:spPr>
        <a:prstGeom prst="roundRect">
          <a:avLst/>
        </a:prstGeom>
      </dgm:spPr>
      <dgm:t>
        <a:bodyPr/>
        <a:lstStyle/>
        <a:p>
          <a:endParaRPr lang="en-US"/>
        </a:p>
      </dgm:t>
    </dgm:pt>
    <dgm:pt modelId="{9DAE062F-FBBA-487E-AB13-F600E1BDAE48}" type="pres">
      <dgm:prSet presAssocID="{D887C4E1-1167-4E2C-B673-5C4D70FAA06D}" presName="childShp" presStyleLbl="bgAccFollowNode1" presStyleIdx="1" presStyleCnt="2" custLinFactNeighborX="88" custLinFactNeighborY="9118">
        <dgm:presLayoutVars>
          <dgm:bulletEnabled val="1"/>
        </dgm:presLayoutVars>
      </dgm:prSet>
      <dgm:spPr>
        <a:prstGeom prst="rightArrow">
          <a:avLst>
            <a:gd name="adj1" fmla="val 75000"/>
            <a:gd name="adj2" fmla="val 50000"/>
          </a:avLst>
        </a:prstGeom>
      </dgm:spPr>
      <dgm:t>
        <a:bodyPr/>
        <a:lstStyle/>
        <a:p>
          <a:endParaRPr lang="en-US"/>
        </a:p>
      </dgm:t>
    </dgm:pt>
  </dgm:ptLst>
  <dgm:cxnLst>
    <dgm:cxn modelId="{691D6C97-BFF2-4042-8694-58AFA82883DF}" type="presOf" srcId="{065662DB-78B7-4F33-8477-17D651C7AEB7}" destId="{13F47ABD-A1EB-4951-9229-5325FF091FDE}" srcOrd="0" destOrd="0" presId="urn:microsoft.com/office/officeart/2005/8/layout/vList6"/>
    <dgm:cxn modelId="{043FE9D0-FD01-44C1-BACF-3C47BEF7D43D}" srcId="{E49E9BBE-9D45-4D0C-B71F-476B5E4C11D7}" destId="{D887C4E1-1167-4E2C-B673-5C4D70FAA06D}" srcOrd="1" destOrd="0" parTransId="{A5E7E4AE-C4F5-45FF-A8A9-843B34BE9E41}" sibTransId="{D5451C37-9CBE-4CCC-8A8C-31DDE2749495}"/>
    <dgm:cxn modelId="{DD79519C-993F-DF4B-94C4-A6459065CCCB}" type="presOf" srcId="{E49E9BBE-9D45-4D0C-B71F-476B5E4C11D7}" destId="{064B0F09-6957-4E7C-99C7-25E3559BD644}" srcOrd="0" destOrd="0" presId="urn:microsoft.com/office/officeart/2005/8/layout/vList6"/>
    <dgm:cxn modelId="{D4CBF011-B5D7-43EF-8E57-5D8FB4E2D76D}" srcId="{D887C4E1-1167-4E2C-B673-5C4D70FAA06D}" destId="{356704F2-2D9E-4235-B03C-CCEFB0E7F7A8}" srcOrd="0" destOrd="0" parTransId="{4234D2DC-BF38-4938-BF9D-176AAC098814}" sibTransId="{63D8D848-21AC-401E-ADEC-45B0B97011C7}"/>
    <dgm:cxn modelId="{E73C88AA-A9BD-47AA-99FC-176A8A153174}" srcId="{E49E9BBE-9D45-4D0C-B71F-476B5E4C11D7}" destId="{E5D4E5CD-BB05-46EC-A076-B08056A170C0}" srcOrd="0" destOrd="0" parTransId="{4629C5D4-1FD7-4B9A-88CA-F876466FF9FC}" sibTransId="{0290C20A-C26A-4E39-BBB8-F93184660D5A}"/>
    <dgm:cxn modelId="{D5A6BE06-FF31-FB4F-90C9-CDCC803A7BDA}" type="presOf" srcId="{356704F2-2D9E-4235-B03C-CCEFB0E7F7A8}" destId="{9DAE062F-FBBA-487E-AB13-F600E1BDAE48}" srcOrd="0" destOrd="0" presId="urn:microsoft.com/office/officeart/2005/8/layout/vList6"/>
    <dgm:cxn modelId="{74EC532D-3749-D941-9D2A-168578F3E56F}" type="presOf" srcId="{D887C4E1-1167-4E2C-B673-5C4D70FAA06D}" destId="{6AC06D27-9594-4F04-9BFD-2D462FAB6CE6}" srcOrd="0" destOrd="0" presId="urn:microsoft.com/office/officeart/2005/8/layout/vList6"/>
    <dgm:cxn modelId="{2F138B8F-A058-4F4F-89B2-AAAB0941BE8C}" srcId="{E5D4E5CD-BB05-46EC-A076-B08056A170C0}" destId="{065662DB-78B7-4F33-8477-17D651C7AEB7}" srcOrd="0" destOrd="0" parTransId="{0A4595BE-62C1-4A0A-B1F7-208D487ADD75}" sibTransId="{4E575915-9DDC-4EB9-943D-C332AC7E9951}"/>
    <dgm:cxn modelId="{3DF57791-D9AC-644F-B94C-0471CA782886}" type="presOf" srcId="{E5D4E5CD-BB05-46EC-A076-B08056A170C0}" destId="{34B1B262-DB00-4BA0-8907-2238C6857C87}" srcOrd="0" destOrd="0" presId="urn:microsoft.com/office/officeart/2005/8/layout/vList6"/>
    <dgm:cxn modelId="{171B44AF-330A-DC42-AC8E-015167955154}" type="presParOf" srcId="{064B0F09-6957-4E7C-99C7-25E3559BD644}" destId="{D029F62E-21BF-4348-8207-CF58F511B6D8}" srcOrd="0" destOrd="0" presId="urn:microsoft.com/office/officeart/2005/8/layout/vList6"/>
    <dgm:cxn modelId="{18A8A5B1-90E8-D14F-95E3-5F39E2EAF02A}" type="presParOf" srcId="{D029F62E-21BF-4348-8207-CF58F511B6D8}" destId="{34B1B262-DB00-4BA0-8907-2238C6857C87}" srcOrd="0" destOrd="0" presId="urn:microsoft.com/office/officeart/2005/8/layout/vList6"/>
    <dgm:cxn modelId="{297BA12E-8AF2-444C-AC4A-1D59D9B1B964}" type="presParOf" srcId="{D029F62E-21BF-4348-8207-CF58F511B6D8}" destId="{13F47ABD-A1EB-4951-9229-5325FF091FDE}" srcOrd="1" destOrd="0" presId="urn:microsoft.com/office/officeart/2005/8/layout/vList6"/>
    <dgm:cxn modelId="{A5A50A20-9C36-8540-8286-F629C6213EFE}" type="presParOf" srcId="{064B0F09-6957-4E7C-99C7-25E3559BD644}" destId="{B765FD27-B7E0-4B2A-9534-03113A875C7F}" srcOrd="1" destOrd="0" presId="urn:microsoft.com/office/officeart/2005/8/layout/vList6"/>
    <dgm:cxn modelId="{2BE70203-6731-0E44-BE7C-EEAB26FC1DBB}" type="presParOf" srcId="{064B0F09-6957-4E7C-99C7-25E3559BD644}" destId="{3CBD7785-B2F4-470D-BD3D-42C8455AC80F}" srcOrd="2" destOrd="0" presId="urn:microsoft.com/office/officeart/2005/8/layout/vList6"/>
    <dgm:cxn modelId="{62DD863C-68A1-AA40-84FF-1C2D5225D5FC}" type="presParOf" srcId="{3CBD7785-B2F4-470D-BD3D-42C8455AC80F}" destId="{6AC06D27-9594-4F04-9BFD-2D462FAB6CE6}" srcOrd="0" destOrd="0" presId="urn:microsoft.com/office/officeart/2005/8/layout/vList6"/>
    <dgm:cxn modelId="{1D32518E-A3BD-6A46-A0AB-8E56EA3C0269}" type="presParOf" srcId="{3CBD7785-B2F4-470D-BD3D-42C8455AC80F}" destId="{9DAE062F-FBBA-487E-AB13-F600E1BDAE48}"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183DE5-8091-4A8E-9F0B-EBBF2C265B16}" type="doc">
      <dgm:prSet loTypeId="urn:microsoft.com/office/officeart/2005/8/layout/process1" loCatId="process" qsTypeId="urn:microsoft.com/office/officeart/2005/8/quickstyle/3d1" qsCatId="3D" csTypeId="urn:microsoft.com/office/officeart/2005/8/colors/accent2_5" csCatId="accent2" phldr="1"/>
      <dgm:spPr/>
    </dgm:pt>
    <dgm:pt modelId="{8665802B-1ED5-4C95-8497-1C86B84BB2D1}">
      <dgm:prSet phldrT="[Text]" custT="1"/>
      <dgm:spPr>
        <a:xfrm>
          <a:off x="2135207" y="240964"/>
          <a:ext cx="1522660" cy="1042070"/>
        </a:xfrm>
        <a:gradFill rotWithShape="0">
          <a:gsLst>
            <a:gs pos="0">
              <a:srgbClr val="67097F">
                <a:alpha val="90000"/>
                <a:hueOff val="0"/>
                <a:satOff val="0"/>
                <a:lumOff val="0"/>
                <a:alphaOff val="-13333"/>
                <a:shade val="51000"/>
                <a:satMod val="130000"/>
              </a:srgbClr>
            </a:gs>
            <a:gs pos="80000">
              <a:srgbClr val="67097F">
                <a:alpha val="90000"/>
                <a:hueOff val="0"/>
                <a:satOff val="0"/>
                <a:lumOff val="0"/>
                <a:alphaOff val="-13333"/>
                <a:shade val="93000"/>
                <a:satMod val="130000"/>
              </a:srgbClr>
            </a:gs>
            <a:gs pos="100000">
              <a:srgbClr val="67097F">
                <a:alpha val="90000"/>
                <a:hueOff val="0"/>
                <a:satOff val="0"/>
                <a:lumOff val="0"/>
                <a:alphaOff val="-133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2400" dirty="0" smtClean="0">
              <a:solidFill>
                <a:srgbClr val="FFC000"/>
              </a:solidFill>
              <a:latin typeface="FrutigerBold"/>
              <a:ea typeface="+mn-ea"/>
              <a:cs typeface="+mn-cs"/>
            </a:rPr>
            <a:t>Preprocessing</a:t>
          </a:r>
          <a:endParaRPr lang="en-US" sz="2400" dirty="0">
            <a:solidFill>
              <a:srgbClr val="FFC000"/>
            </a:solidFill>
            <a:latin typeface="FrutigerBold"/>
            <a:ea typeface="+mn-ea"/>
            <a:cs typeface="+mn-cs"/>
          </a:endParaRPr>
        </a:p>
      </dgm:t>
    </dgm:pt>
    <dgm:pt modelId="{0D49BC5C-15CB-4C8F-A97E-0C3246419CA8}" type="parTrans" cxnId="{A00C4C93-13A9-41B1-9AF3-1D0C1C3375EA}">
      <dgm:prSet/>
      <dgm:spPr/>
      <dgm:t>
        <a:bodyPr/>
        <a:lstStyle/>
        <a:p>
          <a:endParaRPr lang="en-US"/>
        </a:p>
      </dgm:t>
    </dgm:pt>
    <dgm:pt modelId="{D8F5E318-4057-46FE-A24D-AFD054BCB53E}" type="sibTrans" cxnId="{A00C4C93-13A9-41B1-9AF3-1D0C1C3375EA}">
      <dgm:prSet/>
      <dgm:spPr>
        <a:xfrm>
          <a:off x="3810133" y="573190"/>
          <a:ext cx="322804" cy="377619"/>
        </a:xfrm>
        <a:gradFill rotWithShape="0">
          <a:gsLst>
            <a:gs pos="0">
              <a:srgbClr val="67097F">
                <a:shade val="90000"/>
                <a:hueOff val="-268851"/>
                <a:satOff val="-36682"/>
                <a:lumOff val="25788"/>
                <a:alphaOff val="0"/>
                <a:shade val="51000"/>
                <a:satMod val="130000"/>
              </a:srgbClr>
            </a:gs>
            <a:gs pos="80000">
              <a:srgbClr val="67097F">
                <a:shade val="90000"/>
                <a:hueOff val="-268851"/>
                <a:satOff val="-36682"/>
                <a:lumOff val="25788"/>
                <a:alphaOff val="0"/>
                <a:shade val="93000"/>
                <a:satMod val="130000"/>
              </a:srgbClr>
            </a:gs>
            <a:gs pos="100000">
              <a:srgbClr val="67097F">
                <a:shade val="90000"/>
                <a:hueOff val="-268851"/>
                <a:satOff val="-36682"/>
                <a:lumOff val="2578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a:solidFill>
              <a:srgbClr val="FFFFFF"/>
            </a:solidFill>
            <a:latin typeface="FrutigerBold"/>
            <a:ea typeface="+mn-ea"/>
            <a:cs typeface="+mn-cs"/>
          </a:endParaRPr>
        </a:p>
      </dgm:t>
    </dgm:pt>
    <dgm:pt modelId="{7A91BC0E-CE7E-46BC-B67B-174BF221A5E9}">
      <dgm:prSet phldrT="[Text]" custT="1"/>
      <dgm:spPr>
        <a:xfrm>
          <a:off x="6398656" y="240964"/>
          <a:ext cx="1522660" cy="1042070"/>
        </a:xfrm>
        <a:gradFill rotWithShape="0">
          <a:gsLst>
            <a:gs pos="0">
              <a:srgbClr val="67097F">
                <a:alpha val="90000"/>
                <a:hueOff val="0"/>
                <a:satOff val="0"/>
                <a:lumOff val="0"/>
                <a:alphaOff val="-40000"/>
                <a:shade val="51000"/>
                <a:satMod val="130000"/>
              </a:srgbClr>
            </a:gs>
            <a:gs pos="80000">
              <a:srgbClr val="67097F">
                <a:alpha val="90000"/>
                <a:hueOff val="0"/>
                <a:satOff val="0"/>
                <a:lumOff val="0"/>
                <a:alphaOff val="-40000"/>
                <a:shade val="93000"/>
                <a:satMod val="130000"/>
              </a:srgbClr>
            </a:gs>
            <a:gs pos="100000">
              <a:srgbClr val="67097F">
                <a:alpha val="90000"/>
                <a:hueOff val="0"/>
                <a:satOff val="0"/>
                <a:lumOff val="0"/>
                <a:alphaOff val="-4000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2400" dirty="0" smtClean="0">
              <a:solidFill>
                <a:srgbClr val="FFC000"/>
              </a:solidFill>
              <a:latin typeface="FrutigerBold"/>
              <a:ea typeface="+mn-ea"/>
              <a:cs typeface="+mn-cs"/>
            </a:rPr>
            <a:t>Evaluation</a:t>
          </a:r>
          <a:endParaRPr lang="en-US" sz="2400" dirty="0">
            <a:solidFill>
              <a:srgbClr val="FFC000"/>
            </a:solidFill>
            <a:latin typeface="FrutigerBold"/>
            <a:ea typeface="+mn-ea"/>
            <a:cs typeface="+mn-cs"/>
          </a:endParaRPr>
        </a:p>
      </dgm:t>
    </dgm:pt>
    <dgm:pt modelId="{55AEE122-64D8-4708-BBD6-E081AC9F5226}" type="parTrans" cxnId="{27EEAE66-1B3D-4C2B-9159-A31BA25EE0F4}">
      <dgm:prSet/>
      <dgm:spPr/>
      <dgm:t>
        <a:bodyPr/>
        <a:lstStyle/>
        <a:p>
          <a:endParaRPr lang="en-US"/>
        </a:p>
      </dgm:t>
    </dgm:pt>
    <dgm:pt modelId="{12574F2F-1492-4750-95FA-3A4CC3B0E68B}" type="sibTrans" cxnId="{27EEAE66-1B3D-4C2B-9159-A31BA25EE0F4}">
      <dgm:prSet/>
      <dgm:spPr/>
      <dgm:t>
        <a:bodyPr/>
        <a:lstStyle/>
        <a:p>
          <a:endParaRPr lang="en-US"/>
        </a:p>
      </dgm:t>
    </dgm:pt>
    <dgm:pt modelId="{F326DA6D-03DD-4C93-8AF2-043224376F6C}">
      <dgm:prSet phldrT="[Text]" custT="1"/>
      <dgm:spPr>
        <a:xfrm>
          <a:off x="4266932" y="240964"/>
          <a:ext cx="1522660" cy="1042070"/>
        </a:xfrm>
        <a:gradFill rotWithShape="0">
          <a:gsLst>
            <a:gs pos="0">
              <a:srgbClr val="67097F">
                <a:alpha val="90000"/>
                <a:hueOff val="0"/>
                <a:satOff val="0"/>
                <a:lumOff val="0"/>
                <a:alphaOff val="-26667"/>
                <a:shade val="51000"/>
                <a:satMod val="130000"/>
              </a:srgbClr>
            </a:gs>
            <a:gs pos="80000">
              <a:srgbClr val="67097F">
                <a:alpha val="90000"/>
                <a:hueOff val="0"/>
                <a:satOff val="0"/>
                <a:lumOff val="0"/>
                <a:alphaOff val="-26667"/>
                <a:shade val="93000"/>
                <a:satMod val="130000"/>
              </a:srgbClr>
            </a:gs>
            <a:gs pos="100000">
              <a:srgbClr val="67097F">
                <a:alpha val="90000"/>
                <a:hueOff val="0"/>
                <a:satOff val="0"/>
                <a:lumOff val="0"/>
                <a:alphaOff val="-26667"/>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2400" dirty="0" smtClean="0">
              <a:solidFill>
                <a:srgbClr val="FFC000"/>
              </a:solidFill>
              <a:latin typeface="FrutigerBold"/>
              <a:ea typeface="+mn-ea"/>
              <a:cs typeface="+mn-cs"/>
            </a:rPr>
            <a:t>Predictive modeling</a:t>
          </a:r>
          <a:endParaRPr lang="en-US" sz="2400" dirty="0">
            <a:solidFill>
              <a:srgbClr val="FFC000"/>
            </a:solidFill>
            <a:latin typeface="FrutigerBold"/>
            <a:ea typeface="+mn-ea"/>
            <a:cs typeface="+mn-cs"/>
          </a:endParaRPr>
        </a:p>
      </dgm:t>
    </dgm:pt>
    <dgm:pt modelId="{B1B6B839-809F-4A61-A61E-2E03B7E61FCE}" type="parTrans" cxnId="{7BD57F7A-052D-4633-B348-609987478C73}">
      <dgm:prSet/>
      <dgm:spPr/>
      <dgm:t>
        <a:bodyPr/>
        <a:lstStyle/>
        <a:p>
          <a:endParaRPr lang="en-US"/>
        </a:p>
      </dgm:t>
    </dgm:pt>
    <dgm:pt modelId="{8E8C9CE2-C89F-4B14-A97D-4EDEF7BC4B63}" type="sibTrans" cxnId="{7BD57F7A-052D-4633-B348-609987478C73}">
      <dgm:prSet/>
      <dgm:spPr/>
      <dgm:t>
        <a:bodyPr/>
        <a:lstStyle/>
        <a:p>
          <a:endParaRPr lang="en-US"/>
        </a:p>
      </dgm:t>
    </dgm:pt>
    <dgm:pt modelId="{FB8EA7AA-B761-4B27-A08D-742D6FC811B3}" type="pres">
      <dgm:prSet presAssocID="{C8183DE5-8091-4A8E-9F0B-EBBF2C265B16}" presName="Name0" presStyleCnt="0">
        <dgm:presLayoutVars>
          <dgm:dir/>
          <dgm:resizeHandles val="exact"/>
        </dgm:presLayoutVars>
      </dgm:prSet>
      <dgm:spPr/>
    </dgm:pt>
    <dgm:pt modelId="{D1FB5169-5FCE-435B-A933-C24484C37D4F}" type="pres">
      <dgm:prSet presAssocID="{8665802B-1ED5-4C95-8497-1C86B84BB2D1}" presName="node" presStyleLbl="node1" presStyleIdx="0" presStyleCnt="3">
        <dgm:presLayoutVars>
          <dgm:bulletEnabled val="1"/>
        </dgm:presLayoutVars>
      </dgm:prSet>
      <dgm:spPr>
        <a:prstGeom prst="roundRect">
          <a:avLst>
            <a:gd name="adj" fmla="val 10000"/>
          </a:avLst>
        </a:prstGeom>
      </dgm:spPr>
      <dgm:t>
        <a:bodyPr/>
        <a:lstStyle/>
        <a:p>
          <a:endParaRPr lang="en-US"/>
        </a:p>
      </dgm:t>
    </dgm:pt>
    <dgm:pt modelId="{FBA986A0-6C54-4781-8BF8-29ED0E6E1851}" type="pres">
      <dgm:prSet presAssocID="{D8F5E318-4057-46FE-A24D-AFD054BCB53E}" presName="sibTrans" presStyleLbl="sibTrans2D1" presStyleIdx="0" presStyleCnt="2"/>
      <dgm:spPr>
        <a:prstGeom prst="rightArrow">
          <a:avLst>
            <a:gd name="adj1" fmla="val 60000"/>
            <a:gd name="adj2" fmla="val 50000"/>
          </a:avLst>
        </a:prstGeom>
      </dgm:spPr>
      <dgm:t>
        <a:bodyPr/>
        <a:lstStyle/>
        <a:p>
          <a:endParaRPr lang="en-US"/>
        </a:p>
      </dgm:t>
    </dgm:pt>
    <dgm:pt modelId="{112E6926-14C0-4113-A9F2-4894CBD429FE}" type="pres">
      <dgm:prSet presAssocID="{D8F5E318-4057-46FE-A24D-AFD054BCB53E}" presName="connectorText" presStyleLbl="sibTrans2D1" presStyleIdx="0" presStyleCnt="2"/>
      <dgm:spPr/>
      <dgm:t>
        <a:bodyPr/>
        <a:lstStyle/>
        <a:p>
          <a:endParaRPr lang="en-US"/>
        </a:p>
      </dgm:t>
    </dgm:pt>
    <dgm:pt modelId="{39E4CECA-B0F6-4C0B-BDF8-C9E8878F0B0D}" type="pres">
      <dgm:prSet presAssocID="{F326DA6D-03DD-4C93-8AF2-043224376F6C}" presName="node" presStyleLbl="node1" presStyleIdx="1" presStyleCnt="3">
        <dgm:presLayoutVars>
          <dgm:bulletEnabled val="1"/>
        </dgm:presLayoutVars>
      </dgm:prSet>
      <dgm:spPr>
        <a:prstGeom prst="roundRect">
          <a:avLst>
            <a:gd name="adj" fmla="val 10000"/>
          </a:avLst>
        </a:prstGeom>
      </dgm:spPr>
      <dgm:t>
        <a:bodyPr/>
        <a:lstStyle/>
        <a:p>
          <a:endParaRPr lang="en-US"/>
        </a:p>
      </dgm:t>
    </dgm:pt>
    <dgm:pt modelId="{7FCFCF53-8E1D-4E8C-A980-8F22CFDDDEDA}" type="pres">
      <dgm:prSet presAssocID="{8E8C9CE2-C89F-4B14-A97D-4EDEF7BC4B63}" presName="sibTrans" presStyleLbl="sibTrans2D1" presStyleIdx="1" presStyleCnt="2"/>
      <dgm:spPr/>
      <dgm:t>
        <a:bodyPr/>
        <a:lstStyle/>
        <a:p>
          <a:endParaRPr lang="en-US"/>
        </a:p>
      </dgm:t>
    </dgm:pt>
    <dgm:pt modelId="{E65DF84A-B780-4EF0-A72B-A6D54C37AF82}" type="pres">
      <dgm:prSet presAssocID="{8E8C9CE2-C89F-4B14-A97D-4EDEF7BC4B63}" presName="connectorText" presStyleLbl="sibTrans2D1" presStyleIdx="1" presStyleCnt="2"/>
      <dgm:spPr/>
      <dgm:t>
        <a:bodyPr/>
        <a:lstStyle/>
        <a:p>
          <a:endParaRPr lang="en-US"/>
        </a:p>
      </dgm:t>
    </dgm:pt>
    <dgm:pt modelId="{3463BB8C-D1C5-404B-965D-65A3410B2370}" type="pres">
      <dgm:prSet presAssocID="{7A91BC0E-CE7E-46BC-B67B-174BF221A5E9}" presName="node" presStyleLbl="node1" presStyleIdx="2" presStyleCnt="3">
        <dgm:presLayoutVars>
          <dgm:bulletEnabled val="1"/>
        </dgm:presLayoutVars>
      </dgm:prSet>
      <dgm:spPr>
        <a:prstGeom prst="roundRect">
          <a:avLst>
            <a:gd name="adj" fmla="val 10000"/>
          </a:avLst>
        </a:prstGeom>
      </dgm:spPr>
      <dgm:t>
        <a:bodyPr/>
        <a:lstStyle/>
        <a:p>
          <a:endParaRPr lang="en-US"/>
        </a:p>
      </dgm:t>
    </dgm:pt>
  </dgm:ptLst>
  <dgm:cxnLst>
    <dgm:cxn modelId="{27EEAE66-1B3D-4C2B-9159-A31BA25EE0F4}" srcId="{C8183DE5-8091-4A8E-9F0B-EBBF2C265B16}" destId="{7A91BC0E-CE7E-46BC-B67B-174BF221A5E9}" srcOrd="2" destOrd="0" parTransId="{55AEE122-64D8-4708-BBD6-E081AC9F5226}" sibTransId="{12574F2F-1492-4750-95FA-3A4CC3B0E68B}"/>
    <dgm:cxn modelId="{0261FB8A-A337-A740-A30A-9BF5FD2C1586}" type="presOf" srcId="{F326DA6D-03DD-4C93-8AF2-043224376F6C}" destId="{39E4CECA-B0F6-4C0B-BDF8-C9E8878F0B0D}" srcOrd="0" destOrd="0" presId="urn:microsoft.com/office/officeart/2005/8/layout/process1"/>
    <dgm:cxn modelId="{A00C4C93-13A9-41B1-9AF3-1D0C1C3375EA}" srcId="{C8183DE5-8091-4A8E-9F0B-EBBF2C265B16}" destId="{8665802B-1ED5-4C95-8497-1C86B84BB2D1}" srcOrd="0" destOrd="0" parTransId="{0D49BC5C-15CB-4C8F-A97E-0C3246419CA8}" sibTransId="{D8F5E318-4057-46FE-A24D-AFD054BCB53E}"/>
    <dgm:cxn modelId="{E9C348A9-FAE8-7A48-A749-6AFB788E7096}" type="presOf" srcId="{D8F5E318-4057-46FE-A24D-AFD054BCB53E}" destId="{FBA986A0-6C54-4781-8BF8-29ED0E6E1851}" srcOrd="0" destOrd="0" presId="urn:microsoft.com/office/officeart/2005/8/layout/process1"/>
    <dgm:cxn modelId="{B9259F50-D6D1-F34B-A2B6-36603B7BA4C8}" type="presOf" srcId="{C8183DE5-8091-4A8E-9F0B-EBBF2C265B16}" destId="{FB8EA7AA-B761-4B27-A08D-742D6FC811B3}" srcOrd="0" destOrd="0" presId="urn:microsoft.com/office/officeart/2005/8/layout/process1"/>
    <dgm:cxn modelId="{A8AF2087-93E0-6541-988C-DEA2C8DA5615}" type="presOf" srcId="{D8F5E318-4057-46FE-A24D-AFD054BCB53E}" destId="{112E6926-14C0-4113-A9F2-4894CBD429FE}" srcOrd="1" destOrd="0" presId="urn:microsoft.com/office/officeart/2005/8/layout/process1"/>
    <dgm:cxn modelId="{3EE378F6-73D0-9D44-B22A-E65963EFAE3C}" type="presOf" srcId="{8665802B-1ED5-4C95-8497-1C86B84BB2D1}" destId="{D1FB5169-5FCE-435B-A933-C24484C37D4F}" srcOrd="0" destOrd="0" presId="urn:microsoft.com/office/officeart/2005/8/layout/process1"/>
    <dgm:cxn modelId="{790146BE-413A-D241-83D3-0A3A02883B19}" type="presOf" srcId="{7A91BC0E-CE7E-46BC-B67B-174BF221A5E9}" destId="{3463BB8C-D1C5-404B-965D-65A3410B2370}" srcOrd="0" destOrd="0" presId="urn:microsoft.com/office/officeart/2005/8/layout/process1"/>
    <dgm:cxn modelId="{7BD57F7A-052D-4633-B348-609987478C73}" srcId="{C8183DE5-8091-4A8E-9F0B-EBBF2C265B16}" destId="{F326DA6D-03DD-4C93-8AF2-043224376F6C}" srcOrd="1" destOrd="0" parTransId="{B1B6B839-809F-4A61-A61E-2E03B7E61FCE}" sibTransId="{8E8C9CE2-C89F-4B14-A97D-4EDEF7BC4B63}"/>
    <dgm:cxn modelId="{1183DA84-4F18-3149-8D00-585CA826F8BF}" type="presOf" srcId="{8E8C9CE2-C89F-4B14-A97D-4EDEF7BC4B63}" destId="{E65DF84A-B780-4EF0-A72B-A6D54C37AF82}" srcOrd="1" destOrd="0" presId="urn:microsoft.com/office/officeart/2005/8/layout/process1"/>
    <dgm:cxn modelId="{6EA36A34-1630-684E-8CC9-B31EC4048AA6}" type="presOf" srcId="{8E8C9CE2-C89F-4B14-A97D-4EDEF7BC4B63}" destId="{7FCFCF53-8E1D-4E8C-A980-8F22CFDDDEDA}" srcOrd="0" destOrd="0" presId="urn:microsoft.com/office/officeart/2005/8/layout/process1"/>
    <dgm:cxn modelId="{040D4FB0-1B73-E140-955C-97CA963F19B8}" type="presParOf" srcId="{FB8EA7AA-B761-4B27-A08D-742D6FC811B3}" destId="{D1FB5169-5FCE-435B-A933-C24484C37D4F}" srcOrd="0" destOrd="0" presId="urn:microsoft.com/office/officeart/2005/8/layout/process1"/>
    <dgm:cxn modelId="{6BC8454A-D429-6248-8182-3A454DFBCF95}" type="presParOf" srcId="{FB8EA7AA-B761-4B27-A08D-742D6FC811B3}" destId="{FBA986A0-6C54-4781-8BF8-29ED0E6E1851}" srcOrd="1" destOrd="0" presId="urn:microsoft.com/office/officeart/2005/8/layout/process1"/>
    <dgm:cxn modelId="{2C863141-E5A6-974A-9FCE-BC7808152F9E}" type="presParOf" srcId="{FBA986A0-6C54-4781-8BF8-29ED0E6E1851}" destId="{112E6926-14C0-4113-A9F2-4894CBD429FE}" srcOrd="0" destOrd="0" presId="urn:microsoft.com/office/officeart/2005/8/layout/process1"/>
    <dgm:cxn modelId="{AD17CB95-4F90-2F4D-94DF-E2C3875C7590}" type="presParOf" srcId="{FB8EA7AA-B761-4B27-A08D-742D6FC811B3}" destId="{39E4CECA-B0F6-4C0B-BDF8-C9E8878F0B0D}" srcOrd="2" destOrd="0" presId="urn:microsoft.com/office/officeart/2005/8/layout/process1"/>
    <dgm:cxn modelId="{83C41AA2-589D-2F41-86E3-2B93BA3BD8FB}" type="presParOf" srcId="{FB8EA7AA-B761-4B27-A08D-742D6FC811B3}" destId="{7FCFCF53-8E1D-4E8C-A980-8F22CFDDDEDA}" srcOrd="3" destOrd="0" presId="urn:microsoft.com/office/officeart/2005/8/layout/process1"/>
    <dgm:cxn modelId="{B79069F0-25B4-5B4F-9FE1-741F8C8A6390}" type="presParOf" srcId="{7FCFCF53-8E1D-4E8C-A980-8F22CFDDDEDA}" destId="{E65DF84A-B780-4EF0-A72B-A6D54C37AF82}" srcOrd="0" destOrd="0" presId="urn:microsoft.com/office/officeart/2005/8/layout/process1"/>
    <dgm:cxn modelId="{3B93F471-15E5-EB4E-8505-8FEC18C1F0CE}" type="presParOf" srcId="{FB8EA7AA-B761-4B27-A08D-742D6FC811B3}" destId="{3463BB8C-D1C5-404B-965D-65A3410B2370}"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183DE5-8091-4A8E-9F0B-EBBF2C265B16}" type="doc">
      <dgm:prSet loTypeId="urn:microsoft.com/office/officeart/2005/8/layout/process1" loCatId="process" qsTypeId="urn:microsoft.com/office/officeart/2005/8/quickstyle/3d1" qsCatId="3D" csTypeId="urn:microsoft.com/office/officeart/2005/8/colors/accent2_5" csCatId="accent2" phldr="1"/>
      <dgm:spPr/>
    </dgm:pt>
    <dgm:pt modelId="{8665802B-1ED5-4C95-8497-1C86B84BB2D1}">
      <dgm:prSet phldrT="[Text]" custT="1"/>
      <dgm:spPr>
        <a:xfrm>
          <a:off x="2135207" y="240964"/>
          <a:ext cx="1522660" cy="1042070"/>
        </a:xfrm>
        <a:gradFill rotWithShape="0">
          <a:gsLst>
            <a:gs pos="0">
              <a:srgbClr val="67097F">
                <a:alpha val="90000"/>
                <a:hueOff val="0"/>
                <a:satOff val="0"/>
                <a:lumOff val="0"/>
                <a:alphaOff val="-13333"/>
                <a:shade val="51000"/>
                <a:satMod val="130000"/>
              </a:srgbClr>
            </a:gs>
            <a:gs pos="80000">
              <a:srgbClr val="67097F">
                <a:alpha val="90000"/>
                <a:hueOff val="0"/>
                <a:satOff val="0"/>
                <a:lumOff val="0"/>
                <a:alphaOff val="-13333"/>
                <a:shade val="93000"/>
                <a:satMod val="130000"/>
              </a:srgbClr>
            </a:gs>
            <a:gs pos="100000">
              <a:srgbClr val="67097F">
                <a:alpha val="90000"/>
                <a:hueOff val="0"/>
                <a:satOff val="0"/>
                <a:lumOff val="0"/>
                <a:alphaOff val="-133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600" dirty="0" smtClean="0">
              <a:solidFill>
                <a:srgbClr val="FFC000"/>
              </a:solidFill>
              <a:latin typeface="FrutigerBold"/>
              <a:ea typeface="+mn-ea"/>
              <a:cs typeface="+mn-cs"/>
            </a:rPr>
            <a:t>CALPHAD</a:t>
          </a:r>
          <a:endParaRPr lang="en-US" sz="1600" dirty="0">
            <a:solidFill>
              <a:srgbClr val="FFC000"/>
            </a:solidFill>
            <a:latin typeface="FrutigerBold"/>
            <a:ea typeface="+mn-ea"/>
            <a:cs typeface="+mn-cs"/>
          </a:endParaRPr>
        </a:p>
      </dgm:t>
    </dgm:pt>
    <dgm:pt modelId="{0D49BC5C-15CB-4C8F-A97E-0C3246419CA8}" type="parTrans" cxnId="{A00C4C93-13A9-41B1-9AF3-1D0C1C3375EA}">
      <dgm:prSet/>
      <dgm:spPr/>
      <dgm:t>
        <a:bodyPr/>
        <a:lstStyle/>
        <a:p>
          <a:endParaRPr lang="en-US"/>
        </a:p>
      </dgm:t>
    </dgm:pt>
    <dgm:pt modelId="{D8F5E318-4057-46FE-A24D-AFD054BCB53E}" type="sibTrans" cxnId="{A00C4C93-13A9-41B1-9AF3-1D0C1C3375EA}">
      <dgm:prSet/>
      <dgm:spPr>
        <a:xfrm>
          <a:off x="3810133" y="573190"/>
          <a:ext cx="322804" cy="377619"/>
        </a:xfrm>
        <a:gradFill rotWithShape="0">
          <a:gsLst>
            <a:gs pos="0">
              <a:srgbClr val="67097F">
                <a:shade val="90000"/>
                <a:hueOff val="-268851"/>
                <a:satOff val="-36682"/>
                <a:lumOff val="25788"/>
                <a:alphaOff val="0"/>
                <a:shade val="51000"/>
                <a:satMod val="130000"/>
              </a:srgbClr>
            </a:gs>
            <a:gs pos="80000">
              <a:srgbClr val="67097F">
                <a:shade val="90000"/>
                <a:hueOff val="-268851"/>
                <a:satOff val="-36682"/>
                <a:lumOff val="25788"/>
                <a:alphaOff val="0"/>
                <a:shade val="93000"/>
                <a:satMod val="130000"/>
              </a:srgbClr>
            </a:gs>
            <a:gs pos="100000">
              <a:srgbClr val="67097F">
                <a:shade val="90000"/>
                <a:hueOff val="-268851"/>
                <a:satOff val="-36682"/>
                <a:lumOff val="2578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a:solidFill>
              <a:srgbClr val="FFFFFF"/>
            </a:solidFill>
            <a:latin typeface="FrutigerBold"/>
            <a:ea typeface="+mn-ea"/>
            <a:cs typeface="+mn-cs"/>
          </a:endParaRPr>
        </a:p>
      </dgm:t>
    </dgm:pt>
    <dgm:pt modelId="{B3702720-D15C-4336-9C71-5B6A23E60382}">
      <dgm:prSet phldrT="[Text]" custT="1"/>
      <dgm:spPr>
        <a:xfrm>
          <a:off x="4266932" y="240964"/>
          <a:ext cx="1522660" cy="1042070"/>
        </a:xfrm>
        <a:gradFill rotWithShape="0">
          <a:gsLst>
            <a:gs pos="0">
              <a:srgbClr val="67097F">
                <a:alpha val="90000"/>
                <a:hueOff val="0"/>
                <a:satOff val="0"/>
                <a:lumOff val="0"/>
                <a:alphaOff val="-26667"/>
                <a:shade val="51000"/>
                <a:satMod val="130000"/>
              </a:srgbClr>
            </a:gs>
            <a:gs pos="80000">
              <a:srgbClr val="67097F">
                <a:alpha val="90000"/>
                <a:hueOff val="0"/>
                <a:satOff val="0"/>
                <a:lumOff val="0"/>
                <a:alphaOff val="-26667"/>
                <a:shade val="93000"/>
                <a:satMod val="130000"/>
              </a:srgbClr>
            </a:gs>
            <a:gs pos="100000">
              <a:srgbClr val="67097F">
                <a:alpha val="90000"/>
                <a:hueOff val="0"/>
                <a:satOff val="0"/>
                <a:lumOff val="0"/>
                <a:alphaOff val="-26667"/>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600" dirty="0" err="1" smtClean="0">
              <a:solidFill>
                <a:srgbClr val="FFC000"/>
              </a:solidFill>
              <a:latin typeface="FrutigerBold"/>
              <a:ea typeface="+mn-ea"/>
              <a:cs typeface="+mn-cs"/>
            </a:rPr>
            <a:t>MsT</a:t>
          </a:r>
          <a:r>
            <a:rPr lang="en-US" sz="1600" baseline="0" dirty="0" smtClean="0">
              <a:solidFill>
                <a:srgbClr val="FFC000"/>
              </a:solidFill>
              <a:latin typeface="FrutigerBold"/>
              <a:ea typeface="+mn-ea"/>
              <a:cs typeface="+mn-cs"/>
            </a:rPr>
            <a:t> predictor</a:t>
          </a:r>
          <a:endParaRPr lang="en-US" sz="1600" dirty="0">
            <a:solidFill>
              <a:srgbClr val="FFC000"/>
            </a:solidFill>
            <a:latin typeface="FrutigerBold"/>
            <a:ea typeface="+mn-ea"/>
            <a:cs typeface="+mn-cs"/>
          </a:endParaRPr>
        </a:p>
      </dgm:t>
    </dgm:pt>
    <dgm:pt modelId="{AC505F89-725C-4A28-B124-69A93850A79F}" type="parTrans" cxnId="{4F6F6E1F-8623-4459-BA84-68873FEB0B92}">
      <dgm:prSet/>
      <dgm:spPr/>
      <dgm:t>
        <a:bodyPr/>
        <a:lstStyle/>
        <a:p>
          <a:endParaRPr lang="en-US"/>
        </a:p>
      </dgm:t>
    </dgm:pt>
    <dgm:pt modelId="{E59660D9-181C-404C-9914-ED12DCD39E5B}" type="sibTrans" cxnId="{4F6F6E1F-8623-4459-BA84-68873FEB0B92}">
      <dgm:prSet/>
      <dgm:spPr>
        <a:xfrm>
          <a:off x="5941858" y="573190"/>
          <a:ext cx="322804" cy="377619"/>
        </a:xfrm>
        <a:gradFill rotWithShape="0">
          <a:gsLst>
            <a:gs pos="0">
              <a:srgbClr val="67097F">
                <a:shade val="90000"/>
                <a:hueOff val="-537702"/>
                <a:satOff val="-73363"/>
                <a:lumOff val="51576"/>
                <a:alphaOff val="0"/>
                <a:shade val="51000"/>
                <a:satMod val="130000"/>
              </a:srgbClr>
            </a:gs>
            <a:gs pos="80000">
              <a:srgbClr val="67097F">
                <a:shade val="90000"/>
                <a:hueOff val="-537702"/>
                <a:satOff val="-73363"/>
                <a:lumOff val="51576"/>
                <a:alphaOff val="0"/>
                <a:shade val="93000"/>
                <a:satMod val="130000"/>
              </a:srgbClr>
            </a:gs>
            <a:gs pos="100000">
              <a:srgbClr val="67097F">
                <a:shade val="90000"/>
                <a:hueOff val="-537702"/>
                <a:satOff val="-73363"/>
                <a:lumOff val="5157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a:solidFill>
              <a:srgbClr val="FFFFFF"/>
            </a:solidFill>
            <a:latin typeface="FrutigerBold"/>
            <a:ea typeface="+mn-ea"/>
            <a:cs typeface="+mn-cs"/>
          </a:endParaRPr>
        </a:p>
      </dgm:t>
    </dgm:pt>
    <dgm:pt modelId="{7A91BC0E-CE7E-46BC-B67B-174BF221A5E9}">
      <dgm:prSet phldrT="[Text]" custT="1"/>
      <dgm:spPr>
        <a:xfrm>
          <a:off x="6398656" y="240964"/>
          <a:ext cx="1522660" cy="1042070"/>
        </a:xfrm>
        <a:gradFill rotWithShape="0">
          <a:gsLst>
            <a:gs pos="0">
              <a:srgbClr val="67097F">
                <a:alpha val="90000"/>
                <a:hueOff val="0"/>
                <a:satOff val="0"/>
                <a:lumOff val="0"/>
                <a:alphaOff val="-40000"/>
                <a:shade val="51000"/>
                <a:satMod val="130000"/>
              </a:srgbClr>
            </a:gs>
            <a:gs pos="80000">
              <a:srgbClr val="67097F">
                <a:alpha val="90000"/>
                <a:hueOff val="0"/>
                <a:satOff val="0"/>
                <a:lumOff val="0"/>
                <a:alphaOff val="-40000"/>
                <a:shade val="93000"/>
                <a:satMod val="130000"/>
              </a:srgbClr>
            </a:gs>
            <a:gs pos="100000">
              <a:srgbClr val="67097F">
                <a:alpha val="90000"/>
                <a:hueOff val="0"/>
                <a:satOff val="0"/>
                <a:lumOff val="0"/>
                <a:alphaOff val="-4000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600" dirty="0" smtClean="0">
              <a:solidFill>
                <a:srgbClr val="FFC000"/>
              </a:solidFill>
              <a:latin typeface="FrutigerBold"/>
              <a:ea typeface="+mn-ea"/>
              <a:cs typeface="+mn-cs"/>
            </a:rPr>
            <a:t>Evaluation</a:t>
          </a:r>
          <a:endParaRPr lang="en-US" sz="1600" dirty="0">
            <a:solidFill>
              <a:srgbClr val="FFC000"/>
            </a:solidFill>
            <a:latin typeface="FrutigerBold"/>
            <a:ea typeface="+mn-ea"/>
            <a:cs typeface="+mn-cs"/>
          </a:endParaRPr>
        </a:p>
      </dgm:t>
    </dgm:pt>
    <dgm:pt modelId="{55AEE122-64D8-4708-BBD6-E081AC9F5226}" type="parTrans" cxnId="{27EEAE66-1B3D-4C2B-9159-A31BA25EE0F4}">
      <dgm:prSet/>
      <dgm:spPr/>
      <dgm:t>
        <a:bodyPr/>
        <a:lstStyle/>
        <a:p>
          <a:endParaRPr lang="en-US"/>
        </a:p>
      </dgm:t>
    </dgm:pt>
    <dgm:pt modelId="{12574F2F-1492-4750-95FA-3A4CC3B0E68B}" type="sibTrans" cxnId="{27EEAE66-1B3D-4C2B-9159-A31BA25EE0F4}">
      <dgm:prSet/>
      <dgm:spPr/>
      <dgm:t>
        <a:bodyPr/>
        <a:lstStyle/>
        <a:p>
          <a:endParaRPr lang="en-US"/>
        </a:p>
      </dgm:t>
    </dgm:pt>
    <dgm:pt modelId="{F326DA6D-03DD-4C93-8AF2-043224376F6C}">
      <dgm:prSet phldrT="[Text]" custT="1"/>
      <dgm:spPr>
        <a:xfrm>
          <a:off x="4266932" y="240964"/>
          <a:ext cx="1522660" cy="1042070"/>
        </a:xfrm>
        <a:gradFill rotWithShape="0">
          <a:gsLst>
            <a:gs pos="0">
              <a:srgbClr val="67097F">
                <a:alpha val="90000"/>
                <a:hueOff val="0"/>
                <a:satOff val="0"/>
                <a:lumOff val="0"/>
                <a:alphaOff val="-26667"/>
                <a:shade val="51000"/>
                <a:satMod val="130000"/>
              </a:srgbClr>
            </a:gs>
            <a:gs pos="80000">
              <a:srgbClr val="67097F">
                <a:alpha val="90000"/>
                <a:hueOff val="0"/>
                <a:satOff val="0"/>
                <a:lumOff val="0"/>
                <a:alphaOff val="-26667"/>
                <a:shade val="93000"/>
                <a:satMod val="130000"/>
              </a:srgbClr>
            </a:gs>
            <a:gs pos="100000">
              <a:srgbClr val="67097F">
                <a:alpha val="90000"/>
                <a:hueOff val="0"/>
                <a:satOff val="0"/>
                <a:lumOff val="0"/>
                <a:alphaOff val="-26667"/>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600" smtClean="0">
              <a:solidFill>
                <a:srgbClr val="FFC000"/>
              </a:solidFill>
              <a:latin typeface="FrutigerBold"/>
              <a:ea typeface="+mn-ea"/>
              <a:cs typeface="+mn-cs"/>
            </a:rPr>
            <a:t>Predictive </a:t>
          </a:r>
          <a:r>
            <a:rPr lang="en-US" sz="1600" dirty="0" smtClean="0">
              <a:solidFill>
                <a:srgbClr val="FFC000"/>
              </a:solidFill>
              <a:latin typeface="FrutigerBold"/>
              <a:ea typeface="+mn-ea"/>
              <a:cs typeface="+mn-cs"/>
            </a:rPr>
            <a:t>modeling</a:t>
          </a:r>
          <a:endParaRPr lang="en-US" sz="1600" dirty="0">
            <a:solidFill>
              <a:srgbClr val="FFC000"/>
            </a:solidFill>
            <a:latin typeface="FrutigerBold"/>
            <a:ea typeface="+mn-ea"/>
            <a:cs typeface="+mn-cs"/>
          </a:endParaRPr>
        </a:p>
      </dgm:t>
    </dgm:pt>
    <dgm:pt modelId="{B1B6B839-809F-4A61-A61E-2E03B7E61FCE}" type="parTrans" cxnId="{7BD57F7A-052D-4633-B348-609987478C73}">
      <dgm:prSet/>
      <dgm:spPr/>
      <dgm:t>
        <a:bodyPr/>
        <a:lstStyle/>
        <a:p>
          <a:endParaRPr lang="en-US"/>
        </a:p>
      </dgm:t>
    </dgm:pt>
    <dgm:pt modelId="{8E8C9CE2-C89F-4B14-A97D-4EDEF7BC4B63}" type="sibTrans" cxnId="{7BD57F7A-052D-4633-B348-609987478C73}">
      <dgm:prSet/>
      <dgm:spPr/>
      <dgm:t>
        <a:bodyPr/>
        <a:lstStyle/>
        <a:p>
          <a:endParaRPr lang="en-US"/>
        </a:p>
      </dgm:t>
    </dgm:pt>
    <dgm:pt modelId="{FB8EA7AA-B761-4B27-A08D-742D6FC811B3}" type="pres">
      <dgm:prSet presAssocID="{C8183DE5-8091-4A8E-9F0B-EBBF2C265B16}" presName="Name0" presStyleCnt="0">
        <dgm:presLayoutVars>
          <dgm:dir/>
          <dgm:resizeHandles val="exact"/>
        </dgm:presLayoutVars>
      </dgm:prSet>
      <dgm:spPr/>
    </dgm:pt>
    <dgm:pt modelId="{D1FB5169-5FCE-435B-A933-C24484C37D4F}" type="pres">
      <dgm:prSet presAssocID="{8665802B-1ED5-4C95-8497-1C86B84BB2D1}" presName="node" presStyleLbl="node1" presStyleIdx="0" presStyleCnt="4">
        <dgm:presLayoutVars>
          <dgm:bulletEnabled val="1"/>
        </dgm:presLayoutVars>
      </dgm:prSet>
      <dgm:spPr>
        <a:prstGeom prst="roundRect">
          <a:avLst>
            <a:gd name="adj" fmla="val 10000"/>
          </a:avLst>
        </a:prstGeom>
      </dgm:spPr>
      <dgm:t>
        <a:bodyPr/>
        <a:lstStyle/>
        <a:p>
          <a:endParaRPr lang="en-US"/>
        </a:p>
      </dgm:t>
    </dgm:pt>
    <dgm:pt modelId="{FBA986A0-6C54-4781-8BF8-29ED0E6E1851}" type="pres">
      <dgm:prSet presAssocID="{D8F5E318-4057-46FE-A24D-AFD054BCB53E}" presName="sibTrans" presStyleLbl="sibTrans2D1" presStyleIdx="0" presStyleCnt="3"/>
      <dgm:spPr>
        <a:prstGeom prst="rightArrow">
          <a:avLst>
            <a:gd name="adj1" fmla="val 60000"/>
            <a:gd name="adj2" fmla="val 50000"/>
          </a:avLst>
        </a:prstGeom>
      </dgm:spPr>
      <dgm:t>
        <a:bodyPr/>
        <a:lstStyle/>
        <a:p>
          <a:endParaRPr lang="en-US"/>
        </a:p>
      </dgm:t>
    </dgm:pt>
    <dgm:pt modelId="{112E6926-14C0-4113-A9F2-4894CBD429FE}" type="pres">
      <dgm:prSet presAssocID="{D8F5E318-4057-46FE-A24D-AFD054BCB53E}" presName="connectorText" presStyleLbl="sibTrans2D1" presStyleIdx="0" presStyleCnt="3"/>
      <dgm:spPr/>
      <dgm:t>
        <a:bodyPr/>
        <a:lstStyle/>
        <a:p>
          <a:endParaRPr lang="en-US"/>
        </a:p>
      </dgm:t>
    </dgm:pt>
    <dgm:pt modelId="{EAE4FD16-B88A-4FAD-BF0D-716379F8393D}" type="pres">
      <dgm:prSet presAssocID="{B3702720-D15C-4336-9C71-5B6A23E60382}" presName="node" presStyleLbl="node1" presStyleIdx="1" presStyleCnt="4">
        <dgm:presLayoutVars>
          <dgm:bulletEnabled val="1"/>
        </dgm:presLayoutVars>
      </dgm:prSet>
      <dgm:spPr>
        <a:prstGeom prst="roundRect">
          <a:avLst>
            <a:gd name="adj" fmla="val 10000"/>
          </a:avLst>
        </a:prstGeom>
      </dgm:spPr>
      <dgm:t>
        <a:bodyPr/>
        <a:lstStyle/>
        <a:p>
          <a:endParaRPr lang="en-US"/>
        </a:p>
      </dgm:t>
    </dgm:pt>
    <dgm:pt modelId="{92F3367A-4110-40B2-A7FB-C383A6BDD80D}" type="pres">
      <dgm:prSet presAssocID="{E59660D9-181C-404C-9914-ED12DCD39E5B}" presName="sibTrans" presStyleLbl="sibTrans2D1" presStyleIdx="1" presStyleCnt="3"/>
      <dgm:spPr>
        <a:prstGeom prst="rightArrow">
          <a:avLst>
            <a:gd name="adj1" fmla="val 60000"/>
            <a:gd name="adj2" fmla="val 50000"/>
          </a:avLst>
        </a:prstGeom>
      </dgm:spPr>
      <dgm:t>
        <a:bodyPr/>
        <a:lstStyle/>
        <a:p>
          <a:endParaRPr lang="en-US"/>
        </a:p>
      </dgm:t>
    </dgm:pt>
    <dgm:pt modelId="{842756C1-CB18-4303-ADA6-4DC61EF494B1}" type="pres">
      <dgm:prSet presAssocID="{E59660D9-181C-404C-9914-ED12DCD39E5B}" presName="connectorText" presStyleLbl="sibTrans2D1" presStyleIdx="1" presStyleCnt="3"/>
      <dgm:spPr/>
      <dgm:t>
        <a:bodyPr/>
        <a:lstStyle/>
        <a:p>
          <a:endParaRPr lang="en-US"/>
        </a:p>
      </dgm:t>
    </dgm:pt>
    <dgm:pt modelId="{39E4CECA-B0F6-4C0B-BDF8-C9E8878F0B0D}" type="pres">
      <dgm:prSet presAssocID="{F326DA6D-03DD-4C93-8AF2-043224376F6C}" presName="node" presStyleLbl="node1" presStyleIdx="2" presStyleCnt="4">
        <dgm:presLayoutVars>
          <dgm:bulletEnabled val="1"/>
        </dgm:presLayoutVars>
      </dgm:prSet>
      <dgm:spPr>
        <a:prstGeom prst="roundRect">
          <a:avLst>
            <a:gd name="adj" fmla="val 10000"/>
          </a:avLst>
        </a:prstGeom>
      </dgm:spPr>
      <dgm:t>
        <a:bodyPr/>
        <a:lstStyle/>
        <a:p>
          <a:endParaRPr lang="en-US"/>
        </a:p>
      </dgm:t>
    </dgm:pt>
    <dgm:pt modelId="{7FCFCF53-8E1D-4E8C-A980-8F22CFDDDEDA}" type="pres">
      <dgm:prSet presAssocID="{8E8C9CE2-C89F-4B14-A97D-4EDEF7BC4B63}" presName="sibTrans" presStyleLbl="sibTrans2D1" presStyleIdx="2" presStyleCnt="3"/>
      <dgm:spPr/>
      <dgm:t>
        <a:bodyPr/>
        <a:lstStyle/>
        <a:p>
          <a:endParaRPr lang="en-US"/>
        </a:p>
      </dgm:t>
    </dgm:pt>
    <dgm:pt modelId="{E65DF84A-B780-4EF0-A72B-A6D54C37AF82}" type="pres">
      <dgm:prSet presAssocID="{8E8C9CE2-C89F-4B14-A97D-4EDEF7BC4B63}" presName="connectorText" presStyleLbl="sibTrans2D1" presStyleIdx="2" presStyleCnt="3"/>
      <dgm:spPr/>
      <dgm:t>
        <a:bodyPr/>
        <a:lstStyle/>
        <a:p>
          <a:endParaRPr lang="en-US"/>
        </a:p>
      </dgm:t>
    </dgm:pt>
    <dgm:pt modelId="{3463BB8C-D1C5-404B-965D-65A3410B2370}" type="pres">
      <dgm:prSet presAssocID="{7A91BC0E-CE7E-46BC-B67B-174BF221A5E9}" presName="node" presStyleLbl="node1" presStyleIdx="3" presStyleCnt="4">
        <dgm:presLayoutVars>
          <dgm:bulletEnabled val="1"/>
        </dgm:presLayoutVars>
      </dgm:prSet>
      <dgm:spPr>
        <a:prstGeom prst="roundRect">
          <a:avLst>
            <a:gd name="adj" fmla="val 10000"/>
          </a:avLst>
        </a:prstGeom>
      </dgm:spPr>
      <dgm:t>
        <a:bodyPr/>
        <a:lstStyle/>
        <a:p>
          <a:endParaRPr lang="en-US"/>
        </a:p>
      </dgm:t>
    </dgm:pt>
  </dgm:ptLst>
  <dgm:cxnLst>
    <dgm:cxn modelId="{49FE8C8E-C20C-004E-B122-3E3404AB9684}" type="presOf" srcId="{C8183DE5-8091-4A8E-9F0B-EBBF2C265B16}" destId="{FB8EA7AA-B761-4B27-A08D-742D6FC811B3}" srcOrd="0" destOrd="0" presId="urn:microsoft.com/office/officeart/2005/8/layout/process1"/>
    <dgm:cxn modelId="{4406385B-144A-5A49-A6B8-768BE1777E95}" type="presOf" srcId="{8665802B-1ED5-4C95-8497-1C86B84BB2D1}" destId="{D1FB5169-5FCE-435B-A933-C24484C37D4F}" srcOrd="0" destOrd="0" presId="urn:microsoft.com/office/officeart/2005/8/layout/process1"/>
    <dgm:cxn modelId="{1C8E9909-C01A-7B49-8E5E-93C5A23EF07C}" type="presOf" srcId="{8E8C9CE2-C89F-4B14-A97D-4EDEF7BC4B63}" destId="{7FCFCF53-8E1D-4E8C-A980-8F22CFDDDEDA}" srcOrd="0" destOrd="0" presId="urn:microsoft.com/office/officeart/2005/8/layout/process1"/>
    <dgm:cxn modelId="{36D8F5F1-7B87-A645-9BF2-587DE376E4A6}" type="presOf" srcId="{D8F5E318-4057-46FE-A24D-AFD054BCB53E}" destId="{FBA986A0-6C54-4781-8BF8-29ED0E6E1851}" srcOrd="0" destOrd="0" presId="urn:microsoft.com/office/officeart/2005/8/layout/process1"/>
    <dgm:cxn modelId="{40B43131-D05B-9B4F-AEC0-4246466401AD}" type="presOf" srcId="{B3702720-D15C-4336-9C71-5B6A23E60382}" destId="{EAE4FD16-B88A-4FAD-BF0D-716379F8393D}" srcOrd="0" destOrd="0" presId="urn:microsoft.com/office/officeart/2005/8/layout/process1"/>
    <dgm:cxn modelId="{7BD57F7A-052D-4633-B348-609987478C73}" srcId="{C8183DE5-8091-4A8E-9F0B-EBBF2C265B16}" destId="{F326DA6D-03DD-4C93-8AF2-043224376F6C}" srcOrd="2" destOrd="0" parTransId="{B1B6B839-809F-4A61-A61E-2E03B7E61FCE}" sibTransId="{8E8C9CE2-C89F-4B14-A97D-4EDEF7BC4B63}"/>
    <dgm:cxn modelId="{A00C4C93-13A9-41B1-9AF3-1D0C1C3375EA}" srcId="{C8183DE5-8091-4A8E-9F0B-EBBF2C265B16}" destId="{8665802B-1ED5-4C95-8497-1C86B84BB2D1}" srcOrd="0" destOrd="0" parTransId="{0D49BC5C-15CB-4C8F-A97E-0C3246419CA8}" sibTransId="{D8F5E318-4057-46FE-A24D-AFD054BCB53E}"/>
    <dgm:cxn modelId="{74394C2D-E871-C742-8156-F64212DA800C}" type="presOf" srcId="{E59660D9-181C-404C-9914-ED12DCD39E5B}" destId="{842756C1-CB18-4303-ADA6-4DC61EF494B1}" srcOrd="1" destOrd="0" presId="urn:microsoft.com/office/officeart/2005/8/layout/process1"/>
    <dgm:cxn modelId="{52C9BAFF-F96E-A94E-9542-7B372EB7BF46}" type="presOf" srcId="{D8F5E318-4057-46FE-A24D-AFD054BCB53E}" destId="{112E6926-14C0-4113-A9F2-4894CBD429FE}" srcOrd="1" destOrd="0" presId="urn:microsoft.com/office/officeart/2005/8/layout/process1"/>
    <dgm:cxn modelId="{BC589616-B4F9-764D-B731-D620850A0EE8}" type="presOf" srcId="{E59660D9-181C-404C-9914-ED12DCD39E5B}" destId="{92F3367A-4110-40B2-A7FB-C383A6BDD80D}" srcOrd="0" destOrd="0" presId="urn:microsoft.com/office/officeart/2005/8/layout/process1"/>
    <dgm:cxn modelId="{27EEAE66-1B3D-4C2B-9159-A31BA25EE0F4}" srcId="{C8183DE5-8091-4A8E-9F0B-EBBF2C265B16}" destId="{7A91BC0E-CE7E-46BC-B67B-174BF221A5E9}" srcOrd="3" destOrd="0" parTransId="{55AEE122-64D8-4708-BBD6-E081AC9F5226}" sibTransId="{12574F2F-1492-4750-95FA-3A4CC3B0E68B}"/>
    <dgm:cxn modelId="{4F6F6E1F-8623-4459-BA84-68873FEB0B92}" srcId="{C8183DE5-8091-4A8E-9F0B-EBBF2C265B16}" destId="{B3702720-D15C-4336-9C71-5B6A23E60382}" srcOrd="1" destOrd="0" parTransId="{AC505F89-725C-4A28-B124-69A93850A79F}" sibTransId="{E59660D9-181C-404C-9914-ED12DCD39E5B}"/>
    <dgm:cxn modelId="{57C56523-96BF-8442-82DB-6E516963C6C2}" type="presOf" srcId="{F326DA6D-03DD-4C93-8AF2-043224376F6C}" destId="{39E4CECA-B0F6-4C0B-BDF8-C9E8878F0B0D}" srcOrd="0" destOrd="0" presId="urn:microsoft.com/office/officeart/2005/8/layout/process1"/>
    <dgm:cxn modelId="{6EC469E0-5009-7240-93E2-37EA2B9D6174}" type="presOf" srcId="{7A91BC0E-CE7E-46BC-B67B-174BF221A5E9}" destId="{3463BB8C-D1C5-404B-965D-65A3410B2370}" srcOrd="0" destOrd="0" presId="urn:microsoft.com/office/officeart/2005/8/layout/process1"/>
    <dgm:cxn modelId="{C86D689F-A93D-9D46-9BBB-370D5EC350EA}" type="presOf" srcId="{8E8C9CE2-C89F-4B14-A97D-4EDEF7BC4B63}" destId="{E65DF84A-B780-4EF0-A72B-A6D54C37AF82}" srcOrd="1" destOrd="0" presId="urn:microsoft.com/office/officeart/2005/8/layout/process1"/>
    <dgm:cxn modelId="{DBD1A569-C778-4C48-B062-296391E02AFC}" type="presParOf" srcId="{FB8EA7AA-B761-4B27-A08D-742D6FC811B3}" destId="{D1FB5169-5FCE-435B-A933-C24484C37D4F}" srcOrd="0" destOrd="0" presId="urn:microsoft.com/office/officeart/2005/8/layout/process1"/>
    <dgm:cxn modelId="{F5D51B8E-F813-6240-9FD1-A92C7DB6E5BD}" type="presParOf" srcId="{FB8EA7AA-B761-4B27-A08D-742D6FC811B3}" destId="{FBA986A0-6C54-4781-8BF8-29ED0E6E1851}" srcOrd="1" destOrd="0" presId="urn:microsoft.com/office/officeart/2005/8/layout/process1"/>
    <dgm:cxn modelId="{FFD092BA-B507-F145-A774-2B5113C46311}" type="presParOf" srcId="{FBA986A0-6C54-4781-8BF8-29ED0E6E1851}" destId="{112E6926-14C0-4113-A9F2-4894CBD429FE}" srcOrd="0" destOrd="0" presId="urn:microsoft.com/office/officeart/2005/8/layout/process1"/>
    <dgm:cxn modelId="{1221079F-D7AC-DE45-977F-F894F79AB831}" type="presParOf" srcId="{FB8EA7AA-B761-4B27-A08D-742D6FC811B3}" destId="{EAE4FD16-B88A-4FAD-BF0D-716379F8393D}" srcOrd="2" destOrd="0" presId="urn:microsoft.com/office/officeart/2005/8/layout/process1"/>
    <dgm:cxn modelId="{207D2A4D-4C94-D74A-9CFC-CD33FECE56A1}" type="presParOf" srcId="{FB8EA7AA-B761-4B27-A08D-742D6FC811B3}" destId="{92F3367A-4110-40B2-A7FB-C383A6BDD80D}" srcOrd="3" destOrd="0" presId="urn:microsoft.com/office/officeart/2005/8/layout/process1"/>
    <dgm:cxn modelId="{6E7127A4-5DAD-AB4E-A50C-454A73638EB3}" type="presParOf" srcId="{92F3367A-4110-40B2-A7FB-C383A6BDD80D}" destId="{842756C1-CB18-4303-ADA6-4DC61EF494B1}" srcOrd="0" destOrd="0" presId="urn:microsoft.com/office/officeart/2005/8/layout/process1"/>
    <dgm:cxn modelId="{6D666F7E-CE3A-FA40-B7D9-9F6FF105C330}" type="presParOf" srcId="{FB8EA7AA-B761-4B27-A08D-742D6FC811B3}" destId="{39E4CECA-B0F6-4C0B-BDF8-C9E8878F0B0D}" srcOrd="4" destOrd="0" presId="urn:microsoft.com/office/officeart/2005/8/layout/process1"/>
    <dgm:cxn modelId="{3A030708-CA6C-FC43-8C36-3A56C8A471BE}" type="presParOf" srcId="{FB8EA7AA-B761-4B27-A08D-742D6FC811B3}" destId="{7FCFCF53-8E1D-4E8C-A980-8F22CFDDDEDA}" srcOrd="5" destOrd="0" presId="urn:microsoft.com/office/officeart/2005/8/layout/process1"/>
    <dgm:cxn modelId="{098B9A92-1EE6-114F-B9D7-963EB24705F2}" type="presParOf" srcId="{7FCFCF53-8E1D-4E8C-A980-8F22CFDDDEDA}" destId="{E65DF84A-B780-4EF0-A72B-A6D54C37AF82}" srcOrd="0" destOrd="0" presId="urn:microsoft.com/office/officeart/2005/8/layout/process1"/>
    <dgm:cxn modelId="{57FF1910-9293-4A43-9769-821B05B8B77F}" type="presParOf" srcId="{FB8EA7AA-B761-4B27-A08D-742D6FC811B3}" destId="{3463BB8C-D1C5-404B-965D-65A3410B2370}"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212B32-443F-9347-86D3-54B5A209A530}"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en-US"/>
        </a:p>
      </dgm:t>
    </dgm:pt>
    <dgm:pt modelId="{4245DE33-B841-3143-9509-987E8B403272}">
      <dgm:prSet phldrT="[Text]"/>
      <dgm:spPr/>
      <dgm:t>
        <a:bodyPr/>
        <a:lstStyle/>
        <a:p>
          <a:r>
            <a:rPr lang="en-US" dirty="0" smtClean="0"/>
            <a:t>Chemical</a:t>
          </a:r>
          <a:r>
            <a:rPr lang="en-US" baseline="0" dirty="0" smtClean="0"/>
            <a:t>  Formula, Fingerprints</a:t>
          </a:r>
        </a:p>
      </dgm:t>
    </dgm:pt>
    <dgm:pt modelId="{8C088B56-A763-A249-81D9-9989F5AE414D}" type="parTrans" cxnId="{ACE30377-9722-2346-8BA6-36F9AAF50793}">
      <dgm:prSet/>
      <dgm:spPr/>
      <dgm:t>
        <a:bodyPr/>
        <a:lstStyle/>
        <a:p>
          <a:endParaRPr lang="en-US"/>
        </a:p>
      </dgm:t>
    </dgm:pt>
    <dgm:pt modelId="{52207DB0-FDA8-B747-B420-E467C3760208}" type="sibTrans" cxnId="{ACE30377-9722-2346-8BA6-36F9AAF50793}">
      <dgm:prSet/>
      <dgm:spPr/>
      <dgm:t>
        <a:bodyPr/>
        <a:lstStyle/>
        <a:p>
          <a:endParaRPr lang="en-US"/>
        </a:p>
      </dgm:t>
    </dgm:pt>
    <dgm:pt modelId="{7C2B0D98-0FDA-B047-A982-8EAAB5AFA4BB}">
      <dgm:prSet phldrT="[Text]"/>
      <dgm:spPr/>
      <dgm:t>
        <a:bodyPr/>
        <a:lstStyle/>
        <a:p>
          <a:r>
            <a:rPr lang="en-US" dirty="0" smtClean="0"/>
            <a:t>Build</a:t>
          </a:r>
          <a:r>
            <a:rPr lang="en-US" baseline="0" dirty="0" smtClean="0"/>
            <a:t> models using algorithms</a:t>
          </a:r>
          <a:endParaRPr lang="en-US" dirty="0"/>
        </a:p>
      </dgm:t>
    </dgm:pt>
    <dgm:pt modelId="{879BAA02-4A3C-B443-A370-7FA244675D21}" type="parTrans" cxnId="{3802FC5D-8F81-0D45-AF10-5E5B31026A33}">
      <dgm:prSet/>
      <dgm:spPr/>
      <dgm:t>
        <a:bodyPr/>
        <a:lstStyle/>
        <a:p>
          <a:endParaRPr lang="en-US"/>
        </a:p>
      </dgm:t>
    </dgm:pt>
    <dgm:pt modelId="{9E32E290-FCE9-4944-89AE-6A8B2B89E281}" type="sibTrans" cxnId="{3802FC5D-8F81-0D45-AF10-5E5B31026A33}">
      <dgm:prSet/>
      <dgm:spPr/>
      <dgm:t>
        <a:bodyPr/>
        <a:lstStyle/>
        <a:p>
          <a:endParaRPr lang="en-US"/>
        </a:p>
      </dgm:t>
    </dgm:pt>
    <dgm:pt modelId="{E64AB4B0-82D1-F94E-95DB-B481F398B03A}">
      <dgm:prSet phldrT="[Text]"/>
      <dgm:spPr/>
      <dgm:t>
        <a:bodyPr/>
        <a:lstStyle/>
        <a:p>
          <a:r>
            <a:rPr lang="en-US" dirty="0" smtClean="0"/>
            <a:t>Iterate</a:t>
          </a:r>
          <a:r>
            <a:rPr lang="en-US" baseline="0" dirty="0" smtClean="0"/>
            <a:t> for best prediction</a:t>
          </a:r>
          <a:endParaRPr lang="en-US" dirty="0"/>
        </a:p>
      </dgm:t>
    </dgm:pt>
    <dgm:pt modelId="{E2DE7373-63F3-B046-92D7-DC46FFEAAFEB}" type="parTrans" cxnId="{C50E297E-2823-094E-85AB-C1E7645312F0}">
      <dgm:prSet/>
      <dgm:spPr/>
      <dgm:t>
        <a:bodyPr/>
        <a:lstStyle/>
        <a:p>
          <a:endParaRPr lang="en-US"/>
        </a:p>
      </dgm:t>
    </dgm:pt>
    <dgm:pt modelId="{C304B742-4195-5543-B728-E42B5F4F2904}" type="sibTrans" cxnId="{C50E297E-2823-094E-85AB-C1E7645312F0}">
      <dgm:prSet/>
      <dgm:spPr/>
      <dgm:t>
        <a:bodyPr/>
        <a:lstStyle/>
        <a:p>
          <a:endParaRPr lang="en-US"/>
        </a:p>
      </dgm:t>
    </dgm:pt>
    <dgm:pt modelId="{97A5DF48-A4D3-C844-843B-77EDD8A4EF17}">
      <dgm:prSet/>
      <dgm:spPr/>
      <dgm:t>
        <a:bodyPr/>
        <a:lstStyle/>
        <a:p>
          <a:r>
            <a:rPr lang="en-US" dirty="0" smtClean="0"/>
            <a:t>Predict Real Data</a:t>
          </a:r>
          <a:endParaRPr lang="en-US" dirty="0"/>
        </a:p>
      </dgm:t>
    </dgm:pt>
    <dgm:pt modelId="{0918721A-C3E1-6249-84A2-A9DE91E1E569}" type="parTrans" cxnId="{5BC7910A-DBF5-9644-BBBB-B0DC689AE74D}">
      <dgm:prSet/>
      <dgm:spPr/>
      <dgm:t>
        <a:bodyPr/>
        <a:lstStyle/>
        <a:p>
          <a:endParaRPr lang="en-US"/>
        </a:p>
      </dgm:t>
    </dgm:pt>
    <dgm:pt modelId="{252B5B36-DDDF-6B48-88BD-076DE3942A4C}" type="sibTrans" cxnId="{5BC7910A-DBF5-9644-BBBB-B0DC689AE74D}">
      <dgm:prSet/>
      <dgm:spPr/>
      <dgm:t>
        <a:bodyPr/>
        <a:lstStyle/>
        <a:p>
          <a:endParaRPr lang="en-US"/>
        </a:p>
      </dgm:t>
    </dgm:pt>
    <dgm:pt modelId="{A39D614A-2070-2C46-B26C-FC2EE7AFC0D3}" type="pres">
      <dgm:prSet presAssocID="{71212B32-443F-9347-86D3-54B5A209A530}" presName="rootnode" presStyleCnt="0">
        <dgm:presLayoutVars>
          <dgm:chMax/>
          <dgm:chPref/>
          <dgm:dir/>
          <dgm:animLvl val="lvl"/>
        </dgm:presLayoutVars>
      </dgm:prSet>
      <dgm:spPr/>
      <dgm:t>
        <a:bodyPr/>
        <a:lstStyle/>
        <a:p>
          <a:endParaRPr lang="en-US"/>
        </a:p>
      </dgm:t>
    </dgm:pt>
    <dgm:pt modelId="{17B6BDEE-1FCE-7E4F-BDA8-5CA186A94AC2}" type="pres">
      <dgm:prSet presAssocID="{4245DE33-B841-3143-9509-987E8B403272}" presName="composite" presStyleCnt="0"/>
      <dgm:spPr/>
    </dgm:pt>
    <dgm:pt modelId="{89FAC045-78AA-194F-A3DC-1EB9AC1E161B}" type="pres">
      <dgm:prSet presAssocID="{4245DE33-B841-3143-9509-987E8B403272}" presName="bentUpArrow1" presStyleLbl="alignImgPlace1" presStyleIdx="0" presStyleCnt="3"/>
      <dgm:spPr/>
    </dgm:pt>
    <dgm:pt modelId="{6F3C7C33-4FA2-4B46-ABCA-6AA9387D3C70}" type="pres">
      <dgm:prSet presAssocID="{4245DE33-B841-3143-9509-987E8B403272}" presName="ParentText" presStyleLbl="node1" presStyleIdx="0" presStyleCnt="4">
        <dgm:presLayoutVars>
          <dgm:chMax val="1"/>
          <dgm:chPref val="1"/>
          <dgm:bulletEnabled val="1"/>
        </dgm:presLayoutVars>
      </dgm:prSet>
      <dgm:spPr/>
      <dgm:t>
        <a:bodyPr/>
        <a:lstStyle/>
        <a:p>
          <a:endParaRPr lang="en-US"/>
        </a:p>
      </dgm:t>
    </dgm:pt>
    <dgm:pt modelId="{8F856F59-18E3-A747-8038-A75B7A7C2B4E}" type="pres">
      <dgm:prSet presAssocID="{4245DE33-B841-3143-9509-987E8B403272}" presName="ChildText" presStyleLbl="revTx" presStyleIdx="0" presStyleCnt="3">
        <dgm:presLayoutVars>
          <dgm:chMax val="0"/>
          <dgm:chPref val="0"/>
          <dgm:bulletEnabled val="1"/>
        </dgm:presLayoutVars>
      </dgm:prSet>
      <dgm:spPr/>
      <dgm:t>
        <a:bodyPr/>
        <a:lstStyle/>
        <a:p>
          <a:endParaRPr lang="en-US"/>
        </a:p>
      </dgm:t>
    </dgm:pt>
    <dgm:pt modelId="{E5856F7C-A4D2-1049-A74F-3C6DF82D88CE}" type="pres">
      <dgm:prSet presAssocID="{52207DB0-FDA8-B747-B420-E467C3760208}" presName="sibTrans" presStyleCnt="0"/>
      <dgm:spPr/>
    </dgm:pt>
    <dgm:pt modelId="{005270E0-9E9C-E440-A25C-01437B2D212D}" type="pres">
      <dgm:prSet presAssocID="{7C2B0D98-0FDA-B047-A982-8EAAB5AFA4BB}" presName="composite" presStyleCnt="0"/>
      <dgm:spPr/>
    </dgm:pt>
    <dgm:pt modelId="{5B3DC268-52AA-8449-86AD-967206F312A1}" type="pres">
      <dgm:prSet presAssocID="{7C2B0D98-0FDA-B047-A982-8EAAB5AFA4BB}" presName="bentUpArrow1" presStyleLbl="alignImgPlace1" presStyleIdx="1" presStyleCnt="3"/>
      <dgm:spPr/>
    </dgm:pt>
    <dgm:pt modelId="{EF4CF67D-8793-1147-B58E-A5697875EBF9}" type="pres">
      <dgm:prSet presAssocID="{7C2B0D98-0FDA-B047-A982-8EAAB5AFA4BB}" presName="ParentText" presStyleLbl="node1" presStyleIdx="1" presStyleCnt="4">
        <dgm:presLayoutVars>
          <dgm:chMax val="1"/>
          <dgm:chPref val="1"/>
          <dgm:bulletEnabled val="1"/>
        </dgm:presLayoutVars>
      </dgm:prSet>
      <dgm:spPr/>
      <dgm:t>
        <a:bodyPr/>
        <a:lstStyle/>
        <a:p>
          <a:endParaRPr lang="en-US"/>
        </a:p>
      </dgm:t>
    </dgm:pt>
    <dgm:pt modelId="{DD61F015-3606-C642-BD8E-09E4867DB1EE}" type="pres">
      <dgm:prSet presAssocID="{7C2B0D98-0FDA-B047-A982-8EAAB5AFA4BB}" presName="ChildText" presStyleLbl="revTx" presStyleIdx="1" presStyleCnt="3">
        <dgm:presLayoutVars>
          <dgm:chMax val="0"/>
          <dgm:chPref val="0"/>
          <dgm:bulletEnabled val="1"/>
        </dgm:presLayoutVars>
      </dgm:prSet>
      <dgm:spPr/>
    </dgm:pt>
    <dgm:pt modelId="{4B235748-12F1-2C47-8E84-220E9D26BDAB}" type="pres">
      <dgm:prSet presAssocID="{9E32E290-FCE9-4944-89AE-6A8B2B89E281}" presName="sibTrans" presStyleCnt="0"/>
      <dgm:spPr/>
    </dgm:pt>
    <dgm:pt modelId="{6CD7606A-56CE-0643-BD1A-683FE30EB5C3}" type="pres">
      <dgm:prSet presAssocID="{E64AB4B0-82D1-F94E-95DB-B481F398B03A}" presName="composite" presStyleCnt="0"/>
      <dgm:spPr/>
    </dgm:pt>
    <dgm:pt modelId="{68C9B844-B7DB-7747-A2E1-39403959E356}" type="pres">
      <dgm:prSet presAssocID="{E64AB4B0-82D1-F94E-95DB-B481F398B03A}" presName="bentUpArrow1" presStyleLbl="alignImgPlace1" presStyleIdx="2" presStyleCnt="3"/>
      <dgm:spPr/>
    </dgm:pt>
    <dgm:pt modelId="{F47D3C25-23A2-F34E-8FBB-2F78315C81D2}" type="pres">
      <dgm:prSet presAssocID="{E64AB4B0-82D1-F94E-95DB-B481F398B03A}" presName="ParentText" presStyleLbl="node1" presStyleIdx="2" presStyleCnt="4">
        <dgm:presLayoutVars>
          <dgm:chMax val="1"/>
          <dgm:chPref val="1"/>
          <dgm:bulletEnabled val="1"/>
        </dgm:presLayoutVars>
      </dgm:prSet>
      <dgm:spPr/>
      <dgm:t>
        <a:bodyPr/>
        <a:lstStyle/>
        <a:p>
          <a:endParaRPr lang="en-US"/>
        </a:p>
      </dgm:t>
    </dgm:pt>
    <dgm:pt modelId="{972D224B-40A1-E24F-AF2B-547D3A556B8F}" type="pres">
      <dgm:prSet presAssocID="{E64AB4B0-82D1-F94E-95DB-B481F398B03A}" presName="ChildText" presStyleLbl="revTx" presStyleIdx="2" presStyleCnt="3">
        <dgm:presLayoutVars>
          <dgm:chMax val="0"/>
          <dgm:chPref val="0"/>
          <dgm:bulletEnabled val="1"/>
        </dgm:presLayoutVars>
      </dgm:prSet>
      <dgm:spPr/>
      <dgm:t>
        <a:bodyPr/>
        <a:lstStyle/>
        <a:p>
          <a:endParaRPr lang="en-US"/>
        </a:p>
      </dgm:t>
    </dgm:pt>
    <dgm:pt modelId="{858B4258-E432-A645-B874-31CB350AFBB7}" type="pres">
      <dgm:prSet presAssocID="{C304B742-4195-5543-B728-E42B5F4F2904}" presName="sibTrans" presStyleCnt="0"/>
      <dgm:spPr/>
    </dgm:pt>
    <dgm:pt modelId="{19C92FC1-C4E6-7E4A-B614-3107EB99A6DF}" type="pres">
      <dgm:prSet presAssocID="{97A5DF48-A4D3-C844-843B-77EDD8A4EF17}" presName="composite" presStyleCnt="0"/>
      <dgm:spPr/>
    </dgm:pt>
    <dgm:pt modelId="{490D8B38-A81E-CF45-AA13-BAD70E373443}" type="pres">
      <dgm:prSet presAssocID="{97A5DF48-A4D3-C844-843B-77EDD8A4EF17}" presName="ParentText" presStyleLbl="node1" presStyleIdx="3" presStyleCnt="4">
        <dgm:presLayoutVars>
          <dgm:chMax val="1"/>
          <dgm:chPref val="1"/>
          <dgm:bulletEnabled val="1"/>
        </dgm:presLayoutVars>
      </dgm:prSet>
      <dgm:spPr/>
      <dgm:t>
        <a:bodyPr/>
        <a:lstStyle/>
        <a:p>
          <a:endParaRPr lang="en-US"/>
        </a:p>
      </dgm:t>
    </dgm:pt>
  </dgm:ptLst>
  <dgm:cxnLst>
    <dgm:cxn modelId="{5BC7910A-DBF5-9644-BBBB-B0DC689AE74D}" srcId="{71212B32-443F-9347-86D3-54B5A209A530}" destId="{97A5DF48-A4D3-C844-843B-77EDD8A4EF17}" srcOrd="3" destOrd="0" parTransId="{0918721A-C3E1-6249-84A2-A9DE91E1E569}" sibTransId="{252B5B36-DDDF-6B48-88BD-076DE3942A4C}"/>
    <dgm:cxn modelId="{740A7BC1-3EB0-7D41-8DCA-FD2EEA28F3BE}" type="presOf" srcId="{7C2B0D98-0FDA-B047-A982-8EAAB5AFA4BB}" destId="{EF4CF67D-8793-1147-B58E-A5697875EBF9}" srcOrd="0" destOrd="0" presId="urn:microsoft.com/office/officeart/2005/8/layout/StepDownProcess"/>
    <dgm:cxn modelId="{67446A27-4F82-B44B-9A1D-BEA5282FF9CC}" type="presOf" srcId="{E64AB4B0-82D1-F94E-95DB-B481F398B03A}" destId="{F47D3C25-23A2-F34E-8FBB-2F78315C81D2}" srcOrd="0" destOrd="0" presId="urn:microsoft.com/office/officeart/2005/8/layout/StepDownProcess"/>
    <dgm:cxn modelId="{3802FC5D-8F81-0D45-AF10-5E5B31026A33}" srcId="{71212B32-443F-9347-86D3-54B5A209A530}" destId="{7C2B0D98-0FDA-B047-A982-8EAAB5AFA4BB}" srcOrd="1" destOrd="0" parTransId="{879BAA02-4A3C-B443-A370-7FA244675D21}" sibTransId="{9E32E290-FCE9-4944-89AE-6A8B2B89E281}"/>
    <dgm:cxn modelId="{9F01BB95-2B75-9143-BF84-3190A9B0580A}" type="presOf" srcId="{4245DE33-B841-3143-9509-987E8B403272}" destId="{6F3C7C33-4FA2-4B46-ABCA-6AA9387D3C70}" srcOrd="0" destOrd="0" presId="urn:microsoft.com/office/officeart/2005/8/layout/StepDownProcess"/>
    <dgm:cxn modelId="{3C536C59-269C-1C4E-8171-5166C4A5D23D}" type="presOf" srcId="{71212B32-443F-9347-86D3-54B5A209A530}" destId="{A39D614A-2070-2C46-B26C-FC2EE7AFC0D3}" srcOrd="0" destOrd="0" presId="urn:microsoft.com/office/officeart/2005/8/layout/StepDownProcess"/>
    <dgm:cxn modelId="{C50E297E-2823-094E-85AB-C1E7645312F0}" srcId="{71212B32-443F-9347-86D3-54B5A209A530}" destId="{E64AB4B0-82D1-F94E-95DB-B481F398B03A}" srcOrd="2" destOrd="0" parTransId="{E2DE7373-63F3-B046-92D7-DC46FFEAAFEB}" sibTransId="{C304B742-4195-5543-B728-E42B5F4F2904}"/>
    <dgm:cxn modelId="{F6663D24-D30A-8648-8E0E-7E6C865E70E0}" type="presOf" srcId="{97A5DF48-A4D3-C844-843B-77EDD8A4EF17}" destId="{490D8B38-A81E-CF45-AA13-BAD70E373443}" srcOrd="0" destOrd="0" presId="urn:microsoft.com/office/officeart/2005/8/layout/StepDownProcess"/>
    <dgm:cxn modelId="{ACE30377-9722-2346-8BA6-36F9AAF50793}" srcId="{71212B32-443F-9347-86D3-54B5A209A530}" destId="{4245DE33-B841-3143-9509-987E8B403272}" srcOrd="0" destOrd="0" parTransId="{8C088B56-A763-A249-81D9-9989F5AE414D}" sibTransId="{52207DB0-FDA8-B747-B420-E467C3760208}"/>
    <dgm:cxn modelId="{7C666A40-EF8C-D943-AB55-A87837E0DEF4}" type="presParOf" srcId="{A39D614A-2070-2C46-B26C-FC2EE7AFC0D3}" destId="{17B6BDEE-1FCE-7E4F-BDA8-5CA186A94AC2}" srcOrd="0" destOrd="0" presId="urn:microsoft.com/office/officeart/2005/8/layout/StepDownProcess"/>
    <dgm:cxn modelId="{6E9738F1-723F-4E46-BCF0-F6B248536D09}" type="presParOf" srcId="{17B6BDEE-1FCE-7E4F-BDA8-5CA186A94AC2}" destId="{89FAC045-78AA-194F-A3DC-1EB9AC1E161B}" srcOrd="0" destOrd="0" presId="urn:microsoft.com/office/officeart/2005/8/layout/StepDownProcess"/>
    <dgm:cxn modelId="{72514A85-56B6-AF4D-9EA0-7E97A953EF3A}" type="presParOf" srcId="{17B6BDEE-1FCE-7E4F-BDA8-5CA186A94AC2}" destId="{6F3C7C33-4FA2-4B46-ABCA-6AA9387D3C70}" srcOrd="1" destOrd="0" presId="urn:microsoft.com/office/officeart/2005/8/layout/StepDownProcess"/>
    <dgm:cxn modelId="{D6183A47-F49C-D64F-B6F2-E8ACCBD365DD}" type="presParOf" srcId="{17B6BDEE-1FCE-7E4F-BDA8-5CA186A94AC2}" destId="{8F856F59-18E3-A747-8038-A75B7A7C2B4E}" srcOrd="2" destOrd="0" presId="urn:microsoft.com/office/officeart/2005/8/layout/StepDownProcess"/>
    <dgm:cxn modelId="{22F07106-78DF-D24D-B7D5-C5D3B154D978}" type="presParOf" srcId="{A39D614A-2070-2C46-B26C-FC2EE7AFC0D3}" destId="{E5856F7C-A4D2-1049-A74F-3C6DF82D88CE}" srcOrd="1" destOrd="0" presId="urn:microsoft.com/office/officeart/2005/8/layout/StepDownProcess"/>
    <dgm:cxn modelId="{6E889494-6219-8848-BA0F-43237DFC4C7E}" type="presParOf" srcId="{A39D614A-2070-2C46-B26C-FC2EE7AFC0D3}" destId="{005270E0-9E9C-E440-A25C-01437B2D212D}" srcOrd="2" destOrd="0" presId="urn:microsoft.com/office/officeart/2005/8/layout/StepDownProcess"/>
    <dgm:cxn modelId="{720D7F9D-966D-A24B-9FFB-95AB9705DA20}" type="presParOf" srcId="{005270E0-9E9C-E440-A25C-01437B2D212D}" destId="{5B3DC268-52AA-8449-86AD-967206F312A1}" srcOrd="0" destOrd="0" presId="urn:microsoft.com/office/officeart/2005/8/layout/StepDownProcess"/>
    <dgm:cxn modelId="{8227B095-786B-1942-A8C3-69650C7FE257}" type="presParOf" srcId="{005270E0-9E9C-E440-A25C-01437B2D212D}" destId="{EF4CF67D-8793-1147-B58E-A5697875EBF9}" srcOrd="1" destOrd="0" presId="urn:microsoft.com/office/officeart/2005/8/layout/StepDownProcess"/>
    <dgm:cxn modelId="{7F83DC82-3469-3743-B5B1-6DFB64DDB170}" type="presParOf" srcId="{005270E0-9E9C-E440-A25C-01437B2D212D}" destId="{DD61F015-3606-C642-BD8E-09E4867DB1EE}" srcOrd="2" destOrd="0" presId="urn:microsoft.com/office/officeart/2005/8/layout/StepDownProcess"/>
    <dgm:cxn modelId="{B760CC44-CC5E-EE44-8FC7-D6B3A47E338D}" type="presParOf" srcId="{A39D614A-2070-2C46-B26C-FC2EE7AFC0D3}" destId="{4B235748-12F1-2C47-8E84-220E9D26BDAB}" srcOrd="3" destOrd="0" presId="urn:microsoft.com/office/officeart/2005/8/layout/StepDownProcess"/>
    <dgm:cxn modelId="{68CECDC9-C185-2641-8D6D-C2D4FE962D53}" type="presParOf" srcId="{A39D614A-2070-2C46-B26C-FC2EE7AFC0D3}" destId="{6CD7606A-56CE-0643-BD1A-683FE30EB5C3}" srcOrd="4" destOrd="0" presId="urn:microsoft.com/office/officeart/2005/8/layout/StepDownProcess"/>
    <dgm:cxn modelId="{7F381543-F3D0-B445-9049-C20774626EC2}" type="presParOf" srcId="{6CD7606A-56CE-0643-BD1A-683FE30EB5C3}" destId="{68C9B844-B7DB-7747-A2E1-39403959E356}" srcOrd="0" destOrd="0" presId="urn:microsoft.com/office/officeart/2005/8/layout/StepDownProcess"/>
    <dgm:cxn modelId="{94AB4B48-7A6D-1145-8B8F-4804F63FB80E}" type="presParOf" srcId="{6CD7606A-56CE-0643-BD1A-683FE30EB5C3}" destId="{F47D3C25-23A2-F34E-8FBB-2F78315C81D2}" srcOrd="1" destOrd="0" presId="urn:microsoft.com/office/officeart/2005/8/layout/StepDownProcess"/>
    <dgm:cxn modelId="{3309F898-A897-D94A-8DE4-D127985FABEE}" type="presParOf" srcId="{6CD7606A-56CE-0643-BD1A-683FE30EB5C3}" destId="{972D224B-40A1-E24F-AF2B-547D3A556B8F}" srcOrd="2" destOrd="0" presId="urn:microsoft.com/office/officeart/2005/8/layout/StepDownProcess"/>
    <dgm:cxn modelId="{A1C4A8D0-FC0B-6648-8C99-649E546737B0}" type="presParOf" srcId="{A39D614A-2070-2C46-B26C-FC2EE7AFC0D3}" destId="{858B4258-E432-A645-B874-31CB350AFBB7}" srcOrd="5" destOrd="0" presId="urn:microsoft.com/office/officeart/2005/8/layout/StepDownProcess"/>
    <dgm:cxn modelId="{2E905FE9-4BFD-F74B-8780-B0EE5D0BAEC6}" type="presParOf" srcId="{A39D614A-2070-2C46-B26C-FC2EE7AFC0D3}" destId="{19C92FC1-C4E6-7E4A-B614-3107EB99A6DF}" srcOrd="6" destOrd="0" presId="urn:microsoft.com/office/officeart/2005/8/layout/StepDownProcess"/>
    <dgm:cxn modelId="{6385D8FA-A346-9D4D-9752-EFD86408280C}" type="presParOf" srcId="{19C92FC1-C4E6-7E4A-B614-3107EB99A6DF}" destId="{490D8B38-A81E-CF45-AA13-BAD70E373443}" srcOrd="0"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F47ABD-A1EB-4951-9229-5325FF091FDE}">
      <dsp:nvSpPr>
        <dsp:cNvPr id="0" name=""/>
        <dsp:cNvSpPr/>
      </dsp:nvSpPr>
      <dsp:spPr>
        <a:xfrm>
          <a:off x="1405224" y="0"/>
          <a:ext cx="1842926" cy="642700"/>
        </a:xfrm>
        <a:prstGeom prst="rightArrow">
          <a:avLst>
            <a:gd name="adj1" fmla="val 75000"/>
            <a:gd name="adj2" fmla="val 50000"/>
          </a:avLst>
        </a:prstGeom>
        <a:solidFill>
          <a:srgbClr val="6076B4">
            <a:alpha val="90000"/>
            <a:tint val="40000"/>
            <a:hueOff val="0"/>
            <a:satOff val="0"/>
            <a:lumOff val="0"/>
            <a:alphaOff val="0"/>
          </a:srgbClr>
        </a:solidFill>
        <a:ln w="9525" cap="flat" cmpd="sng" algn="ctr">
          <a:solidFill>
            <a:srgbClr val="6076B4">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985" tIns="6985" rIns="6985" bIns="6985" numCol="1" spcCol="1270" anchor="ctr" anchorCtr="0">
          <a:noAutofit/>
        </a:bodyPr>
        <a:lstStyle/>
        <a:p>
          <a:pPr marL="57150" lvl="1" indent="-57150" algn="l" defTabSz="488950">
            <a:lnSpc>
              <a:spcPct val="90000"/>
            </a:lnSpc>
            <a:spcBef>
              <a:spcPct val="0"/>
            </a:spcBef>
            <a:spcAft>
              <a:spcPct val="15000"/>
            </a:spcAft>
            <a:buChar char="••"/>
          </a:pPr>
          <a:r>
            <a:rPr lang="en-US" sz="1100" kern="1200" dirty="0" smtClean="0">
              <a:solidFill>
                <a:srgbClr val="000000"/>
              </a:solidFill>
              <a:latin typeface="Palatino Linotype"/>
              <a:ea typeface="+mn-ea"/>
              <a:cs typeface="+mn-cs"/>
            </a:rPr>
            <a:t>CORRELATES TO</a:t>
          </a:r>
          <a:endParaRPr lang="en-US" sz="1100" kern="1200" dirty="0">
            <a:solidFill>
              <a:srgbClr val="000000"/>
            </a:solidFill>
            <a:latin typeface="Palatino Linotype"/>
            <a:ea typeface="+mn-ea"/>
            <a:cs typeface="+mn-cs"/>
          </a:endParaRPr>
        </a:p>
      </dsp:txBody>
      <dsp:txXfrm>
        <a:off x="1405224" y="80338"/>
        <a:ext cx="1601914" cy="482025"/>
      </dsp:txXfrm>
    </dsp:sp>
    <dsp:sp modelId="{34B1B262-DB00-4BA0-8907-2238C6857C87}">
      <dsp:nvSpPr>
        <dsp:cNvPr id="0" name=""/>
        <dsp:cNvSpPr/>
      </dsp:nvSpPr>
      <dsp:spPr>
        <a:xfrm>
          <a:off x="0" y="0"/>
          <a:ext cx="1404138" cy="642700"/>
        </a:xfrm>
        <a:prstGeom prst="roundRect">
          <a:avLst/>
        </a:prstGeom>
        <a:gradFill rotWithShape="0">
          <a:gsLst>
            <a:gs pos="0">
              <a:srgbClr val="6076B4">
                <a:hueOff val="0"/>
                <a:satOff val="0"/>
                <a:lumOff val="0"/>
                <a:alphaOff val="0"/>
                <a:shade val="51000"/>
                <a:satMod val="130000"/>
              </a:srgbClr>
            </a:gs>
            <a:gs pos="80000">
              <a:srgbClr val="6076B4">
                <a:hueOff val="0"/>
                <a:satOff val="0"/>
                <a:lumOff val="0"/>
                <a:alphaOff val="0"/>
                <a:shade val="93000"/>
                <a:satMod val="130000"/>
              </a:srgbClr>
            </a:gs>
            <a:gs pos="100000">
              <a:srgbClr val="6076B4">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22860" rIns="45720" bIns="22860" numCol="1" spcCol="1270" anchor="ctr" anchorCtr="0">
          <a:noAutofit/>
        </a:bodyPr>
        <a:lstStyle/>
        <a:p>
          <a:pPr lvl="0" algn="ctr" defTabSz="533400">
            <a:lnSpc>
              <a:spcPct val="90000"/>
            </a:lnSpc>
            <a:spcBef>
              <a:spcPct val="0"/>
            </a:spcBef>
            <a:spcAft>
              <a:spcPct val="35000"/>
            </a:spcAft>
          </a:pPr>
          <a:r>
            <a:rPr lang="en-US" sz="1200" kern="1200" dirty="0" smtClean="0">
              <a:solidFill>
                <a:sysClr val="window" lastClr="FFFFFF"/>
              </a:solidFill>
              <a:latin typeface="Palatino Linotype"/>
              <a:ea typeface="+mn-ea"/>
              <a:cs typeface="+mn-cs"/>
            </a:rPr>
            <a:t>COMPOSITION</a:t>
          </a:r>
          <a:endParaRPr lang="en-US" sz="1200" kern="1200" dirty="0">
            <a:solidFill>
              <a:sysClr val="window" lastClr="FFFFFF"/>
            </a:solidFill>
            <a:latin typeface="Palatino Linotype"/>
            <a:ea typeface="+mn-ea"/>
            <a:cs typeface="+mn-cs"/>
          </a:endParaRPr>
        </a:p>
      </dsp:txBody>
      <dsp:txXfrm>
        <a:off x="31374" y="31374"/>
        <a:ext cx="1341390" cy="579952"/>
      </dsp:txXfrm>
    </dsp:sp>
    <dsp:sp modelId="{9DAE062F-FBBA-487E-AB13-F600E1BDAE48}">
      <dsp:nvSpPr>
        <dsp:cNvPr id="0" name=""/>
        <dsp:cNvSpPr/>
      </dsp:nvSpPr>
      <dsp:spPr>
        <a:xfrm>
          <a:off x="1406305" y="707299"/>
          <a:ext cx="1842926" cy="642700"/>
        </a:xfrm>
        <a:prstGeom prst="rightArrow">
          <a:avLst>
            <a:gd name="adj1" fmla="val 75000"/>
            <a:gd name="adj2" fmla="val 50000"/>
          </a:avLst>
        </a:prstGeom>
        <a:solidFill>
          <a:srgbClr val="6076B4">
            <a:alpha val="90000"/>
            <a:tint val="40000"/>
            <a:hueOff val="0"/>
            <a:satOff val="0"/>
            <a:lumOff val="0"/>
            <a:alphaOff val="0"/>
          </a:srgbClr>
        </a:solidFill>
        <a:ln w="9525" cap="flat" cmpd="sng" algn="ctr">
          <a:solidFill>
            <a:srgbClr val="6076B4">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985" tIns="6985" rIns="6985" bIns="6985" numCol="1" spcCol="1270" anchor="ctr" anchorCtr="0">
          <a:noAutofit/>
        </a:bodyPr>
        <a:lstStyle/>
        <a:p>
          <a:pPr marL="57150" lvl="1" indent="-57150" algn="l" defTabSz="488950">
            <a:lnSpc>
              <a:spcPct val="90000"/>
            </a:lnSpc>
            <a:spcBef>
              <a:spcPct val="0"/>
            </a:spcBef>
            <a:spcAft>
              <a:spcPct val="15000"/>
            </a:spcAft>
            <a:buChar char="••"/>
          </a:pPr>
          <a:r>
            <a:rPr lang="en-US" sz="1100" kern="1200" dirty="0" smtClean="0">
              <a:solidFill>
                <a:srgbClr val="000000"/>
              </a:solidFill>
              <a:latin typeface="Palatino Linotype"/>
              <a:ea typeface="+mn-ea"/>
              <a:cs typeface="+mn-cs"/>
            </a:rPr>
            <a:t>CORRELATES TO</a:t>
          </a:r>
          <a:endParaRPr lang="en-US" sz="1100" kern="1200" dirty="0">
            <a:solidFill>
              <a:srgbClr val="000000"/>
            </a:solidFill>
            <a:latin typeface="Palatino Linotype"/>
            <a:ea typeface="+mn-ea"/>
            <a:cs typeface="+mn-cs"/>
          </a:endParaRPr>
        </a:p>
      </dsp:txBody>
      <dsp:txXfrm>
        <a:off x="1406305" y="787637"/>
        <a:ext cx="1601914" cy="482025"/>
      </dsp:txXfrm>
    </dsp:sp>
    <dsp:sp modelId="{6AC06D27-9594-4F04-9BFD-2D462FAB6CE6}">
      <dsp:nvSpPr>
        <dsp:cNvPr id="0" name=""/>
        <dsp:cNvSpPr/>
      </dsp:nvSpPr>
      <dsp:spPr>
        <a:xfrm>
          <a:off x="1086" y="707135"/>
          <a:ext cx="1404138" cy="642700"/>
        </a:xfrm>
        <a:prstGeom prst="roundRect">
          <a:avLst/>
        </a:prstGeom>
        <a:gradFill rotWithShape="0">
          <a:gsLst>
            <a:gs pos="0">
              <a:srgbClr val="6076B4">
                <a:hueOff val="0"/>
                <a:satOff val="0"/>
                <a:lumOff val="0"/>
                <a:alphaOff val="0"/>
                <a:shade val="51000"/>
                <a:satMod val="130000"/>
              </a:srgbClr>
            </a:gs>
            <a:gs pos="80000">
              <a:srgbClr val="6076B4">
                <a:hueOff val="0"/>
                <a:satOff val="0"/>
                <a:lumOff val="0"/>
                <a:alphaOff val="0"/>
                <a:shade val="93000"/>
                <a:satMod val="130000"/>
              </a:srgbClr>
            </a:gs>
            <a:gs pos="100000">
              <a:srgbClr val="6076B4">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66725">
            <a:lnSpc>
              <a:spcPct val="90000"/>
            </a:lnSpc>
            <a:spcBef>
              <a:spcPct val="0"/>
            </a:spcBef>
            <a:spcAft>
              <a:spcPct val="35000"/>
            </a:spcAft>
          </a:pPr>
          <a:r>
            <a:rPr lang="en-US" sz="1050" kern="1200" dirty="0" smtClean="0">
              <a:solidFill>
                <a:sysClr val="window" lastClr="FFFFFF"/>
              </a:solidFill>
              <a:latin typeface="Palatino Linotype"/>
              <a:ea typeface="+mn-ea"/>
              <a:cs typeface="+mn-cs"/>
            </a:rPr>
            <a:t>MANUFACTURING</a:t>
          </a:r>
          <a:r>
            <a:rPr lang="en-US" sz="1100" kern="1200" dirty="0" smtClean="0">
              <a:solidFill>
                <a:sysClr val="window" lastClr="FFFFFF"/>
              </a:solidFill>
              <a:latin typeface="Palatino Linotype"/>
              <a:ea typeface="+mn-ea"/>
              <a:cs typeface="+mn-cs"/>
            </a:rPr>
            <a:t> PROCESSES</a:t>
          </a:r>
          <a:endParaRPr lang="en-US" sz="1100" kern="1200" dirty="0">
            <a:solidFill>
              <a:sysClr val="window" lastClr="FFFFFF"/>
            </a:solidFill>
            <a:latin typeface="Palatino Linotype"/>
            <a:ea typeface="+mn-ea"/>
            <a:cs typeface="+mn-cs"/>
          </a:endParaRPr>
        </a:p>
      </dsp:txBody>
      <dsp:txXfrm>
        <a:off x="32460" y="738509"/>
        <a:ext cx="1341390" cy="5799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B5169-5FCE-435B-A933-C24484C37D4F}">
      <dsp:nvSpPr>
        <dsp:cNvPr id="0" name=""/>
        <dsp:cNvSpPr/>
      </dsp:nvSpPr>
      <dsp:spPr>
        <a:xfrm>
          <a:off x="6965" y="137457"/>
          <a:ext cx="2081807" cy="1249084"/>
        </a:xfrm>
        <a:prstGeom prst="roundRect">
          <a:avLst>
            <a:gd name="adj" fmla="val 10000"/>
          </a:avLst>
        </a:prstGeom>
        <a:gradFill rotWithShape="0">
          <a:gsLst>
            <a:gs pos="0">
              <a:srgbClr val="67097F">
                <a:alpha val="90000"/>
                <a:hueOff val="0"/>
                <a:satOff val="0"/>
                <a:lumOff val="0"/>
                <a:alphaOff val="-13333"/>
                <a:shade val="51000"/>
                <a:satMod val="130000"/>
              </a:srgbClr>
            </a:gs>
            <a:gs pos="80000">
              <a:srgbClr val="67097F">
                <a:alpha val="90000"/>
                <a:hueOff val="0"/>
                <a:satOff val="0"/>
                <a:lumOff val="0"/>
                <a:alphaOff val="-13333"/>
                <a:shade val="93000"/>
                <a:satMod val="130000"/>
              </a:srgbClr>
            </a:gs>
            <a:gs pos="100000">
              <a:srgbClr val="67097F">
                <a:alpha val="90000"/>
                <a:hueOff val="0"/>
                <a:satOff val="0"/>
                <a:lumOff val="0"/>
                <a:alphaOff val="-133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rgbClr val="FFC000"/>
              </a:solidFill>
              <a:latin typeface="FrutigerBold"/>
              <a:ea typeface="+mn-ea"/>
              <a:cs typeface="+mn-cs"/>
            </a:rPr>
            <a:t>Preprocessing</a:t>
          </a:r>
          <a:endParaRPr lang="en-US" sz="2400" kern="1200" dirty="0">
            <a:solidFill>
              <a:srgbClr val="FFC000"/>
            </a:solidFill>
            <a:latin typeface="FrutigerBold"/>
            <a:ea typeface="+mn-ea"/>
            <a:cs typeface="+mn-cs"/>
          </a:endParaRPr>
        </a:p>
      </dsp:txBody>
      <dsp:txXfrm>
        <a:off x="43549" y="174041"/>
        <a:ext cx="2008639" cy="1175916"/>
      </dsp:txXfrm>
    </dsp:sp>
    <dsp:sp modelId="{FBA986A0-6C54-4781-8BF8-29ED0E6E1851}">
      <dsp:nvSpPr>
        <dsp:cNvPr id="0" name=""/>
        <dsp:cNvSpPr/>
      </dsp:nvSpPr>
      <dsp:spPr>
        <a:xfrm>
          <a:off x="2296953" y="503855"/>
          <a:ext cx="441343" cy="516288"/>
        </a:xfrm>
        <a:prstGeom prst="rightArrow">
          <a:avLst>
            <a:gd name="adj1" fmla="val 60000"/>
            <a:gd name="adj2" fmla="val 50000"/>
          </a:avLst>
        </a:prstGeom>
        <a:gradFill rotWithShape="0">
          <a:gsLst>
            <a:gs pos="0">
              <a:srgbClr val="67097F">
                <a:shade val="90000"/>
                <a:hueOff val="-268851"/>
                <a:satOff val="-36682"/>
                <a:lumOff val="25788"/>
                <a:alphaOff val="0"/>
                <a:shade val="51000"/>
                <a:satMod val="130000"/>
              </a:srgbClr>
            </a:gs>
            <a:gs pos="80000">
              <a:srgbClr val="67097F">
                <a:shade val="90000"/>
                <a:hueOff val="-268851"/>
                <a:satOff val="-36682"/>
                <a:lumOff val="25788"/>
                <a:alphaOff val="0"/>
                <a:shade val="93000"/>
                <a:satMod val="130000"/>
              </a:srgbClr>
            </a:gs>
            <a:gs pos="100000">
              <a:srgbClr val="67097F">
                <a:shade val="90000"/>
                <a:hueOff val="-268851"/>
                <a:satOff val="-36682"/>
                <a:lumOff val="2578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solidFill>
              <a:srgbClr val="FFFFFF"/>
            </a:solidFill>
            <a:latin typeface="FrutigerBold"/>
            <a:ea typeface="+mn-ea"/>
            <a:cs typeface="+mn-cs"/>
          </a:endParaRPr>
        </a:p>
      </dsp:txBody>
      <dsp:txXfrm>
        <a:off x="2296953" y="607113"/>
        <a:ext cx="308940" cy="309772"/>
      </dsp:txXfrm>
    </dsp:sp>
    <dsp:sp modelId="{39E4CECA-B0F6-4C0B-BDF8-C9E8878F0B0D}">
      <dsp:nvSpPr>
        <dsp:cNvPr id="0" name=""/>
        <dsp:cNvSpPr/>
      </dsp:nvSpPr>
      <dsp:spPr>
        <a:xfrm>
          <a:off x="2921496" y="137457"/>
          <a:ext cx="2081807" cy="1249084"/>
        </a:xfrm>
        <a:prstGeom prst="roundRect">
          <a:avLst>
            <a:gd name="adj" fmla="val 10000"/>
          </a:avLst>
        </a:prstGeom>
        <a:gradFill rotWithShape="0">
          <a:gsLst>
            <a:gs pos="0">
              <a:srgbClr val="67097F">
                <a:alpha val="90000"/>
                <a:hueOff val="0"/>
                <a:satOff val="0"/>
                <a:lumOff val="0"/>
                <a:alphaOff val="-26667"/>
                <a:shade val="51000"/>
                <a:satMod val="130000"/>
              </a:srgbClr>
            </a:gs>
            <a:gs pos="80000">
              <a:srgbClr val="67097F">
                <a:alpha val="90000"/>
                <a:hueOff val="0"/>
                <a:satOff val="0"/>
                <a:lumOff val="0"/>
                <a:alphaOff val="-26667"/>
                <a:shade val="93000"/>
                <a:satMod val="130000"/>
              </a:srgbClr>
            </a:gs>
            <a:gs pos="100000">
              <a:srgbClr val="67097F">
                <a:alpha val="90000"/>
                <a:hueOff val="0"/>
                <a:satOff val="0"/>
                <a:lumOff val="0"/>
                <a:alphaOff val="-26667"/>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rgbClr val="FFC000"/>
              </a:solidFill>
              <a:latin typeface="FrutigerBold"/>
              <a:ea typeface="+mn-ea"/>
              <a:cs typeface="+mn-cs"/>
            </a:rPr>
            <a:t>Predictive modeling</a:t>
          </a:r>
          <a:endParaRPr lang="en-US" sz="2400" kern="1200" dirty="0">
            <a:solidFill>
              <a:srgbClr val="FFC000"/>
            </a:solidFill>
            <a:latin typeface="FrutigerBold"/>
            <a:ea typeface="+mn-ea"/>
            <a:cs typeface="+mn-cs"/>
          </a:endParaRPr>
        </a:p>
      </dsp:txBody>
      <dsp:txXfrm>
        <a:off x="2958080" y="174041"/>
        <a:ext cx="2008639" cy="1175916"/>
      </dsp:txXfrm>
    </dsp:sp>
    <dsp:sp modelId="{7FCFCF53-8E1D-4E8C-A980-8F22CFDDDEDA}">
      <dsp:nvSpPr>
        <dsp:cNvPr id="0" name=""/>
        <dsp:cNvSpPr/>
      </dsp:nvSpPr>
      <dsp:spPr>
        <a:xfrm>
          <a:off x="5211484" y="503855"/>
          <a:ext cx="441343" cy="516288"/>
        </a:xfrm>
        <a:prstGeom prst="rightArrow">
          <a:avLst>
            <a:gd name="adj1" fmla="val 60000"/>
            <a:gd name="adj2" fmla="val 50000"/>
          </a:avLst>
        </a:prstGeom>
        <a:gradFill rotWithShape="0">
          <a:gsLst>
            <a:gs pos="0">
              <a:schemeClr val="accent2">
                <a:shade val="90000"/>
                <a:hueOff val="-41001"/>
                <a:satOff val="-6944"/>
                <a:lumOff val="32113"/>
                <a:alphaOff val="0"/>
                <a:tint val="100000"/>
                <a:shade val="100000"/>
                <a:satMod val="130000"/>
              </a:schemeClr>
            </a:gs>
            <a:gs pos="100000">
              <a:schemeClr val="accent2">
                <a:shade val="90000"/>
                <a:hueOff val="-41001"/>
                <a:satOff val="-6944"/>
                <a:lumOff val="3211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5211484" y="607113"/>
        <a:ext cx="308940" cy="309772"/>
      </dsp:txXfrm>
    </dsp:sp>
    <dsp:sp modelId="{3463BB8C-D1C5-404B-965D-65A3410B2370}">
      <dsp:nvSpPr>
        <dsp:cNvPr id="0" name=""/>
        <dsp:cNvSpPr/>
      </dsp:nvSpPr>
      <dsp:spPr>
        <a:xfrm>
          <a:off x="5836027" y="137457"/>
          <a:ext cx="2081807" cy="1249084"/>
        </a:xfrm>
        <a:prstGeom prst="roundRect">
          <a:avLst>
            <a:gd name="adj" fmla="val 10000"/>
          </a:avLst>
        </a:prstGeom>
        <a:gradFill rotWithShape="0">
          <a:gsLst>
            <a:gs pos="0">
              <a:srgbClr val="67097F">
                <a:alpha val="90000"/>
                <a:hueOff val="0"/>
                <a:satOff val="0"/>
                <a:lumOff val="0"/>
                <a:alphaOff val="-40000"/>
                <a:shade val="51000"/>
                <a:satMod val="130000"/>
              </a:srgbClr>
            </a:gs>
            <a:gs pos="80000">
              <a:srgbClr val="67097F">
                <a:alpha val="90000"/>
                <a:hueOff val="0"/>
                <a:satOff val="0"/>
                <a:lumOff val="0"/>
                <a:alphaOff val="-40000"/>
                <a:shade val="93000"/>
                <a:satMod val="130000"/>
              </a:srgbClr>
            </a:gs>
            <a:gs pos="100000">
              <a:srgbClr val="67097F">
                <a:alpha val="90000"/>
                <a:hueOff val="0"/>
                <a:satOff val="0"/>
                <a:lumOff val="0"/>
                <a:alphaOff val="-4000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rgbClr val="FFC000"/>
              </a:solidFill>
              <a:latin typeface="FrutigerBold"/>
              <a:ea typeface="+mn-ea"/>
              <a:cs typeface="+mn-cs"/>
            </a:rPr>
            <a:t>Evaluation</a:t>
          </a:r>
          <a:endParaRPr lang="en-US" sz="2400" kern="1200" dirty="0">
            <a:solidFill>
              <a:srgbClr val="FFC000"/>
            </a:solidFill>
            <a:latin typeface="FrutigerBold"/>
            <a:ea typeface="+mn-ea"/>
            <a:cs typeface="+mn-cs"/>
          </a:endParaRPr>
        </a:p>
      </dsp:txBody>
      <dsp:txXfrm>
        <a:off x="5872611" y="174041"/>
        <a:ext cx="2008639" cy="11759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B5169-5FCE-435B-A933-C24484C37D4F}">
      <dsp:nvSpPr>
        <dsp:cNvPr id="0" name=""/>
        <dsp:cNvSpPr/>
      </dsp:nvSpPr>
      <dsp:spPr>
        <a:xfrm>
          <a:off x="3482" y="305201"/>
          <a:ext cx="1522660" cy="913596"/>
        </a:xfrm>
        <a:prstGeom prst="roundRect">
          <a:avLst>
            <a:gd name="adj" fmla="val 10000"/>
          </a:avLst>
        </a:prstGeom>
        <a:gradFill rotWithShape="0">
          <a:gsLst>
            <a:gs pos="0">
              <a:srgbClr val="67097F">
                <a:alpha val="90000"/>
                <a:hueOff val="0"/>
                <a:satOff val="0"/>
                <a:lumOff val="0"/>
                <a:alphaOff val="-13333"/>
                <a:shade val="51000"/>
                <a:satMod val="130000"/>
              </a:srgbClr>
            </a:gs>
            <a:gs pos="80000">
              <a:srgbClr val="67097F">
                <a:alpha val="90000"/>
                <a:hueOff val="0"/>
                <a:satOff val="0"/>
                <a:lumOff val="0"/>
                <a:alphaOff val="-13333"/>
                <a:shade val="93000"/>
                <a:satMod val="130000"/>
              </a:srgbClr>
            </a:gs>
            <a:gs pos="100000">
              <a:srgbClr val="67097F">
                <a:alpha val="90000"/>
                <a:hueOff val="0"/>
                <a:satOff val="0"/>
                <a:lumOff val="0"/>
                <a:alphaOff val="-133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C000"/>
              </a:solidFill>
              <a:latin typeface="FrutigerBold"/>
              <a:ea typeface="+mn-ea"/>
              <a:cs typeface="+mn-cs"/>
            </a:rPr>
            <a:t>CALPHAD</a:t>
          </a:r>
          <a:endParaRPr lang="en-US" sz="1600" kern="1200" dirty="0">
            <a:solidFill>
              <a:srgbClr val="FFC000"/>
            </a:solidFill>
            <a:latin typeface="FrutigerBold"/>
            <a:ea typeface="+mn-ea"/>
            <a:cs typeface="+mn-cs"/>
          </a:endParaRPr>
        </a:p>
      </dsp:txBody>
      <dsp:txXfrm>
        <a:off x="30240" y="331959"/>
        <a:ext cx="1469144" cy="860080"/>
      </dsp:txXfrm>
    </dsp:sp>
    <dsp:sp modelId="{FBA986A0-6C54-4781-8BF8-29ED0E6E1851}">
      <dsp:nvSpPr>
        <dsp:cNvPr id="0" name=""/>
        <dsp:cNvSpPr/>
      </dsp:nvSpPr>
      <dsp:spPr>
        <a:xfrm>
          <a:off x="1678409" y="573190"/>
          <a:ext cx="322804" cy="377619"/>
        </a:xfrm>
        <a:prstGeom prst="rightArrow">
          <a:avLst>
            <a:gd name="adj1" fmla="val 60000"/>
            <a:gd name="adj2" fmla="val 50000"/>
          </a:avLst>
        </a:prstGeom>
        <a:gradFill rotWithShape="0">
          <a:gsLst>
            <a:gs pos="0">
              <a:srgbClr val="67097F">
                <a:shade val="90000"/>
                <a:hueOff val="-268851"/>
                <a:satOff val="-36682"/>
                <a:lumOff val="25788"/>
                <a:alphaOff val="0"/>
                <a:shade val="51000"/>
                <a:satMod val="130000"/>
              </a:srgbClr>
            </a:gs>
            <a:gs pos="80000">
              <a:srgbClr val="67097F">
                <a:shade val="90000"/>
                <a:hueOff val="-268851"/>
                <a:satOff val="-36682"/>
                <a:lumOff val="25788"/>
                <a:alphaOff val="0"/>
                <a:shade val="93000"/>
                <a:satMod val="130000"/>
              </a:srgbClr>
            </a:gs>
            <a:gs pos="100000">
              <a:srgbClr val="67097F">
                <a:shade val="90000"/>
                <a:hueOff val="-268851"/>
                <a:satOff val="-36682"/>
                <a:lumOff val="2578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solidFill>
              <a:srgbClr val="FFFFFF"/>
            </a:solidFill>
            <a:latin typeface="FrutigerBold"/>
            <a:ea typeface="+mn-ea"/>
            <a:cs typeface="+mn-cs"/>
          </a:endParaRPr>
        </a:p>
      </dsp:txBody>
      <dsp:txXfrm>
        <a:off x="1678409" y="648714"/>
        <a:ext cx="225963" cy="226571"/>
      </dsp:txXfrm>
    </dsp:sp>
    <dsp:sp modelId="{EAE4FD16-B88A-4FAD-BF0D-716379F8393D}">
      <dsp:nvSpPr>
        <dsp:cNvPr id="0" name=""/>
        <dsp:cNvSpPr/>
      </dsp:nvSpPr>
      <dsp:spPr>
        <a:xfrm>
          <a:off x="2135207" y="305201"/>
          <a:ext cx="1522660" cy="913596"/>
        </a:xfrm>
        <a:prstGeom prst="roundRect">
          <a:avLst>
            <a:gd name="adj" fmla="val 10000"/>
          </a:avLst>
        </a:prstGeom>
        <a:gradFill rotWithShape="0">
          <a:gsLst>
            <a:gs pos="0">
              <a:srgbClr val="67097F">
                <a:alpha val="90000"/>
                <a:hueOff val="0"/>
                <a:satOff val="0"/>
                <a:lumOff val="0"/>
                <a:alphaOff val="-26667"/>
                <a:shade val="51000"/>
                <a:satMod val="130000"/>
              </a:srgbClr>
            </a:gs>
            <a:gs pos="80000">
              <a:srgbClr val="67097F">
                <a:alpha val="90000"/>
                <a:hueOff val="0"/>
                <a:satOff val="0"/>
                <a:lumOff val="0"/>
                <a:alphaOff val="-26667"/>
                <a:shade val="93000"/>
                <a:satMod val="130000"/>
              </a:srgbClr>
            </a:gs>
            <a:gs pos="100000">
              <a:srgbClr val="67097F">
                <a:alpha val="90000"/>
                <a:hueOff val="0"/>
                <a:satOff val="0"/>
                <a:lumOff val="0"/>
                <a:alphaOff val="-26667"/>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smtClean="0">
              <a:solidFill>
                <a:srgbClr val="FFC000"/>
              </a:solidFill>
              <a:latin typeface="FrutigerBold"/>
              <a:ea typeface="+mn-ea"/>
              <a:cs typeface="+mn-cs"/>
            </a:rPr>
            <a:t>MsT</a:t>
          </a:r>
          <a:r>
            <a:rPr lang="en-US" sz="1600" kern="1200" baseline="0" dirty="0" smtClean="0">
              <a:solidFill>
                <a:srgbClr val="FFC000"/>
              </a:solidFill>
              <a:latin typeface="FrutigerBold"/>
              <a:ea typeface="+mn-ea"/>
              <a:cs typeface="+mn-cs"/>
            </a:rPr>
            <a:t> predictor</a:t>
          </a:r>
          <a:endParaRPr lang="en-US" sz="1600" kern="1200" dirty="0">
            <a:solidFill>
              <a:srgbClr val="FFC000"/>
            </a:solidFill>
            <a:latin typeface="FrutigerBold"/>
            <a:ea typeface="+mn-ea"/>
            <a:cs typeface="+mn-cs"/>
          </a:endParaRPr>
        </a:p>
      </dsp:txBody>
      <dsp:txXfrm>
        <a:off x="2161965" y="331959"/>
        <a:ext cx="1469144" cy="860080"/>
      </dsp:txXfrm>
    </dsp:sp>
    <dsp:sp modelId="{92F3367A-4110-40B2-A7FB-C383A6BDD80D}">
      <dsp:nvSpPr>
        <dsp:cNvPr id="0" name=""/>
        <dsp:cNvSpPr/>
      </dsp:nvSpPr>
      <dsp:spPr>
        <a:xfrm>
          <a:off x="3810133" y="573190"/>
          <a:ext cx="322804" cy="377619"/>
        </a:xfrm>
        <a:prstGeom prst="rightArrow">
          <a:avLst>
            <a:gd name="adj1" fmla="val 60000"/>
            <a:gd name="adj2" fmla="val 50000"/>
          </a:avLst>
        </a:prstGeom>
        <a:gradFill rotWithShape="0">
          <a:gsLst>
            <a:gs pos="0">
              <a:srgbClr val="67097F">
                <a:shade val="90000"/>
                <a:hueOff val="-537702"/>
                <a:satOff val="-73363"/>
                <a:lumOff val="51576"/>
                <a:alphaOff val="0"/>
                <a:shade val="51000"/>
                <a:satMod val="130000"/>
              </a:srgbClr>
            </a:gs>
            <a:gs pos="80000">
              <a:srgbClr val="67097F">
                <a:shade val="90000"/>
                <a:hueOff val="-537702"/>
                <a:satOff val="-73363"/>
                <a:lumOff val="51576"/>
                <a:alphaOff val="0"/>
                <a:shade val="93000"/>
                <a:satMod val="130000"/>
              </a:srgbClr>
            </a:gs>
            <a:gs pos="100000">
              <a:srgbClr val="67097F">
                <a:shade val="90000"/>
                <a:hueOff val="-537702"/>
                <a:satOff val="-73363"/>
                <a:lumOff val="5157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solidFill>
              <a:srgbClr val="FFFFFF"/>
            </a:solidFill>
            <a:latin typeface="FrutigerBold"/>
            <a:ea typeface="+mn-ea"/>
            <a:cs typeface="+mn-cs"/>
          </a:endParaRPr>
        </a:p>
      </dsp:txBody>
      <dsp:txXfrm>
        <a:off x="3810133" y="648714"/>
        <a:ext cx="225963" cy="226571"/>
      </dsp:txXfrm>
    </dsp:sp>
    <dsp:sp modelId="{39E4CECA-B0F6-4C0B-BDF8-C9E8878F0B0D}">
      <dsp:nvSpPr>
        <dsp:cNvPr id="0" name=""/>
        <dsp:cNvSpPr/>
      </dsp:nvSpPr>
      <dsp:spPr>
        <a:xfrm>
          <a:off x="4266932" y="305201"/>
          <a:ext cx="1522660" cy="913596"/>
        </a:xfrm>
        <a:prstGeom prst="roundRect">
          <a:avLst>
            <a:gd name="adj" fmla="val 10000"/>
          </a:avLst>
        </a:prstGeom>
        <a:gradFill rotWithShape="0">
          <a:gsLst>
            <a:gs pos="0">
              <a:srgbClr val="67097F">
                <a:alpha val="90000"/>
                <a:hueOff val="0"/>
                <a:satOff val="0"/>
                <a:lumOff val="0"/>
                <a:alphaOff val="-26667"/>
                <a:shade val="51000"/>
                <a:satMod val="130000"/>
              </a:srgbClr>
            </a:gs>
            <a:gs pos="80000">
              <a:srgbClr val="67097F">
                <a:alpha val="90000"/>
                <a:hueOff val="0"/>
                <a:satOff val="0"/>
                <a:lumOff val="0"/>
                <a:alphaOff val="-26667"/>
                <a:shade val="93000"/>
                <a:satMod val="130000"/>
              </a:srgbClr>
            </a:gs>
            <a:gs pos="100000">
              <a:srgbClr val="67097F">
                <a:alpha val="90000"/>
                <a:hueOff val="0"/>
                <a:satOff val="0"/>
                <a:lumOff val="0"/>
                <a:alphaOff val="-26667"/>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smtClean="0">
              <a:solidFill>
                <a:srgbClr val="FFC000"/>
              </a:solidFill>
              <a:latin typeface="FrutigerBold"/>
              <a:ea typeface="+mn-ea"/>
              <a:cs typeface="+mn-cs"/>
            </a:rPr>
            <a:t>Predictive </a:t>
          </a:r>
          <a:r>
            <a:rPr lang="en-US" sz="1600" kern="1200" dirty="0" smtClean="0">
              <a:solidFill>
                <a:srgbClr val="FFC000"/>
              </a:solidFill>
              <a:latin typeface="FrutigerBold"/>
              <a:ea typeface="+mn-ea"/>
              <a:cs typeface="+mn-cs"/>
            </a:rPr>
            <a:t>modeling</a:t>
          </a:r>
          <a:endParaRPr lang="en-US" sz="1600" kern="1200" dirty="0">
            <a:solidFill>
              <a:srgbClr val="FFC000"/>
            </a:solidFill>
            <a:latin typeface="FrutigerBold"/>
            <a:ea typeface="+mn-ea"/>
            <a:cs typeface="+mn-cs"/>
          </a:endParaRPr>
        </a:p>
      </dsp:txBody>
      <dsp:txXfrm>
        <a:off x="4293690" y="331959"/>
        <a:ext cx="1469144" cy="860080"/>
      </dsp:txXfrm>
    </dsp:sp>
    <dsp:sp modelId="{7FCFCF53-8E1D-4E8C-A980-8F22CFDDDEDA}">
      <dsp:nvSpPr>
        <dsp:cNvPr id="0" name=""/>
        <dsp:cNvSpPr/>
      </dsp:nvSpPr>
      <dsp:spPr>
        <a:xfrm>
          <a:off x="5941858" y="573190"/>
          <a:ext cx="322804" cy="377619"/>
        </a:xfrm>
        <a:prstGeom prst="rightArrow">
          <a:avLst>
            <a:gd name="adj1" fmla="val 60000"/>
            <a:gd name="adj2" fmla="val 50000"/>
          </a:avLst>
        </a:prstGeom>
        <a:gradFill rotWithShape="0">
          <a:gsLst>
            <a:gs pos="0">
              <a:schemeClr val="accent2">
                <a:shade val="90000"/>
                <a:hueOff val="-41001"/>
                <a:satOff val="-6944"/>
                <a:lumOff val="32113"/>
                <a:alphaOff val="0"/>
                <a:tint val="100000"/>
                <a:shade val="100000"/>
                <a:satMod val="130000"/>
              </a:schemeClr>
            </a:gs>
            <a:gs pos="100000">
              <a:schemeClr val="accent2">
                <a:shade val="90000"/>
                <a:hueOff val="-41001"/>
                <a:satOff val="-6944"/>
                <a:lumOff val="3211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5941858" y="648714"/>
        <a:ext cx="225963" cy="226571"/>
      </dsp:txXfrm>
    </dsp:sp>
    <dsp:sp modelId="{3463BB8C-D1C5-404B-965D-65A3410B2370}">
      <dsp:nvSpPr>
        <dsp:cNvPr id="0" name=""/>
        <dsp:cNvSpPr/>
      </dsp:nvSpPr>
      <dsp:spPr>
        <a:xfrm>
          <a:off x="6398656" y="305201"/>
          <a:ext cx="1522660" cy="913596"/>
        </a:xfrm>
        <a:prstGeom prst="roundRect">
          <a:avLst>
            <a:gd name="adj" fmla="val 10000"/>
          </a:avLst>
        </a:prstGeom>
        <a:gradFill rotWithShape="0">
          <a:gsLst>
            <a:gs pos="0">
              <a:srgbClr val="67097F">
                <a:alpha val="90000"/>
                <a:hueOff val="0"/>
                <a:satOff val="0"/>
                <a:lumOff val="0"/>
                <a:alphaOff val="-40000"/>
                <a:shade val="51000"/>
                <a:satMod val="130000"/>
              </a:srgbClr>
            </a:gs>
            <a:gs pos="80000">
              <a:srgbClr val="67097F">
                <a:alpha val="90000"/>
                <a:hueOff val="0"/>
                <a:satOff val="0"/>
                <a:lumOff val="0"/>
                <a:alphaOff val="-40000"/>
                <a:shade val="93000"/>
                <a:satMod val="130000"/>
              </a:srgbClr>
            </a:gs>
            <a:gs pos="100000">
              <a:srgbClr val="67097F">
                <a:alpha val="90000"/>
                <a:hueOff val="0"/>
                <a:satOff val="0"/>
                <a:lumOff val="0"/>
                <a:alphaOff val="-4000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C000"/>
              </a:solidFill>
              <a:latin typeface="FrutigerBold"/>
              <a:ea typeface="+mn-ea"/>
              <a:cs typeface="+mn-cs"/>
            </a:rPr>
            <a:t>Evaluation</a:t>
          </a:r>
          <a:endParaRPr lang="en-US" sz="1600" kern="1200" dirty="0">
            <a:solidFill>
              <a:srgbClr val="FFC000"/>
            </a:solidFill>
            <a:latin typeface="FrutigerBold"/>
            <a:ea typeface="+mn-ea"/>
            <a:cs typeface="+mn-cs"/>
          </a:endParaRPr>
        </a:p>
      </dsp:txBody>
      <dsp:txXfrm>
        <a:off x="6425414" y="331959"/>
        <a:ext cx="1469144" cy="8600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FAC045-78AA-194F-A3DC-1EB9AC1E161B}">
      <dsp:nvSpPr>
        <dsp:cNvPr id="0" name=""/>
        <dsp:cNvSpPr/>
      </dsp:nvSpPr>
      <dsp:spPr>
        <a:xfrm rot="5400000">
          <a:off x="146189" y="924986"/>
          <a:ext cx="544768" cy="620199"/>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65500" dist="38100" dir="5400000" rotWithShape="0">
            <a:srgbClr val="000000">
              <a:alpha val="40000"/>
            </a:srgbClr>
          </a:outerShdw>
        </a:effectLst>
      </dsp:spPr>
      <dsp:style>
        <a:lnRef idx="0">
          <a:scrgbClr r="0" g="0" b="0"/>
        </a:lnRef>
        <a:fillRef idx="1">
          <a:scrgbClr r="0" g="0" b="0"/>
        </a:fillRef>
        <a:effectRef idx="2">
          <a:scrgbClr r="0" g="0" b="0"/>
        </a:effectRef>
        <a:fontRef idx="minor"/>
      </dsp:style>
    </dsp:sp>
    <dsp:sp modelId="{6F3C7C33-4FA2-4B46-ABCA-6AA9387D3C70}">
      <dsp:nvSpPr>
        <dsp:cNvPr id="0" name=""/>
        <dsp:cNvSpPr/>
      </dsp:nvSpPr>
      <dsp:spPr>
        <a:xfrm>
          <a:off x="1858" y="321100"/>
          <a:ext cx="917069" cy="641918"/>
        </a:xfrm>
        <a:prstGeom prst="roundRect">
          <a:avLst>
            <a:gd name="adj" fmla="val 16670"/>
          </a:avLst>
        </a:prstGeom>
        <a:gradFill rotWithShape="0">
          <a:gsLst>
            <a:gs pos="0">
              <a:schemeClr val="accent1">
                <a:hueOff val="0"/>
                <a:satOff val="0"/>
                <a:lumOff val="0"/>
                <a:alphaOff val="0"/>
                <a:shade val="45000"/>
                <a:satMod val="155000"/>
              </a:schemeClr>
            </a:gs>
            <a:gs pos="60000">
              <a:schemeClr val="accent1">
                <a:hueOff val="0"/>
                <a:satOff val="0"/>
                <a:lumOff val="0"/>
                <a:alphaOff val="0"/>
                <a:shade val="95000"/>
                <a:satMod val="150000"/>
              </a:schemeClr>
            </a:gs>
            <a:gs pos="100000">
              <a:schemeClr val="accent1">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Chemical</a:t>
          </a:r>
          <a:r>
            <a:rPr lang="en-US" sz="1100" kern="1200" baseline="0" dirty="0" smtClean="0"/>
            <a:t>  Formula, Fingerprints</a:t>
          </a:r>
        </a:p>
      </dsp:txBody>
      <dsp:txXfrm>
        <a:off x="33199" y="352441"/>
        <a:ext cx="854387" cy="579236"/>
      </dsp:txXfrm>
    </dsp:sp>
    <dsp:sp modelId="{8F856F59-18E3-A747-8038-A75B7A7C2B4E}">
      <dsp:nvSpPr>
        <dsp:cNvPr id="0" name=""/>
        <dsp:cNvSpPr/>
      </dsp:nvSpPr>
      <dsp:spPr>
        <a:xfrm>
          <a:off x="918928" y="382321"/>
          <a:ext cx="666988" cy="518827"/>
        </a:xfrm>
        <a:prstGeom prst="rect">
          <a:avLst/>
        </a:prstGeom>
        <a:noFill/>
        <a:ln>
          <a:noFill/>
        </a:ln>
        <a:effectLst/>
      </dsp:spPr>
      <dsp:style>
        <a:lnRef idx="0">
          <a:scrgbClr r="0" g="0" b="0"/>
        </a:lnRef>
        <a:fillRef idx="0">
          <a:scrgbClr r="0" g="0" b="0"/>
        </a:fillRef>
        <a:effectRef idx="0">
          <a:scrgbClr r="0" g="0" b="0"/>
        </a:effectRef>
        <a:fontRef idx="minor"/>
      </dsp:style>
    </dsp:sp>
    <dsp:sp modelId="{5B3DC268-52AA-8449-86AD-967206F312A1}">
      <dsp:nvSpPr>
        <dsp:cNvPr id="0" name=""/>
        <dsp:cNvSpPr/>
      </dsp:nvSpPr>
      <dsp:spPr>
        <a:xfrm rot="5400000">
          <a:off x="906537" y="1646073"/>
          <a:ext cx="544768" cy="620199"/>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65500" dist="38100" dir="5400000" rotWithShape="0">
            <a:srgbClr val="000000">
              <a:alpha val="40000"/>
            </a:srgbClr>
          </a:outerShdw>
        </a:effectLst>
      </dsp:spPr>
      <dsp:style>
        <a:lnRef idx="0">
          <a:scrgbClr r="0" g="0" b="0"/>
        </a:lnRef>
        <a:fillRef idx="1">
          <a:scrgbClr r="0" g="0" b="0"/>
        </a:fillRef>
        <a:effectRef idx="2">
          <a:scrgbClr r="0" g="0" b="0"/>
        </a:effectRef>
        <a:fontRef idx="minor"/>
      </dsp:style>
    </dsp:sp>
    <dsp:sp modelId="{EF4CF67D-8793-1147-B58E-A5697875EBF9}">
      <dsp:nvSpPr>
        <dsp:cNvPr id="0" name=""/>
        <dsp:cNvSpPr/>
      </dsp:nvSpPr>
      <dsp:spPr>
        <a:xfrm>
          <a:off x="762206" y="1042186"/>
          <a:ext cx="917069" cy="641918"/>
        </a:xfrm>
        <a:prstGeom prst="roundRect">
          <a:avLst>
            <a:gd name="adj" fmla="val 16670"/>
          </a:avLst>
        </a:prstGeom>
        <a:gradFill rotWithShape="0">
          <a:gsLst>
            <a:gs pos="0">
              <a:schemeClr val="accent1">
                <a:hueOff val="0"/>
                <a:satOff val="0"/>
                <a:lumOff val="0"/>
                <a:alphaOff val="0"/>
                <a:shade val="45000"/>
                <a:satMod val="155000"/>
              </a:schemeClr>
            </a:gs>
            <a:gs pos="60000">
              <a:schemeClr val="accent1">
                <a:hueOff val="0"/>
                <a:satOff val="0"/>
                <a:lumOff val="0"/>
                <a:alphaOff val="0"/>
                <a:shade val="95000"/>
                <a:satMod val="150000"/>
              </a:schemeClr>
            </a:gs>
            <a:gs pos="100000">
              <a:schemeClr val="accent1">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Build</a:t>
          </a:r>
          <a:r>
            <a:rPr lang="en-US" sz="1100" kern="1200" baseline="0" dirty="0" smtClean="0"/>
            <a:t> models using algorithms</a:t>
          </a:r>
          <a:endParaRPr lang="en-US" sz="1100" kern="1200" dirty="0"/>
        </a:p>
      </dsp:txBody>
      <dsp:txXfrm>
        <a:off x="793547" y="1073527"/>
        <a:ext cx="854387" cy="579236"/>
      </dsp:txXfrm>
    </dsp:sp>
    <dsp:sp modelId="{DD61F015-3606-C642-BD8E-09E4867DB1EE}">
      <dsp:nvSpPr>
        <dsp:cNvPr id="0" name=""/>
        <dsp:cNvSpPr/>
      </dsp:nvSpPr>
      <dsp:spPr>
        <a:xfrm>
          <a:off x="1679276" y="1103408"/>
          <a:ext cx="666988" cy="518827"/>
        </a:xfrm>
        <a:prstGeom prst="rect">
          <a:avLst/>
        </a:prstGeom>
        <a:noFill/>
        <a:ln>
          <a:noFill/>
        </a:ln>
        <a:effectLst/>
      </dsp:spPr>
      <dsp:style>
        <a:lnRef idx="0">
          <a:scrgbClr r="0" g="0" b="0"/>
        </a:lnRef>
        <a:fillRef idx="0">
          <a:scrgbClr r="0" g="0" b="0"/>
        </a:fillRef>
        <a:effectRef idx="0">
          <a:scrgbClr r="0" g="0" b="0"/>
        </a:effectRef>
        <a:fontRef idx="minor"/>
      </dsp:style>
    </dsp:sp>
    <dsp:sp modelId="{68C9B844-B7DB-7747-A2E1-39403959E356}">
      <dsp:nvSpPr>
        <dsp:cNvPr id="0" name=""/>
        <dsp:cNvSpPr/>
      </dsp:nvSpPr>
      <dsp:spPr>
        <a:xfrm rot="5400000">
          <a:off x="1666885" y="2367160"/>
          <a:ext cx="544768" cy="620199"/>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65500" dist="38100" dir="5400000" rotWithShape="0">
            <a:srgbClr val="000000">
              <a:alpha val="40000"/>
            </a:srgbClr>
          </a:outerShdw>
        </a:effectLst>
      </dsp:spPr>
      <dsp:style>
        <a:lnRef idx="0">
          <a:scrgbClr r="0" g="0" b="0"/>
        </a:lnRef>
        <a:fillRef idx="1">
          <a:scrgbClr r="0" g="0" b="0"/>
        </a:fillRef>
        <a:effectRef idx="2">
          <a:scrgbClr r="0" g="0" b="0"/>
        </a:effectRef>
        <a:fontRef idx="minor"/>
      </dsp:style>
    </dsp:sp>
    <dsp:sp modelId="{F47D3C25-23A2-F34E-8FBB-2F78315C81D2}">
      <dsp:nvSpPr>
        <dsp:cNvPr id="0" name=""/>
        <dsp:cNvSpPr/>
      </dsp:nvSpPr>
      <dsp:spPr>
        <a:xfrm>
          <a:off x="1522554" y="1763273"/>
          <a:ext cx="917069" cy="641918"/>
        </a:xfrm>
        <a:prstGeom prst="roundRect">
          <a:avLst>
            <a:gd name="adj" fmla="val 16670"/>
          </a:avLst>
        </a:prstGeom>
        <a:gradFill rotWithShape="0">
          <a:gsLst>
            <a:gs pos="0">
              <a:schemeClr val="accent1">
                <a:hueOff val="0"/>
                <a:satOff val="0"/>
                <a:lumOff val="0"/>
                <a:alphaOff val="0"/>
                <a:shade val="45000"/>
                <a:satMod val="155000"/>
              </a:schemeClr>
            </a:gs>
            <a:gs pos="60000">
              <a:schemeClr val="accent1">
                <a:hueOff val="0"/>
                <a:satOff val="0"/>
                <a:lumOff val="0"/>
                <a:alphaOff val="0"/>
                <a:shade val="95000"/>
                <a:satMod val="150000"/>
              </a:schemeClr>
            </a:gs>
            <a:gs pos="100000">
              <a:schemeClr val="accent1">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Iterate</a:t>
          </a:r>
          <a:r>
            <a:rPr lang="en-US" sz="1100" kern="1200" baseline="0" dirty="0" smtClean="0"/>
            <a:t> for best prediction</a:t>
          </a:r>
          <a:endParaRPr lang="en-US" sz="1100" kern="1200" dirty="0"/>
        </a:p>
      </dsp:txBody>
      <dsp:txXfrm>
        <a:off x="1553895" y="1794614"/>
        <a:ext cx="854387" cy="579236"/>
      </dsp:txXfrm>
    </dsp:sp>
    <dsp:sp modelId="{972D224B-40A1-E24F-AF2B-547D3A556B8F}">
      <dsp:nvSpPr>
        <dsp:cNvPr id="0" name=""/>
        <dsp:cNvSpPr/>
      </dsp:nvSpPr>
      <dsp:spPr>
        <a:xfrm>
          <a:off x="2439624" y="1824495"/>
          <a:ext cx="666988" cy="518827"/>
        </a:xfrm>
        <a:prstGeom prst="rect">
          <a:avLst/>
        </a:prstGeom>
        <a:noFill/>
        <a:ln>
          <a:noFill/>
        </a:ln>
        <a:effectLst/>
      </dsp:spPr>
      <dsp:style>
        <a:lnRef idx="0">
          <a:scrgbClr r="0" g="0" b="0"/>
        </a:lnRef>
        <a:fillRef idx="0">
          <a:scrgbClr r="0" g="0" b="0"/>
        </a:fillRef>
        <a:effectRef idx="0">
          <a:scrgbClr r="0" g="0" b="0"/>
        </a:effectRef>
        <a:fontRef idx="minor"/>
      </dsp:style>
    </dsp:sp>
    <dsp:sp modelId="{490D8B38-A81E-CF45-AA13-BAD70E373443}">
      <dsp:nvSpPr>
        <dsp:cNvPr id="0" name=""/>
        <dsp:cNvSpPr/>
      </dsp:nvSpPr>
      <dsp:spPr>
        <a:xfrm>
          <a:off x="2282902" y="2484360"/>
          <a:ext cx="917069" cy="641918"/>
        </a:xfrm>
        <a:prstGeom prst="roundRect">
          <a:avLst>
            <a:gd name="adj" fmla="val 16670"/>
          </a:avLst>
        </a:prstGeom>
        <a:gradFill rotWithShape="0">
          <a:gsLst>
            <a:gs pos="0">
              <a:schemeClr val="accent1">
                <a:hueOff val="0"/>
                <a:satOff val="0"/>
                <a:lumOff val="0"/>
                <a:alphaOff val="0"/>
                <a:shade val="45000"/>
                <a:satMod val="155000"/>
              </a:schemeClr>
            </a:gs>
            <a:gs pos="60000">
              <a:schemeClr val="accent1">
                <a:hueOff val="0"/>
                <a:satOff val="0"/>
                <a:lumOff val="0"/>
                <a:alphaOff val="0"/>
                <a:shade val="95000"/>
                <a:satMod val="150000"/>
              </a:schemeClr>
            </a:gs>
            <a:gs pos="100000">
              <a:schemeClr val="accent1">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Predict Real Data</a:t>
          </a:r>
          <a:endParaRPr lang="en-US" sz="1100" kern="1200" dirty="0"/>
        </a:p>
      </dsp:txBody>
      <dsp:txXfrm>
        <a:off x="2314243" y="2515701"/>
        <a:ext cx="854387" cy="579236"/>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C567F8C-72EE-9445-9CF1-B95845DF468F}" type="datetimeFigureOut">
              <a:rPr lang="en-US" smtClean="0"/>
              <a:t>3/22/16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76BBF92-F6AA-124B-82C5-8BC446D71EE1}" type="slidenum">
              <a:rPr lang="en-US" smtClean="0"/>
              <a:t>‹#›</a:t>
            </a:fld>
            <a:endParaRPr lang="en-US"/>
          </a:p>
        </p:txBody>
      </p:sp>
    </p:spTree>
    <p:extLst>
      <p:ext uri="{BB962C8B-B14F-4D97-AF65-F5344CB8AC3E}">
        <p14:creationId xmlns:p14="http://schemas.microsoft.com/office/powerpoint/2010/main" val="24149644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2AFC89-3F2C-1449-B18A-EB3D1509D04F}" type="datetimeFigureOut">
              <a:rPr lang="en-US" smtClean="0"/>
              <a:t>3/22/16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8C383E-A880-FE46-B786-2BFDEC876070}" type="slidenum">
              <a:rPr lang="en-US" smtClean="0"/>
              <a:t>‹#›</a:t>
            </a:fld>
            <a:endParaRPr lang="en-US"/>
          </a:p>
        </p:txBody>
      </p:sp>
    </p:spTree>
    <p:extLst>
      <p:ext uri="{BB962C8B-B14F-4D97-AF65-F5344CB8AC3E}">
        <p14:creationId xmlns:p14="http://schemas.microsoft.com/office/powerpoint/2010/main" val="35348613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1445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fontScale="77500" lnSpcReduction="20000"/>
              </a:bodyPr>
              <a:lstStyle/>
              <a:p>
                <a:r>
                  <a:rPr lang="en-US" baseline="0" dirty="0" smtClean="0"/>
                  <a:t>1. OPVs</a:t>
                </a:r>
                <a:br>
                  <a:rPr lang="en-US" baseline="0" dirty="0" smtClean="0"/>
                </a:br>
                <a:r>
                  <a:rPr lang="en-US" baseline="0" dirty="0" smtClean="0"/>
                  <a:t>	a. Organic Photovoltaic devices are made up of polymers where monomeric units (donor, acceptor) are blended together to form the OPV. The donor receives the sunlight (absorbs photon), gets excited and donates an electron which moves towards the acceptor. This charge difference creates the electricity.  OPVs have the advantage over semiconductor PVs (photovoltaics) that it is cheap, light weight and customizable (because the monomers , in particular the donor monomers can have a variety of options to choose from)</a:t>
                </a:r>
              </a:p>
              <a:p>
                <a:r>
                  <a:rPr lang="en-US" baseline="0" dirty="0" smtClean="0"/>
                  <a:t>	b. But, the efficiency (power conversion efficiency) is very low in OPVs. Even something as high as 10-15% is considered good for OPVs. Because the final property of the OPV device is ascertained by the processing and thereafter, structure of the device, we need to improve it. </a:t>
                </a:r>
              </a:p>
              <a:p>
                <a:endParaRPr lang="en-US" baseline="0" dirty="0" smtClean="0"/>
              </a:p>
              <a:p>
                <a:r>
                  <a:rPr lang="en-US" baseline="0" dirty="0" smtClean="0"/>
                  <a:t>2. We try to remedy this by 2 ways: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a. By linking the properties of the monomeric units (HOMO of the donor, LUMO of the acceptor) to the final efficiency using the </a:t>
                </a:r>
                <a:r>
                  <a:rPr lang="en-US" baseline="0" dirty="0" err="1" smtClean="0"/>
                  <a:t>Scherber</a:t>
                </a:r>
                <a:r>
                  <a:rPr lang="en-US" baseline="0" dirty="0" smtClean="0"/>
                  <a:t> model. </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highest occupied molecular orbital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lowest unoccupied molecular orbital</a:t>
                </a:r>
                <a:r>
                  <a:rPr lang="en-US" sz="1200" i="1" dirty="0" smtClean="0">
                    <a:solidFill>
                      <a:schemeClr val="bg1"/>
                    </a:solidFill>
                    <a:latin typeface="Cambria Math" charset="0"/>
                  </a:rPr>
                  <a:t/>
                </a:r>
                <a:br>
                  <a:rPr lang="en-US" sz="1200" i="1" dirty="0" smtClean="0">
                    <a:solidFill>
                      <a:schemeClr val="bg1"/>
                    </a:solidFill>
                    <a:latin typeface="Cambria Math" charset="0"/>
                  </a:rPr>
                </a:br>
                <a:r>
                  <a:rPr lang="en-US" sz="1200" i="1" dirty="0" smtClean="0">
                    <a:solidFill>
                      <a:schemeClr val="bg1"/>
                    </a:solidFill>
                    <a:latin typeface="Cambria Math" charset="0"/>
                  </a:rPr>
                  <a:t/>
                </a:r>
                <a:br>
                  <a:rPr lang="en-US" sz="1200" i="1" dirty="0" smtClean="0">
                    <a:solidFill>
                      <a:schemeClr val="bg1"/>
                    </a:solidFill>
                    <a:latin typeface="Cambria Math" charset="0"/>
                  </a:rPr>
                </a:br>
                <a14:m>
                  <m:oMathPara xmlns:m="http://schemas.openxmlformats.org/officeDocument/2006/math">
                    <m:oMathParaPr>
                      <m:jc m:val="centerGroup"/>
                    </m:oMathParaPr>
                    <m:oMath xmlns:m="http://schemas.openxmlformats.org/officeDocument/2006/math">
                      <m:sSub>
                        <m:sSubPr>
                          <m:ctrlPr>
                            <a:rPr lang="en-US" sz="1200" i="1" smtClean="0">
                              <a:solidFill>
                                <a:schemeClr val="bg1"/>
                              </a:solidFill>
                              <a:latin typeface="Cambria Math" charset="0"/>
                            </a:rPr>
                          </m:ctrlPr>
                        </m:sSubPr>
                        <m:e>
                          <m:r>
                            <a:rPr lang="en-US" sz="1200" b="0" i="1" smtClean="0">
                              <a:solidFill>
                                <a:schemeClr val="bg1"/>
                              </a:solidFill>
                              <a:latin typeface="Cambria Math" panose="02040503050406030204" pitchFamily="18" charset="0"/>
                            </a:rPr>
                            <m:t>𝑉</m:t>
                          </m:r>
                        </m:e>
                        <m:sub>
                          <m:r>
                            <a:rPr lang="en-US" sz="1200" b="0" i="1" smtClean="0">
                              <a:solidFill>
                                <a:schemeClr val="bg1"/>
                              </a:solidFill>
                              <a:latin typeface="Cambria Math" panose="02040503050406030204" pitchFamily="18" charset="0"/>
                            </a:rPr>
                            <m:t>𝑜𝑐</m:t>
                          </m:r>
                        </m:sub>
                      </m:sSub>
                      <m:r>
                        <a:rPr lang="en-US" sz="1200" b="0" i="1" smtClean="0">
                          <a:solidFill>
                            <a:schemeClr val="bg1"/>
                          </a:solidFill>
                          <a:latin typeface="Cambria Math" panose="02040503050406030204" pitchFamily="18" charset="0"/>
                        </a:rPr>
                        <m:t>=</m:t>
                      </m:r>
                      <m:d>
                        <m:dPr>
                          <m:ctrlPr>
                            <a:rPr lang="en-US" sz="1200" b="0" i="1" smtClean="0">
                              <a:solidFill>
                                <a:schemeClr val="bg1"/>
                              </a:solidFill>
                              <a:latin typeface="Cambria Math" charset="0"/>
                            </a:rPr>
                          </m:ctrlPr>
                        </m:dPr>
                        <m:e>
                          <m:f>
                            <m:fPr>
                              <m:type m:val="lin"/>
                              <m:ctrlPr>
                                <a:rPr lang="en-US" sz="1200" b="0" i="1" smtClean="0">
                                  <a:solidFill>
                                    <a:schemeClr val="bg1"/>
                                  </a:solidFill>
                                  <a:latin typeface="Cambria Math" charset="0"/>
                                </a:rPr>
                              </m:ctrlPr>
                            </m:fPr>
                            <m:num>
                              <m:r>
                                <a:rPr lang="en-US" sz="1200" b="0" i="1" smtClean="0">
                                  <a:solidFill>
                                    <a:schemeClr val="bg1"/>
                                  </a:solidFill>
                                  <a:latin typeface="Cambria Math" panose="02040503050406030204" pitchFamily="18" charset="0"/>
                                </a:rPr>
                                <m:t>(1</m:t>
                              </m:r>
                            </m:num>
                            <m:den>
                              <m:r>
                                <a:rPr lang="en-US" sz="1200" b="0" i="1" smtClean="0">
                                  <a:solidFill>
                                    <a:schemeClr val="bg1"/>
                                  </a:solidFill>
                                  <a:latin typeface="Cambria Math" panose="02040503050406030204" pitchFamily="18" charset="0"/>
                                </a:rPr>
                                <m:t>𝑒</m:t>
                              </m:r>
                            </m:den>
                          </m:f>
                          <m:r>
                            <a:rPr lang="en-US" sz="1200" b="0" i="1" smtClean="0">
                              <a:solidFill>
                                <a:schemeClr val="bg1"/>
                              </a:solidFill>
                              <a:latin typeface="Cambria Math" panose="02040503050406030204" pitchFamily="18" charset="0"/>
                            </a:rPr>
                            <m:t>)</m:t>
                          </m:r>
                          <m:d>
                            <m:dPr>
                              <m:ctrlPr>
                                <a:rPr lang="en-US" sz="1200" b="0" i="1" smtClean="0">
                                  <a:solidFill>
                                    <a:schemeClr val="bg1"/>
                                  </a:solidFill>
                                  <a:latin typeface="Cambria Math" charset="0"/>
                                </a:rPr>
                              </m:ctrlPr>
                            </m:dPr>
                            <m:e>
                              <m:d>
                                <m:dPr>
                                  <m:begChr m:val="|"/>
                                  <m:endChr m:val="|"/>
                                  <m:ctrlPr>
                                    <a:rPr lang="en-US" sz="1200" b="0" i="1" smtClean="0">
                                      <a:solidFill>
                                        <a:schemeClr val="bg1"/>
                                      </a:solidFill>
                                      <a:latin typeface="Cambria Math" charset="0"/>
                                    </a:rPr>
                                  </m:ctrlPr>
                                </m:dPr>
                                <m:e>
                                  <m:sSup>
                                    <m:sSupPr>
                                      <m:ctrlPr>
                                        <a:rPr lang="en-US" sz="1200" b="0" i="1" smtClean="0">
                                          <a:solidFill>
                                            <a:schemeClr val="bg1"/>
                                          </a:solidFill>
                                          <a:latin typeface="Cambria Math" charset="0"/>
                                        </a:rPr>
                                      </m:ctrlPr>
                                    </m:sSupPr>
                                    <m:e>
                                      <m:r>
                                        <a:rPr lang="en-US" sz="1200" b="0" i="1" smtClean="0">
                                          <a:solidFill>
                                            <a:schemeClr val="bg1"/>
                                          </a:solidFill>
                                          <a:latin typeface="Cambria Math" panose="02040503050406030204" pitchFamily="18" charset="0"/>
                                        </a:rPr>
                                        <m:t>𝐸</m:t>
                                      </m:r>
                                    </m:e>
                                    <m:sup>
                                      <m:r>
                                        <a:rPr lang="en-US" sz="1200" b="0" i="1" smtClean="0">
                                          <a:solidFill>
                                            <a:schemeClr val="bg1"/>
                                          </a:solidFill>
                                          <a:latin typeface="Cambria Math" panose="02040503050406030204" pitchFamily="18" charset="0"/>
                                        </a:rPr>
                                        <m:t>𝐷𝑜𝑛𝑜𝑟</m:t>
                                      </m:r>
                                    </m:sup>
                                  </m:sSup>
                                  <m:r>
                                    <a:rPr lang="en-US" sz="1200" b="0" i="1" smtClean="0">
                                      <a:solidFill>
                                        <a:schemeClr val="bg1"/>
                                      </a:solidFill>
                                      <a:latin typeface="Cambria Math" panose="02040503050406030204" pitchFamily="18" charset="0"/>
                                    </a:rPr>
                                    <m:t>𝐻𝑂𝑀𝑂</m:t>
                                  </m:r>
                                </m:e>
                              </m:d>
                              <m:r>
                                <a:rPr lang="en-US" sz="1200" b="0" i="1" smtClean="0">
                                  <a:solidFill>
                                    <a:schemeClr val="bg1"/>
                                  </a:solidFill>
                                  <a:latin typeface="Cambria Math" panose="02040503050406030204" pitchFamily="18" charset="0"/>
                                </a:rPr>
                                <m:t>−</m:t>
                              </m:r>
                              <m:d>
                                <m:dPr>
                                  <m:begChr m:val="|"/>
                                  <m:endChr m:val="|"/>
                                  <m:ctrlPr>
                                    <a:rPr lang="en-US" sz="1200" b="0" i="1" smtClean="0">
                                      <a:solidFill>
                                        <a:schemeClr val="bg1"/>
                                      </a:solidFill>
                                      <a:latin typeface="Cambria Math" charset="0"/>
                                    </a:rPr>
                                  </m:ctrlPr>
                                </m:dPr>
                                <m:e>
                                  <m:sSup>
                                    <m:sSupPr>
                                      <m:ctrlPr>
                                        <a:rPr lang="en-US" sz="1200" b="0" i="1" smtClean="0">
                                          <a:solidFill>
                                            <a:schemeClr val="bg1"/>
                                          </a:solidFill>
                                          <a:latin typeface="Cambria Math" charset="0"/>
                                        </a:rPr>
                                      </m:ctrlPr>
                                    </m:sSupPr>
                                    <m:e>
                                      <m:r>
                                        <a:rPr lang="en-US" sz="1200" b="0" i="1" smtClean="0">
                                          <a:solidFill>
                                            <a:schemeClr val="bg1"/>
                                          </a:solidFill>
                                          <a:latin typeface="Cambria Math" panose="02040503050406030204" pitchFamily="18" charset="0"/>
                                        </a:rPr>
                                        <m:t>𝐸</m:t>
                                      </m:r>
                                    </m:e>
                                    <m:sup>
                                      <m:r>
                                        <a:rPr lang="en-US" sz="1200" b="0" i="1" smtClean="0">
                                          <a:solidFill>
                                            <a:schemeClr val="bg1"/>
                                          </a:solidFill>
                                          <a:latin typeface="Cambria Math" panose="02040503050406030204" pitchFamily="18" charset="0"/>
                                        </a:rPr>
                                        <m:t>𝐴𝑐𝑒𝑝𝑡𝑜𝑟</m:t>
                                      </m:r>
                                    </m:sup>
                                  </m:sSup>
                                  <m:r>
                                    <a:rPr lang="en-US" sz="1200" b="0" i="1" smtClean="0">
                                      <a:solidFill>
                                        <a:schemeClr val="bg1"/>
                                      </a:solidFill>
                                      <a:latin typeface="Cambria Math" panose="02040503050406030204" pitchFamily="18" charset="0"/>
                                    </a:rPr>
                                    <m:t>𝐿𝑈𝑀𝑂</m:t>
                                  </m:r>
                                </m:e>
                              </m:d>
                            </m:e>
                          </m:d>
                          <m:r>
                            <a:rPr lang="en-US" sz="1200" i="1">
                              <a:solidFill>
                                <a:schemeClr val="bg1"/>
                              </a:solidFill>
                              <a:latin typeface="Cambria Math" panose="02040503050406030204" pitchFamily="18" charset="0"/>
                            </a:rPr>
                            <m:t>−0.3</m:t>
                          </m:r>
                          <m:r>
                            <a:rPr lang="en-US" sz="1200" i="1">
                              <a:solidFill>
                                <a:schemeClr val="bg1"/>
                              </a:solidFill>
                              <a:latin typeface="Cambria Math" panose="02040503050406030204" pitchFamily="18" charset="0"/>
                            </a:rPr>
                            <m:t>𝑉</m:t>
                          </m:r>
                        </m:e>
                      </m:d>
                    </m:oMath>
                    <m:oMath xmlns:m="http://schemas.openxmlformats.org/officeDocument/2006/math">
                      <m:r>
                        <a:rPr lang="en-US" sz="1200" b="0" i="1" smtClean="0">
                          <a:solidFill>
                            <a:schemeClr val="bg1"/>
                          </a:solidFill>
                          <a:latin typeface="Cambria Math" panose="02040503050406030204" pitchFamily="18" charset="0"/>
                        </a:rPr>
                        <m:t>𝑃𝐶𝐸</m:t>
                      </m:r>
                      <m:r>
                        <a:rPr lang="en-US" sz="1200" b="0" i="1" smtClean="0">
                          <a:solidFill>
                            <a:schemeClr val="bg1"/>
                          </a:solidFill>
                          <a:latin typeface="Cambria Math" charset="0"/>
                        </a:rPr>
                        <m:t> </m:t>
                      </m:r>
                      <m:r>
                        <a:rPr lang="en-US" sz="1200" b="0" i="1" smtClean="0">
                          <a:solidFill>
                            <a:schemeClr val="bg1"/>
                          </a:solidFill>
                          <a:latin typeface="Cambria Math" panose="02040503050406030204" pitchFamily="18" charset="0"/>
                        </a:rPr>
                        <m:t>=</m:t>
                      </m:r>
                      <m:f>
                        <m:fPr>
                          <m:ctrlPr>
                            <a:rPr lang="en-US" sz="1200" b="0" i="1" smtClean="0">
                              <a:solidFill>
                                <a:schemeClr val="bg1"/>
                              </a:solidFill>
                              <a:latin typeface="Cambria Math" charset="0"/>
                            </a:rPr>
                          </m:ctrlPr>
                        </m:fPr>
                        <m:num>
                          <m:sSub>
                            <m:sSubPr>
                              <m:ctrlPr>
                                <a:rPr lang="en-US" sz="1200" b="0" i="1" smtClean="0">
                                  <a:solidFill>
                                    <a:schemeClr val="bg1"/>
                                  </a:solidFill>
                                  <a:latin typeface="Cambria Math" charset="0"/>
                                </a:rPr>
                              </m:ctrlPr>
                            </m:sSubPr>
                            <m:e>
                              <m:r>
                                <a:rPr lang="en-US" sz="1200" b="0" i="1" smtClean="0">
                                  <a:solidFill>
                                    <a:schemeClr val="bg1"/>
                                  </a:solidFill>
                                  <a:latin typeface="Cambria Math" panose="02040503050406030204" pitchFamily="18" charset="0"/>
                                </a:rPr>
                                <m:t>𝐽</m:t>
                              </m:r>
                            </m:e>
                            <m:sub>
                              <m:r>
                                <a:rPr lang="en-US" sz="1200" b="0" i="1" smtClean="0">
                                  <a:solidFill>
                                    <a:schemeClr val="bg1"/>
                                  </a:solidFill>
                                  <a:latin typeface="Cambria Math" panose="02040503050406030204" pitchFamily="18" charset="0"/>
                                </a:rPr>
                                <m:t>𝑆𝐶</m:t>
                              </m:r>
                            </m:sub>
                          </m:sSub>
                          <m:sSub>
                            <m:sSubPr>
                              <m:ctrlPr>
                                <a:rPr lang="en-US" sz="1200" b="0" i="1" smtClean="0">
                                  <a:solidFill>
                                    <a:schemeClr val="bg1"/>
                                  </a:solidFill>
                                  <a:latin typeface="Cambria Math" charset="0"/>
                                </a:rPr>
                              </m:ctrlPr>
                            </m:sSubPr>
                            <m:e>
                              <m:r>
                                <a:rPr lang="en-US" sz="1200" b="0" i="1" smtClean="0">
                                  <a:solidFill>
                                    <a:schemeClr val="bg1"/>
                                  </a:solidFill>
                                  <a:latin typeface="Cambria Math" panose="02040503050406030204" pitchFamily="18" charset="0"/>
                                </a:rPr>
                                <m:t>𝑉</m:t>
                              </m:r>
                            </m:e>
                            <m:sub>
                              <m:r>
                                <a:rPr lang="en-US" sz="1200" b="0" i="1" smtClean="0">
                                  <a:solidFill>
                                    <a:schemeClr val="bg1"/>
                                  </a:solidFill>
                                  <a:latin typeface="Cambria Math" panose="02040503050406030204" pitchFamily="18" charset="0"/>
                                </a:rPr>
                                <m:t>𝑂𝐶</m:t>
                              </m:r>
                            </m:sub>
                          </m:sSub>
                          <m:r>
                            <a:rPr lang="en-US" sz="1200" b="0" i="1" smtClean="0">
                              <a:solidFill>
                                <a:schemeClr val="bg1"/>
                              </a:solidFill>
                              <a:latin typeface="Cambria Math" panose="02040503050406030204" pitchFamily="18" charset="0"/>
                            </a:rPr>
                            <m:t>𝐹𝐹</m:t>
                          </m:r>
                        </m:num>
                        <m:den>
                          <m:sSub>
                            <m:sSubPr>
                              <m:ctrlPr>
                                <a:rPr lang="en-US" sz="1200" b="0" i="1" smtClean="0">
                                  <a:solidFill>
                                    <a:schemeClr val="bg1"/>
                                  </a:solidFill>
                                  <a:latin typeface="Cambria Math" charset="0"/>
                                </a:rPr>
                              </m:ctrlPr>
                            </m:sSubPr>
                            <m:e>
                              <m:r>
                                <a:rPr lang="en-US" sz="1200" b="0" i="1" smtClean="0">
                                  <a:solidFill>
                                    <a:schemeClr val="bg1"/>
                                  </a:solidFill>
                                  <a:latin typeface="Cambria Math" panose="02040503050406030204" pitchFamily="18" charset="0"/>
                                </a:rPr>
                                <m:t>𝑃</m:t>
                              </m:r>
                            </m:e>
                            <m:sub>
                              <m:r>
                                <a:rPr lang="en-US" sz="1200" b="0" i="1" smtClean="0">
                                  <a:solidFill>
                                    <a:schemeClr val="bg1"/>
                                  </a:solidFill>
                                  <a:latin typeface="Cambria Math" panose="02040503050406030204" pitchFamily="18" charset="0"/>
                                </a:rPr>
                                <m:t>𝐼𝑁</m:t>
                              </m:r>
                            </m:sub>
                          </m:sSub>
                        </m:den>
                      </m:f>
                    </m:oMath>
                  </m:oMathPara>
                </a14:m>
                <a:endParaRPr lang="en-US" sz="1200" kern="1200" dirty="0">
                  <a:latin typeface="Helvetica Neue" charset="0"/>
                  <a:ea typeface="Helvetica Neue" charset="0"/>
                  <a:cs typeface="Helvetica Neue" charset="0"/>
                </a:endParaRPr>
              </a:p>
              <a:p>
                <a:endParaRPr lang="en-US" sz="1200" dirty="0" smtClean="0"/>
              </a:p>
              <a:p>
                <a:r>
                  <a:rPr lang="en-US" sz="1200" dirty="0" smtClean="0"/>
                  <a:t>This</a:t>
                </a:r>
                <a:r>
                  <a:rPr lang="en-US" sz="1200" baseline="0" dirty="0" smtClean="0"/>
                  <a:t> is a theoretic model which gives the maximum possible performance of the OPV device. So basically:</a:t>
                </a:r>
              </a:p>
              <a:p>
                <a:r>
                  <a:rPr lang="en-US" sz="1200" baseline="0" dirty="0" smtClean="0"/>
                  <a:t>HOMO,LUMO-&gt;</a:t>
                </a:r>
                <a:r>
                  <a:rPr lang="en-US" sz="1200" baseline="0" dirty="0" err="1" smtClean="0"/>
                  <a:t>Voc</a:t>
                </a:r>
                <a:r>
                  <a:rPr lang="en-US" sz="1200" baseline="0" dirty="0" smtClean="0"/>
                  <a:t>-&gt;PCE</a:t>
                </a:r>
                <a:br>
                  <a:rPr lang="en-US" sz="1200" baseline="0" dirty="0" smtClean="0"/>
                </a:br>
                <a:r>
                  <a:rPr lang="en-US" sz="1200" baseline="0" dirty="0" smtClean="0"/>
                  <a:t>	So we learn the PCE of experimental datasets of compounds, and then try to predict PCE for a new compound. </a:t>
                </a:r>
                <a:r>
                  <a:rPr lang="en-US" sz="1200" b="1" baseline="0" dirty="0" smtClean="0"/>
                  <a:t>This is the approach we have taken as of now, so in red.</a:t>
                </a:r>
              </a:p>
              <a:p>
                <a:r>
                  <a:rPr lang="en-US" sz="1200" baseline="0" dirty="0" smtClean="0"/>
                  <a:t>		</a:t>
                </a:r>
              </a:p>
              <a:p>
                <a:r>
                  <a:rPr lang="en-US" sz="1200" baseline="0" dirty="0" smtClean="0"/>
                  <a:t>	b. The second way is to get information about the processing techniques used to make the OPV from basic monomeric units and information of the structure. By doing that, we can get an accurate prediction of the actual device performance of the device. </a:t>
                </a:r>
                <a:endParaRPr lang="en-US" sz="1200" dirty="0" smtClean="0"/>
              </a:p>
              <a:p>
                <a:endParaRPr lang="en-US" baseline="0" dirty="0" smtClean="0"/>
              </a:p>
              <a:p>
                <a:r>
                  <a:rPr lang="en-US" baseline="0" dirty="0" smtClean="0"/>
                  <a:t>3. Molecular Fingerprints give an unique identifier to describe each monomer, which helps us to to link to HOMO, LUMO etc. We use a python library </a:t>
                </a:r>
                <a:r>
                  <a:rPr lang="en-US" baseline="0" dirty="0" err="1" smtClean="0"/>
                  <a:t>rdkit</a:t>
                </a:r>
                <a:r>
                  <a:rPr lang="en-US" baseline="0" dirty="0" smtClean="0"/>
                  <a:t> to get the fingerprints of a compound. We use Harvard OPV database made public to get the SMILES (which give information about the structure of a compound) and then get fingerprints from them using </a:t>
                </a:r>
                <a:r>
                  <a:rPr lang="en-US" baseline="0" dirty="0" err="1" smtClean="0"/>
                  <a:t>rdkit</a:t>
                </a:r>
                <a:r>
                  <a:rPr lang="en-US" baseline="0" dirty="0" smtClean="0"/>
                  <a:t>. As of now, we use Circular and MACCS fingerprint techniques. </a:t>
                </a:r>
                <a:br>
                  <a:rPr lang="en-US" baseline="0" dirty="0" smtClean="0"/>
                </a:br>
                <a:r>
                  <a:rPr lang="en-US" baseline="0" dirty="0" smtClean="0"/>
                  <a:t/>
                </a:r>
                <a:br>
                  <a:rPr lang="en-US" baseline="0" dirty="0" smtClean="0"/>
                </a:br>
                <a:r>
                  <a:rPr lang="en-US" baseline="0" dirty="0" smtClean="0"/>
                  <a:t>4. We have used 11 regression models using </a:t>
                </a:r>
                <a:r>
                  <a:rPr lang="en-US" baseline="0" dirty="0" err="1" smtClean="0"/>
                  <a:t>scikit</a:t>
                </a:r>
                <a:r>
                  <a:rPr lang="en-US" baseline="0" dirty="0" smtClean="0"/>
                  <a:t> and then found the best performance (least MSE, highest R2) for </a:t>
                </a:r>
                <a:r>
                  <a:rPr lang="en-US" baseline="0" dirty="0" err="1" smtClean="0"/>
                  <a:t>RandomForest</a:t>
                </a:r>
                <a:r>
                  <a:rPr lang="en-US" baseline="0" dirty="0" smtClean="0"/>
                  <a:t> and Ridge classifiers. </a:t>
                </a:r>
              </a:p>
              <a:p>
                <a:endParaRPr lang="en-US" baseline="0" dirty="0"/>
              </a:p>
            </p:txBody>
          </p:sp>
        </mc:Choice>
        <mc:Fallback xmlns="">
          <p:sp>
            <p:nvSpPr>
              <p:cNvPr id="3" name="Notes Placeholder 2"/>
              <p:cNvSpPr>
                <a:spLocks noGrp="1"/>
              </p:cNvSpPr>
              <p:nvPr>
                <p:ph type="body" idx="1"/>
              </p:nvPr>
            </p:nvSpPr>
            <p:spPr/>
            <p:txBody>
              <a:bodyPr>
                <a:normAutofit fontScale="77500" lnSpcReduction="20000"/>
              </a:bodyPr>
              <a:lstStyle/>
              <a:p>
                <a:r>
                  <a:rPr lang="en-US" baseline="0" dirty="0" smtClean="0"/>
                  <a:t>1. OPVs</a:t>
                </a:r>
                <a:br>
                  <a:rPr lang="en-US" baseline="0" dirty="0" smtClean="0"/>
                </a:br>
                <a:r>
                  <a:rPr lang="en-US" baseline="0" dirty="0" smtClean="0"/>
                  <a:t>	a. Organic Photovoltaic devices are made up of polymers where monomeric units (donor, acceptor) are blended together to form the OPV. The donor receives the sunlight (absorbs photon), gets excited and donates an electron which moves towards the acceptor. This charge difference creates the electricity.  OPVs have the advantage over semiconductor PVs (photovoltaics) that it is cheap, light weight and customizable (because the monomers , in particular the donor monomers can have a variety of options to choose from)</a:t>
                </a:r>
              </a:p>
              <a:p>
                <a:r>
                  <a:rPr lang="en-US" baseline="0" dirty="0" smtClean="0"/>
                  <a:t>	b. But, the efficiency (power conversion efficiency) is very low in OPVs. Even something as high as 10-15% is considered good for OPVs. Because the final property of the OPV device is ascertained by the processing and thereafter, structure of the device, we need to improve it. </a:t>
                </a:r>
              </a:p>
              <a:p>
                <a:endParaRPr lang="en-US" baseline="0" dirty="0" smtClean="0"/>
              </a:p>
              <a:p>
                <a:r>
                  <a:rPr lang="en-US" baseline="0" dirty="0" smtClean="0"/>
                  <a:t>2. We try to remedy this by 2 ways: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a. By linking the properties of the monomeric units (HOMO of the donor, LUMO of the acceptor) to the final efficiency using the </a:t>
                </a:r>
                <a:r>
                  <a:rPr lang="en-US" baseline="0" dirty="0" err="1" smtClean="0"/>
                  <a:t>Scherber</a:t>
                </a:r>
                <a:r>
                  <a:rPr lang="en-US" baseline="0" dirty="0" smtClean="0"/>
                  <a:t> model. </a:t>
                </a:r>
                <a:r>
                  <a:rPr lang="en-US" sz="1200" i="1" dirty="0" smtClean="0">
                    <a:solidFill>
                      <a:schemeClr val="bg1"/>
                    </a:solidFill>
                    <a:latin typeface="Cambria Math" charset="0"/>
                  </a:rPr>
                  <a:t/>
                </a:r>
                <a:br>
                  <a:rPr lang="en-US" sz="1200" i="1" dirty="0" smtClean="0">
                    <a:solidFill>
                      <a:schemeClr val="bg1"/>
                    </a:solidFill>
                    <a:latin typeface="Cambria Math" charset="0"/>
                  </a:rPr>
                </a:br>
                <a:r>
                  <a:rPr lang="en-US" sz="1200" i="1" dirty="0" smtClean="0">
                    <a:solidFill>
                      <a:schemeClr val="bg1"/>
                    </a:solidFill>
                    <a:latin typeface="Cambria Math" charset="0"/>
                  </a:rPr>
                  <a:t/>
                </a:r>
                <a:br>
                  <a:rPr lang="en-US" sz="1200" i="1" dirty="0" smtClean="0">
                    <a:solidFill>
                      <a:schemeClr val="bg1"/>
                    </a:solidFill>
                    <a:latin typeface="Cambria Math" charset="0"/>
                  </a:rPr>
                </a:br>
                <a:r>
                  <a:rPr lang="en-US" sz="1200" b="0" i="0" smtClean="0">
                    <a:solidFill>
                      <a:schemeClr val="bg1"/>
                    </a:solidFill>
                    <a:latin typeface="Cambria Math" panose="02040503050406030204" pitchFamily="18" charset="0"/>
                  </a:rPr>
                  <a:t>𝑉</a:t>
                </a:r>
                <a:r>
                  <a:rPr lang="en-US" sz="1200" b="0" i="0" smtClean="0">
                    <a:solidFill>
                      <a:schemeClr val="bg1"/>
                    </a:solidFill>
                    <a:latin typeface="Cambria Math" charset="0"/>
                  </a:rPr>
                  <a:t>_</a:t>
                </a:r>
                <a:r>
                  <a:rPr lang="en-US" sz="1200" b="0" i="0" smtClean="0">
                    <a:solidFill>
                      <a:schemeClr val="bg1"/>
                    </a:solidFill>
                    <a:latin typeface="Cambria Math" panose="02040503050406030204" pitchFamily="18" charset="0"/>
                  </a:rPr>
                  <a:t>𝑜𝑐=</a:t>
                </a:r>
                <a:r>
                  <a:rPr lang="en-US" sz="1200" b="0" i="0" smtClean="0">
                    <a:solidFill>
                      <a:schemeClr val="bg1"/>
                    </a:solidFill>
                    <a:latin typeface="Cambria Math" charset="0"/>
                  </a:rPr>
                  <a:t>(〖</a:t>
                </a:r>
                <a:r>
                  <a:rPr lang="en-US" sz="1200" b="0" i="0" smtClean="0">
                    <a:solidFill>
                      <a:schemeClr val="bg1"/>
                    </a:solidFill>
                    <a:latin typeface="Cambria Math" panose="02040503050406030204" pitchFamily="18" charset="0"/>
                  </a:rPr>
                  <a:t>(1</a:t>
                </a:r>
                <a:r>
                  <a:rPr lang="en-US" sz="1200" b="0" i="0" smtClean="0">
                    <a:solidFill>
                      <a:schemeClr val="bg1"/>
                    </a:solidFill>
                    <a:latin typeface="Cambria Math" charset="0"/>
                  </a:rPr>
                  <a:t>〗∕</a:t>
                </a:r>
                <a:r>
                  <a:rPr lang="en-US" sz="1200" b="0" i="0" smtClean="0">
                    <a:solidFill>
                      <a:schemeClr val="bg1"/>
                    </a:solidFill>
                    <a:latin typeface="Cambria Math" panose="02040503050406030204" pitchFamily="18" charset="0"/>
                  </a:rPr>
                  <a:t>𝑒)</a:t>
                </a:r>
                <a:r>
                  <a:rPr lang="en-US" sz="1200" b="0" i="0" smtClean="0">
                    <a:solidFill>
                      <a:schemeClr val="bg1"/>
                    </a:solidFill>
                    <a:latin typeface="Cambria Math" charset="0"/>
                  </a:rPr>
                  <a:t>(|</a:t>
                </a:r>
                <a:r>
                  <a:rPr lang="en-US" sz="1200" b="0" i="0" smtClean="0">
                    <a:solidFill>
                      <a:schemeClr val="bg1"/>
                    </a:solidFill>
                    <a:latin typeface="Cambria Math" panose="02040503050406030204" pitchFamily="18" charset="0"/>
                  </a:rPr>
                  <a:t>𝐸</a:t>
                </a:r>
                <a:r>
                  <a:rPr lang="en-US" sz="1200" b="0" i="0" smtClean="0">
                    <a:solidFill>
                      <a:schemeClr val="bg1"/>
                    </a:solidFill>
                    <a:latin typeface="Cambria Math" charset="0"/>
                  </a:rPr>
                  <a:t>^</a:t>
                </a:r>
                <a:r>
                  <a:rPr lang="en-US" sz="1200" b="0" i="0" smtClean="0">
                    <a:solidFill>
                      <a:schemeClr val="bg1"/>
                    </a:solidFill>
                    <a:latin typeface="Cambria Math" panose="02040503050406030204" pitchFamily="18" charset="0"/>
                  </a:rPr>
                  <a:t>𝐷𝑜𝑛𝑜𝑟 𝐻𝑂𝑀𝑂</a:t>
                </a:r>
                <a:r>
                  <a:rPr lang="en-US" sz="1200" b="0" i="0" smtClean="0">
                    <a:solidFill>
                      <a:schemeClr val="bg1"/>
                    </a:solidFill>
                    <a:latin typeface="Cambria Math" charset="0"/>
                  </a:rPr>
                  <a:t>|</a:t>
                </a:r>
                <a:r>
                  <a:rPr lang="en-US" sz="1200" b="0" i="0" smtClean="0">
                    <a:solidFill>
                      <a:schemeClr val="bg1"/>
                    </a:solidFill>
                    <a:latin typeface="Cambria Math" panose="02040503050406030204" pitchFamily="18" charset="0"/>
                  </a:rPr>
                  <a:t>−</a:t>
                </a:r>
                <a:r>
                  <a:rPr lang="en-US" sz="1200" b="0" i="0" smtClean="0">
                    <a:solidFill>
                      <a:schemeClr val="bg1"/>
                    </a:solidFill>
                    <a:latin typeface="Cambria Math" charset="0"/>
                  </a:rPr>
                  <a:t>|</a:t>
                </a:r>
                <a:r>
                  <a:rPr lang="en-US" sz="1200" b="0" i="0" smtClean="0">
                    <a:solidFill>
                      <a:schemeClr val="bg1"/>
                    </a:solidFill>
                    <a:latin typeface="Cambria Math" panose="02040503050406030204" pitchFamily="18" charset="0"/>
                  </a:rPr>
                  <a:t>𝐸</a:t>
                </a:r>
                <a:r>
                  <a:rPr lang="en-US" sz="1200" b="0" i="0" smtClean="0">
                    <a:solidFill>
                      <a:schemeClr val="bg1"/>
                    </a:solidFill>
                    <a:latin typeface="Cambria Math" charset="0"/>
                  </a:rPr>
                  <a:t>^</a:t>
                </a:r>
                <a:r>
                  <a:rPr lang="en-US" sz="1200" b="0" i="0" smtClean="0">
                    <a:solidFill>
                      <a:schemeClr val="bg1"/>
                    </a:solidFill>
                    <a:latin typeface="Cambria Math" panose="02040503050406030204" pitchFamily="18" charset="0"/>
                  </a:rPr>
                  <a:t>𝐴𝑐𝑒𝑝𝑡𝑜𝑟 𝐿𝑈𝑀𝑂</a:t>
                </a:r>
                <a:r>
                  <a:rPr lang="en-US" sz="1200" b="0" i="0" smtClean="0">
                    <a:solidFill>
                      <a:schemeClr val="bg1"/>
                    </a:solidFill>
                    <a:latin typeface="Cambria Math" charset="0"/>
                  </a:rPr>
                  <a:t>|)</a:t>
                </a:r>
                <a:r>
                  <a:rPr lang="en-US" sz="1200" i="0">
                    <a:solidFill>
                      <a:schemeClr val="bg1"/>
                    </a:solidFill>
                    <a:latin typeface="Cambria Math" panose="02040503050406030204" pitchFamily="18" charset="0"/>
                  </a:rPr>
                  <a:t>−0.3𝑉</a:t>
                </a:r>
                <a:r>
                  <a:rPr lang="en-US" sz="1200" i="0">
                    <a:solidFill>
                      <a:schemeClr val="bg1"/>
                    </a:solidFill>
                    <a:latin typeface="Cambria Math" charset="0"/>
                  </a:rPr>
                  <a:t>)</a:t>
                </a:r>
                <a:r>
                  <a:rPr lang="en-US" sz="1200" dirty="0" smtClean="0"/>
                  <a:t/>
                </a:r>
                <a:br>
                  <a:rPr lang="en-US" sz="1200" dirty="0" smtClean="0"/>
                </a:br>
                <a:r>
                  <a:rPr lang="en-US" sz="1200" b="0" i="0" smtClean="0">
                    <a:solidFill>
                      <a:schemeClr val="bg1"/>
                    </a:solidFill>
                    <a:latin typeface="Cambria Math" panose="02040503050406030204" pitchFamily="18" charset="0"/>
                  </a:rPr>
                  <a:t>𝑃𝐶𝐸</a:t>
                </a:r>
                <a:r>
                  <a:rPr lang="en-US" sz="1200" b="0" i="0" smtClean="0">
                    <a:solidFill>
                      <a:schemeClr val="bg1"/>
                    </a:solidFill>
                    <a:latin typeface="Cambria Math" charset="0"/>
                  </a:rPr>
                  <a:t> </a:t>
                </a:r>
                <a:r>
                  <a:rPr lang="en-US" sz="1200" b="0" i="0" smtClean="0">
                    <a:solidFill>
                      <a:schemeClr val="bg1"/>
                    </a:solidFill>
                    <a:latin typeface="Cambria Math" panose="02040503050406030204" pitchFamily="18" charset="0"/>
                  </a:rPr>
                  <a:t>=</a:t>
                </a:r>
                <a:r>
                  <a:rPr lang="en-US" sz="1200" b="0" i="0" smtClean="0">
                    <a:solidFill>
                      <a:schemeClr val="bg1"/>
                    </a:solidFill>
                    <a:latin typeface="Cambria Math" charset="0"/>
                  </a:rPr>
                  <a:t>(</a:t>
                </a:r>
                <a:r>
                  <a:rPr lang="en-US" sz="1200" b="0" i="0" smtClean="0">
                    <a:solidFill>
                      <a:schemeClr val="bg1"/>
                    </a:solidFill>
                    <a:latin typeface="Cambria Math" panose="02040503050406030204" pitchFamily="18" charset="0"/>
                  </a:rPr>
                  <a:t>𝐽</a:t>
                </a:r>
                <a:r>
                  <a:rPr lang="en-US" sz="1200" b="0" i="0" smtClean="0">
                    <a:solidFill>
                      <a:schemeClr val="bg1"/>
                    </a:solidFill>
                    <a:latin typeface="Cambria Math" charset="0"/>
                  </a:rPr>
                  <a:t>_</a:t>
                </a:r>
                <a:r>
                  <a:rPr lang="en-US" sz="1200" b="0" i="0" smtClean="0">
                    <a:solidFill>
                      <a:schemeClr val="bg1"/>
                    </a:solidFill>
                    <a:latin typeface="Cambria Math" panose="02040503050406030204" pitchFamily="18" charset="0"/>
                  </a:rPr>
                  <a:t>𝑆𝐶</a:t>
                </a:r>
                <a:r>
                  <a:rPr lang="en-US" sz="1200" b="0" i="0" smtClean="0">
                    <a:solidFill>
                      <a:schemeClr val="bg1"/>
                    </a:solidFill>
                    <a:latin typeface="Cambria Math" charset="0"/>
                  </a:rPr>
                  <a:t> </a:t>
                </a:r>
                <a:r>
                  <a:rPr lang="en-US" sz="1200" b="0" i="0" smtClean="0">
                    <a:solidFill>
                      <a:schemeClr val="bg1"/>
                    </a:solidFill>
                    <a:latin typeface="Cambria Math" panose="02040503050406030204" pitchFamily="18" charset="0"/>
                  </a:rPr>
                  <a:t>𝑉</a:t>
                </a:r>
                <a:r>
                  <a:rPr lang="en-US" sz="1200" b="0" i="0" smtClean="0">
                    <a:solidFill>
                      <a:schemeClr val="bg1"/>
                    </a:solidFill>
                    <a:latin typeface="Cambria Math" charset="0"/>
                  </a:rPr>
                  <a:t>_</a:t>
                </a:r>
                <a:r>
                  <a:rPr lang="en-US" sz="1200" b="0" i="0" smtClean="0">
                    <a:solidFill>
                      <a:schemeClr val="bg1"/>
                    </a:solidFill>
                    <a:latin typeface="Cambria Math" panose="02040503050406030204" pitchFamily="18" charset="0"/>
                  </a:rPr>
                  <a:t>𝑂𝐶 𝐹𝐹</a:t>
                </a:r>
                <a:r>
                  <a:rPr lang="en-US" sz="1200" b="0" i="0" smtClean="0">
                    <a:solidFill>
                      <a:schemeClr val="bg1"/>
                    </a:solidFill>
                    <a:latin typeface="Cambria Math" charset="0"/>
                  </a:rPr>
                  <a:t>)/</a:t>
                </a:r>
                <a:r>
                  <a:rPr lang="en-US" sz="1200" b="0" i="0" smtClean="0">
                    <a:solidFill>
                      <a:schemeClr val="bg1"/>
                    </a:solidFill>
                    <a:latin typeface="Cambria Math" panose="02040503050406030204" pitchFamily="18" charset="0"/>
                  </a:rPr>
                  <a:t>𝑃</a:t>
                </a:r>
                <a:r>
                  <a:rPr lang="en-US" sz="1200" b="0" i="0" smtClean="0">
                    <a:solidFill>
                      <a:schemeClr val="bg1"/>
                    </a:solidFill>
                    <a:latin typeface="Cambria Math" charset="0"/>
                  </a:rPr>
                  <a:t>_</a:t>
                </a:r>
                <a:r>
                  <a:rPr lang="en-US" sz="1200" b="0" i="0" smtClean="0">
                    <a:solidFill>
                      <a:schemeClr val="bg1"/>
                    </a:solidFill>
                    <a:latin typeface="Cambria Math" panose="02040503050406030204" pitchFamily="18" charset="0"/>
                  </a:rPr>
                  <a:t>𝐼𝑁</a:t>
                </a:r>
                <a:r>
                  <a:rPr lang="en-US" sz="1200" b="0" i="0" smtClean="0">
                    <a:solidFill>
                      <a:schemeClr val="bg1"/>
                    </a:solidFill>
                    <a:latin typeface="Cambria Math" charset="0"/>
                  </a:rPr>
                  <a:t> </a:t>
                </a:r>
                <a:endParaRPr lang="en-US" sz="1200" kern="1200" dirty="0">
                  <a:latin typeface="Helvetica Neue" charset="0"/>
                  <a:ea typeface="Helvetica Neue" charset="0"/>
                  <a:cs typeface="Helvetica Neue" charset="0"/>
                </a:endParaRPr>
              </a:p>
              <a:p>
                <a:endParaRPr lang="en-US" sz="1200" dirty="0" smtClean="0"/>
              </a:p>
              <a:p>
                <a:r>
                  <a:rPr lang="en-US" sz="1200" dirty="0" smtClean="0"/>
                  <a:t>This</a:t>
                </a:r>
                <a:r>
                  <a:rPr lang="en-US" sz="1200" baseline="0" dirty="0" smtClean="0"/>
                  <a:t> is a theoretic model which gives the maximum possible performance of the OPV device. So basically:</a:t>
                </a:r>
              </a:p>
              <a:p>
                <a:r>
                  <a:rPr lang="en-US" sz="1200" baseline="0" dirty="0" smtClean="0"/>
                  <a:t>HOMO,LUMO-&gt;</a:t>
                </a:r>
                <a:r>
                  <a:rPr lang="en-US" sz="1200" baseline="0" dirty="0" err="1" smtClean="0"/>
                  <a:t>Voc</a:t>
                </a:r>
                <a:r>
                  <a:rPr lang="en-US" sz="1200" baseline="0" dirty="0" smtClean="0"/>
                  <a:t>-&gt;PCE</a:t>
                </a:r>
                <a:br>
                  <a:rPr lang="en-US" sz="1200" baseline="0" dirty="0" smtClean="0"/>
                </a:br>
                <a:r>
                  <a:rPr lang="en-US" sz="1200" baseline="0" dirty="0" smtClean="0"/>
                  <a:t>	So we learn the PCE of experimental datasets of compounds, and then try to predict PCE for a new compound. </a:t>
                </a:r>
                <a:r>
                  <a:rPr lang="en-US" sz="1200" b="1" baseline="0" dirty="0" smtClean="0"/>
                  <a:t>This is the approach we have taken as of now, so in red.</a:t>
                </a:r>
              </a:p>
              <a:p>
                <a:r>
                  <a:rPr lang="en-US" sz="1200" baseline="0" dirty="0" smtClean="0"/>
                  <a:t>		</a:t>
                </a:r>
              </a:p>
              <a:p>
                <a:r>
                  <a:rPr lang="en-US" sz="1200" baseline="0" dirty="0" smtClean="0"/>
                  <a:t>	b. The second way is to get information about the processing techniques used to make the OPV from basic monomeric units and information of the structure. By doing that, we can get an accurate prediction of the actual device performance of the device. </a:t>
                </a:r>
                <a:endParaRPr lang="en-US" sz="1200" dirty="0" smtClean="0"/>
              </a:p>
              <a:p>
                <a:endParaRPr lang="en-US" baseline="0" dirty="0" smtClean="0"/>
              </a:p>
              <a:p>
                <a:r>
                  <a:rPr lang="en-US" baseline="0" dirty="0" smtClean="0"/>
                  <a:t>3. Molecular Fingerprints give an unique identifier to describe each monomer, which helps us to to link to HOMO, LUMO etc. We use a python library </a:t>
                </a:r>
                <a:r>
                  <a:rPr lang="en-US" baseline="0" dirty="0" err="1" smtClean="0"/>
                  <a:t>rdkit</a:t>
                </a:r>
                <a:r>
                  <a:rPr lang="en-US" baseline="0" dirty="0" smtClean="0"/>
                  <a:t> to get the fingerprints of a compound. We use Harvard OPV database made public to get the SMILES (which give information about the structure of a compound) and then get fingerprints from them using </a:t>
                </a:r>
                <a:r>
                  <a:rPr lang="en-US" baseline="0" dirty="0" err="1" smtClean="0"/>
                  <a:t>rdkit</a:t>
                </a:r>
                <a:r>
                  <a:rPr lang="en-US" baseline="0" dirty="0" smtClean="0"/>
                  <a:t>. As of now, we use Circular and MACCS fingerprint techniques. </a:t>
                </a:r>
                <a:br>
                  <a:rPr lang="en-US" baseline="0" dirty="0" smtClean="0"/>
                </a:br>
                <a:r>
                  <a:rPr lang="en-US" baseline="0" dirty="0" smtClean="0"/>
                  <a:t/>
                </a:r>
                <a:br>
                  <a:rPr lang="en-US" baseline="0" dirty="0" smtClean="0"/>
                </a:br>
                <a:r>
                  <a:rPr lang="en-US" baseline="0" dirty="0" smtClean="0"/>
                  <a:t>4. We have used 11 regression models using </a:t>
                </a:r>
                <a:r>
                  <a:rPr lang="en-US" baseline="0" dirty="0" err="1" smtClean="0"/>
                  <a:t>scikit</a:t>
                </a:r>
                <a:r>
                  <a:rPr lang="en-US" baseline="0" dirty="0" smtClean="0"/>
                  <a:t> and then found the best performance (least MSE, highest R2) for </a:t>
                </a:r>
                <a:r>
                  <a:rPr lang="en-US" baseline="0" dirty="0" err="1" smtClean="0"/>
                  <a:t>RandomForest</a:t>
                </a:r>
                <a:r>
                  <a:rPr lang="en-US" baseline="0" dirty="0" smtClean="0"/>
                  <a:t> and Ridge classifiers. </a:t>
                </a:r>
              </a:p>
              <a:p>
                <a:endParaRPr lang="en-US" baseline="0" dirty="0"/>
              </a:p>
            </p:txBody>
          </p:sp>
        </mc:Fallback>
      </mc:AlternateContent>
      <p:sp>
        <p:nvSpPr>
          <p:cNvPr id="4" name="Slide Number Placeholder 3"/>
          <p:cNvSpPr>
            <a:spLocks noGrp="1"/>
          </p:cNvSpPr>
          <p:nvPr>
            <p:ph type="sldNum" sz="quarter" idx="10"/>
          </p:nvPr>
        </p:nvSpPr>
        <p:spPr/>
        <p:txBody>
          <a:bodyPr/>
          <a:lstStyle/>
          <a:p>
            <a:fld id="{491F87B4-39FA-46CB-8E52-A37A2B018A1C}"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960335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link.springer.com</a:t>
            </a:r>
            <a:r>
              <a:rPr lang="en-US" dirty="0" smtClean="0"/>
              <a:t>/article/10</a:t>
            </a:r>
            <a:r>
              <a:rPr lang="en-US" dirty="0" smtClean="0"/>
              <a:t>.</a:t>
            </a:r>
          </a:p>
          <a:p>
            <a:endParaRPr lang="en-US" dirty="0" smtClean="0"/>
          </a:p>
          <a:p>
            <a:pPr defTabSz="914400"/>
            <a:r>
              <a:rPr lang="en-US" dirty="0" smtClean="0">
                <a:solidFill>
                  <a:srgbClr val="FF0000"/>
                </a:solidFill>
                <a:latin typeface="Times New Roman" panose="02020603050405020304" pitchFamily="18" charset="0"/>
                <a:cs typeface="Times New Roman" panose="02020603050405020304" pitchFamily="18" charset="0"/>
              </a:rPr>
              <a:t>Model C, </a:t>
            </a:r>
            <a:r>
              <a:rPr lang="en-US" dirty="0" err="1" smtClean="0">
                <a:solidFill>
                  <a:srgbClr val="FF0000"/>
                </a:solidFill>
                <a:latin typeface="Times New Roman" panose="02020603050405020304" pitchFamily="18" charset="0"/>
                <a:cs typeface="Times New Roman" panose="02020603050405020304" pitchFamily="18" charset="0"/>
              </a:rPr>
              <a:t>kMart</a:t>
            </a:r>
            <a:r>
              <a:rPr lang="en-US" dirty="0" smtClean="0">
                <a:solidFill>
                  <a:srgbClr val="FF0000"/>
                </a:solidFill>
                <a:latin typeface="Times New Roman" panose="02020603050405020304" pitchFamily="18" charset="0"/>
                <a:cs typeface="Times New Roman" panose="02020603050405020304" pitchFamily="18" charset="0"/>
              </a:rPr>
              <a:t>-SRG:</a:t>
            </a:r>
          </a:p>
          <a:p>
            <a:pPr defTabSz="914400"/>
            <a:r>
              <a:rPr lang="en-US" dirty="0" smtClean="0">
                <a:solidFill>
                  <a:prstClr val="black"/>
                </a:solidFill>
                <a:latin typeface="Arial Narrow" panose="020B0606020202030204" pitchFamily="34" charset="0"/>
                <a:cs typeface="Times New Roman" panose="02020603050405020304" pitchFamily="18" charset="0"/>
              </a:rPr>
              <a:t>Ref: Ghosh and Olson, JPED 22 (2001) 199.</a:t>
            </a:r>
          </a:p>
          <a:p>
            <a:r>
              <a:rPr lang="en-US" dirty="0" smtClean="0"/>
              <a:t>1007%2Fs11661-012-1171-z</a:t>
            </a:r>
            <a:r>
              <a:rPr lang="en-US" dirty="0" smtClean="0"/>
              <a:t>#/page-1</a:t>
            </a:r>
            <a:endParaRPr lang="en-US" dirty="0"/>
          </a:p>
        </p:txBody>
      </p:sp>
      <p:sp>
        <p:nvSpPr>
          <p:cNvPr id="4" name="Slide Number Placeholder 3"/>
          <p:cNvSpPr>
            <a:spLocks noGrp="1"/>
          </p:cNvSpPr>
          <p:nvPr>
            <p:ph type="sldNum" sz="quarter" idx="10"/>
          </p:nvPr>
        </p:nvSpPr>
        <p:spPr/>
        <p:txBody>
          <a:bodyPr/>
          <a:lstStyle/>
          <a:p>
            <a:fld id="{807588B8-7D03-4514-8518-6B5B5B7CE4AF}"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2130613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sz="quarter"/>
          </p:nvPr>
        </p:nvSpPr>
        <p:spPr/>
        <p:txBody>
          <a:bodyPr/>
          <a:lstStyle/>
          <a:p>
            <a:pPr>
              <a:defRPr/>
            </a:pPr>
            <a:fld id="{36062E40-E047-6C4D-88B5-C01D8C43FA27}" type="slidenum">
              <a:rPr lang="en-US">
                <a:solidFill>
                  <a:prstClr val="black"/>
                </a:solidFill>
              </a:rPr>
              <a:pPr>
                <a:defRPr/>
              </a:pPr>
              <a:t>13</a:t>
            </a:fld>
            <a:endParaRPr lang="en-US">
              <a:solidFill>
                <a:prstClr val="black"/>
              </a:solidFill>
            </a:endParaRPr>
          </a:p>
        </p:txBody>
      </p:sp>
      <p:sp>
        <p:nvSpPr>
          <p:cNvPr id="41985" name="Text Box 1"/>
          <p:cNvSpPr txBox="1">
            <a:spLocks noGrp="1" noRot="1" noChangeAspect="1" noChangeArrowheads="1"/>
          </p:cNvSpPr>
          <p:nvPr>
            <p:ph type="sldImg"/>
          </p:nvPr>
        </p:nvSpPr>
        <p:spPr>
          <a:xfrm>
            <a:off x="0" y="0"/>
            <a:ext cx="1588" cy="1588"/>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0" y="-259301"/>
            <a:ext cx="1175" cy="520678"/>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eaLnBrk="1">
              <a:spcBef>
                <a:spcPct val="0"/>
              </a:spcBef>
              <a:buClrTx/>
              <a:buFontTx/>
              <a:buNone/>
              <a:defRPr/>
            </a:pPr>
            <a:endParaRPr lang="en-US" sz="2000" smtClean="0">
              <a:latin typeface="Arial" charset="0"/>
              <a:cs typeface="Arial Unicode MS" charset="0"/>
            </a:endParaRPr>
          </a:p>
        </p:txBody>
      </p:sp>
      <p:sp>
        <p:nvSpPr>
          <p:cNvPr id="41987" name="Text Box 3"/>
          <p:cNvSpPr txBox="1">
            <a:spLocks noChangeArrowheads="1"/>
          </p:cNvSpPr>
          <p:nvPr/>
        </p:nvSpPr>
        <p:spPr bwMode="auto">
          <a:xfrm>
            <a:off x="0" y="0"/>
            <a:ext cx="1175" cy="20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tIns="9144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9pPr>
          </a:lstStyle>
          <a:p>
            <a:pPr>
              <a:defRPr/>
            </a:pPr>
            <a:fld id="{4C510DE7-DD45-CC43-9041-ECA05AADC7E7}" type="slidenum">
              <a:rPr lang="en-US" sz="2400" smtClean="0">
                <a:latin typeface="Times New Roman" charset="0"/>
                <a:cs typeface=""/>
              </a:rPr>
              <a:pPr>
                <a:defRPr/>
              </a:pPr>
              <a:t>13</a:t>
            </a:fld>
            <a:endParaRPr lang="en-US" sz="2400" smtClean="0">
              <a:latin typeface="Times New Roman" charset="0"/>
              <a:cs typeface=""/>
            </a:endParaRPr>
          </a:p>
        </p:txBody>
      </p:sp>
    </p:spTree>
    <p:extLst>
      <p:ext uri="{BB962C8B-B14F-4D97-AF65-F5344CB8AC3E}">
        <p14:creationId xmlns:p14="http://schemas.microsoft.com/office/powerpoint/2010/main" val="472074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9142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1640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1445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How I would</a:t>
            </a:r>
            <a:r>
              <a:rPr lang="en-US" baseline="0" dirty="0"/>
              <a:t> present this:</a:t>
            </a:r>
          </a:p>
          <a:p>
            <a:endParaRPr lang="en-US" baseline="0" dirty="0"/>
          </a:p>
          <a:p>
            <a:pPr marL="228600" indent="-228600">
              <a:buAutoNum type="arabicPeriod"/>
            </a:pPr>
            <a:r>
              <a:rPr lang="en-US" baseline="0" dirty="0"/>
              <a:t>Talk about the goal of our </a:t>
            </a:r>
            <a:r>
              <a:rPr lang="en-US" baseline="0" dirty="0" smtClean="0"/>
              <a:t>work is to streamline the process of creating new machine learning models</a:t>
            </a:r>
            <a:endParaRPr lang="en-US" baseline="0" dirty="0"/>
          </a:p>
          <a:p>
            <a:pPr marL="228600" indent="-228600">
              <a:buAutoNum type="arabicPeriod"/>
            </a:pPr>
            <a:r>
              <a:rPr lang="en-US" baseline="0" dirty="0"/>
              <a:t>Discuss how we did it:</a:t>
            </a:r>
          </a:p>
          <a:p>
            <a:pPr marL="685800" lvl="1" indent="-228600">
              <a:buAutoNum type="arabicPeriod"/>
            </a:pPr>
            <a:r>
              <a:rPr lang="en-US" baseline="0" dirty="0"/>
              <a:t>Creating 145 novel attributes to describe each compound. These attributes are designed to reflect chemical effects, and include descriptions such as the variance in electronegativity, the average melting temperature, and whether it is possible to form a neutral ionic </a:t>
            </a:r>
            <a:r>
              <a:rPr lang="en-US" baseline="0" dirty="0" smtClean="0"/>
              <a:t>compound. </a:t>
            </a:r>
          </a:p>
          <a:p>
            <a:pPr marL="685800" lvl="1" indent="-228600">
              <a:buAutoNum type="arabicPeriod"/>
            </a:pPr>
            <a:r>
              <a:rPr lang="en-US" baseline="0" dirty="0" smtClean="0"/>
              <a:t>By having a rich library of different descriptions, we can then use machine learning to create new models without having to first “re-invent” a representation.</a:t>
            </a:r>
            <a:endParaRPr lang="en-US" baseline="0" dirty="0"/>
          </a:p>
          <a:p>
            <a:pPr marL="228600" indent="-228600">
              <a:buAutoNum type="arabicPeriod"/>
            </a:pPr>
            <a:r>
              <a:rPr lang="en-US" baseline="0" dirty="0" smtClean="0"/>
              <a:t>This allows us to quickly create models for properties such as:</a:t>
            </a:r>
            <a:endParaRPr lang="en-US" baseline="0" dirty="0"/>
          </a:p>
          <a:p>
            <a:pPr marL="685800" lvl="1" indent="-228600">
              <a:buAutoNum type="arabicPeriod"/>
            </a:pPr>
            <a:r>
              <a:rPr lang="en-US" baseline="0" dirty="0" smtClean="0"/>
              <a:t>The formation enthalpy of crystalline compounds, using data taken from the Open Quantum Materials Database</a:t>
            </a:r>
          </a:p>
          <a:p>
            <a:pPr marL="1143000" lvl="2" indent="-228600">
              <a:buAutoNum type="arabicPeriod"/>
            </a:pPr>
            <a:r>
              <a:rPr lang="en-US" baseline="0" dirty="0" smtClean="0"/>
              <a:t>DFT calculations require hours of CPU time to complete. Our machine learning model can make thousands of evaluations per second</a:t>
            </a:r>
          </a:p>
          <a:p>
            <a:pPr marL="685800" lvl="1" indent="-228600">
              <a:buAutoNum type="arabicPeriod"/>
            </a:pPr>
            <a:r>
              <a:rPr lang="en-US" baseline="0" dirty="0" smtClean="0"/>
              <a:t>The formation entropy of crystalline compounds, using experimental data taken from resources including the JANAF Tables [Side note: I use this example because NIST made the JANAF tables]</a:t>
            </a:r>
          </a:p>
          <a:p>
            <a:pPr marL="685800" lvl="1" indent="-228600">
              <a:buAutoNum type="arabicPeriod"/>
            </a:pPr>
            <a:r>
              <a:rPr lang="en-US" baseline="0" dirty="0" smtClean="0"/>
              <a:t>Predicting </a:t>
            </a:r>
            <a:r>
              <a:rPr lang="en-US" baseline="0" dirty="0"/>
              <a:t>glass-forming ability of metal alloys. In cross validation, our method can predict glass forming compositions with 93% accuracy.</a:t>
            </a:r>
          </a:p>
          <a:p>
            <a:pPr marL="1143000" lvl="2" indent="-228600">
              <a:buAutoNum type="arabicPeriod"/>
            </a:pPr>
            <a:r>
              <a:rPr lang="en-US" baseline="0" dirty="0"/>
              <a:t>Metallic glasses are only possible to form at special compositions, which are hard to locate a priori</a:t>
            </a:r>
          </a:p>
          <a:p>
            <a:pPr marL="1143000" lvl="2" indent="-228600">
              <a:buAutoNum type="arabicPeriod"/>
            </a:pPr>
            <a:r>
              <a:rPr lang="en-US" baseline="0" dirty="0"/>
              <a:t>This model was trained on around 6000 experimental measurements of glass forming ability, as reported in the Landolt-Bornstein Handbook. </a:t>
            </a:r>
          </a:p>
          <a:p>
            <a:pPr marL="1143000" lvl="2" indent="-228600">
              <a:buAutoNum type="arabicPeriod"/>
            </a:pPr>
            <a:r>
              <a:rPr lang="en-US" baseline="0" dirty="0"/>
              <a:t>In a test where we excluded all data from the Al-Ni-</a:t>
            </a:r>
            <a:r>
              <a:rPr lang="en-US" baseline="0" dirty="0" err="1"/>
              <a:t>Zr</a:t>
            </a:r>
            <a:r>
              <a:rPr lang="en-US" baseline="0" dirty="0"/>
              <a:t> ternary from our training set, our model could reproduce the existence of two regions where it is possible</a:t>
            </a:r>
            <a:endParaRPr lang="en-US" dirty="0"/>
          </a:p>
        </p:txBody>
      </p:sp>
      <p:sp>
        <p:nvSpPr>
          <p:cNvPr id="4" name="Slide Number Placeholder 3"/>
          <p:cNvSpPr>
            <a:spLocks noGrp="1"/>
          </p:cNvSpPr>
          <p:nvPr>
            <p:ph type="sldNum" sz="quarter" idx="10"/>
          </p:nvPr>
        </p:nvSpPr>
        <p:spPr/>
        <p:txBody>
          <a:bodyPr/>
          <a:lstStyle/>
          <a:p>
            <a:fld id="{491F87B4-39FA-46CB-8E52-A37A2B018A1C}"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716098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28600" lvl="0" indent="-228600">
              <a:buAutoNum type="arabicPeriod"/>
            </a:pPr>
            <a:r>
              <a:rPr lang="en-US" baseline="0" dirty="0" smtClean="0"/>
              <a:t>When using high-throughput density functional theory to discover new materials, we start by creating a new hypothetical compound based on a novel combination of elements on a known structure. Then, we find the equilibrium positions of each atom using DFT and compute its properties – a process which takes hours per compound</a:t>
            </a:r>
          </a:p>
          <a:p>
            <a:pPr marL="228600" lvl="0" indent="-228600">
              <a:buAutoNum type="arabicPeriod"/>
            </a:pPr>
            <a:r>
              <a:rPr lang="en-US" baseline="0" dirty="0" smtClean="0"/>
              <a:t>We could dramatically expand the number of materials it is possible to screen using high-throughput DFT by first identifying promising candidates with machine learning</a:t>
            </a:r>
          </a:p>
          <a:p>
            <a:pPr marL="228600" lvl="0" indent="-228600">
              <a:buAutoNum type="arabicPeriod"/>
            </a:pPr>
            <a:r>
              <a:rPr lang="en-US" baseline="0" dirty="0" smtClean="0"/>
              <a:t>To do we’ve developed technique that uses machine learning to create a model based description of an arbitrary crystal structure based on its Voronoi tessellation</a:t>
            </a:r>
          </a:p>
          <a:p>
            <a:pPr marL="685800" lvl="1" indent="-228600">
              <a:buAutoNum type="arabicPeriod"/>
            </a:pPr>
            <a:r>
              <a:rPr lang="en-US" baseline="0" dirty="0" smtClean="0"/>
              <a:t>Attributes describe the local environment around an atom, and network of bonding between atoms</a:t>
            </a:r>
          </a:p>
          <a:p>
            <a:pPr marL="685800" lvl="1" indent="-228600">
              <a:buAutoNum type="arabicPeriod"/>
            </a:pPr>
            <a:r>
              <a:rPr lang="en-US" baseline="0" dirty="0" smtClean="0"/>
              <a:t>All without introducing any dependence on knowing the exact atomic positions. Our attributes are even length-scale-independent and are not sensitive to the choice of the unit cell</a:t>
            </a:r>
          </a:p>
          <a:p>
            <a:pPr marL="228600" lvl="0" indent="-228600">
              <a:buAutoNum type="arabicPeriod"/>
            </a:pPr>
            <a:r>
              <a:rPr lang="en-US" baseline="0" dirty="0" smtClean="0"/>
              <a:t>Our method fairs well compared to existing methods (i.e., Coulomb Matrix and Pair Radial Distribution Function (PRDF) Matrix approaches)</a:t>
            </a:r>
          </a:p>
          <a:p>
            <a:pPr marL="685800" lvl="1" indent="-228600">
              <a:buAutoNum type="arabicPeriod"/>
            </a:pPr>
            <a:r>
              <a:rPr lang="en-US" baseline="0" dirty="0" smtClean="0"/>
              <a:t>In a test of trying to predict the DFT-predicted formation energies, we beat them in accuracy</a:t>
            </a:r>
          </a:p>
          <a:p>
            <a:pPr marL="685800" lvl="1" indent="-228600">
              <a:buAutoNum type="arabicPeriod"/>
            </a:pPr>
            <a:r>
              <a:rPr lang="en-US" baseline="0" dirty="0" smtClean="0"/>
              <a:t>Our models also train about 10x faster and require about a third of the memory</a:t>
            </a:r>
          </a:p>
          <a:p>
            <a:pPr marL="685800" lvl="1" indent="-228600">
              <a:buAutoNum type="arabicPeriod"/>
            </a:pPr>
            <a:r>
              <a:rPr lang="en-US" baseline="0" dirty="0" smtClean="0"/>
              <a:t>They also run about as fast as existing methods</a:t>
            </a:r>
          </a:p>
          <a:p>
            <a:pPr marL="685800" lvl="1" indent="-228600">
              <a:buAutoNum type="arabicPeriod"/>
            </a:pPr>
            <a:r>
              <a:rPr lang="en-US" baseline="0" dirty="0" smtClean="0"/>
              <a:t>And, unlike the competition, they *should be* [we’re still testing this] less dependent on knowing the actual atomic coordinates</a:t>
            </a:r>
          </a:p>
        </p:txBody>
      </p:sp>
      <p:sp>
        <p:nvSpPr>
          <p:cNvPr id="4" name="Slide Number Placeholder 3"/>
          <p:cNvSpPr>
            <a:spLocks noGrp="1"/>
          </p:cNvSpPr>
          <p:nvPr>
            <p:ph type="sldNum" sz="quarter" idx="10"/>
          </p:nvPr>
        </p:nvSpPr>
        <p:spPr/>
        <p:txBody>
          <a:bodyPr/>
          <a:lstStyle/>
          <a:p>
            <a:fld id="{491F87B4-39FA-46CB-8E52-A37A2B018A1C}"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265523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1200" b="0" i="0" kern="1200" dirty="0" smtClean="0">
                <a:solidFill>
                  <a:schemeClr val="tx1"/>
                </a:solidFill>
                <a:effectLst/>
                <a:latin typeface="+mn-lt"/>
                <a:ea typeface="+mn-ea"/>
                <a:cs typeface="+mn-cs"/>
              </a:rPr>
              <a:t>Structural Equation Modeling approach to identify significant microstructure descriptors with the least dependency, based on the microstructure correlation functions (CF) derived from images</a:t>
            </a:r>
            <a:endParaRPr lang="en-US" b="0" dirty="0"/>
          </a:p>
        </p:txBody>
      </p:sp>
      <p:sp>
        <p:nvSpPr>
          <p:cNvPr id="4" name="Slide Number Placeholder 3"/>
          <p:cNvSpPr>
            <a:spLocks noGrp="1"/>
          </p:cNvSpPr>
          <p:nvPr>
            <p:ph type="sldNum" sz="quarter" idx="10"/>
          </p:nvPr>
        </p:nvSpPr>
        <p:spPr/>
        <p:txBody>
          <a:bodyPr/>
          <a:lstStyle/>
          <a:p>
            <a:fld id="{72BDA8B8-68E5-45A6-BF93-86E749AEC51F}"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301768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emf"/></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emf"/></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emf"/></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emf"/></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emf"/></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emf"/></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emf"/></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emf"/></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emf"/></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emf"/></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emf"/></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emf"/></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emf"/></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emf"/></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emf"/></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emf"/></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emf"/></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emf"/></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emf"/></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emf"/></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emf"/></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emf"/></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emf"/></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emf"/></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emf"/></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emf"/></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emf"/></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emf"/></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emf"/></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emf"/></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emf"/></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emf"/></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emf"/></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emf"/></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emf"/></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emf"/></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emf"/></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emf"/></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emf"/></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emf"/></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emf"/></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emf"/></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emf"/></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emf"/></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emf"/></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emf"/></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emf"/></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emf"/></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emf"/></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smtClean="0"/>
              <a:t>Click to edit Master subtitle style</a:t>
            </a:r>
            <a:endParaRPr lang="en-US"/>
          </a:p>
        </p:txBody>
      </p:sp>
      <p:sp>
        <p:nvSpPr>
          <p:cNvPr id="4" name="Date Placeholder 3"/>
          <p:cNvSpPr>
            <a:spLocks noGrp="1"/>
          </p:cNvSpPr>
          <p:nvPr>
            <p:ph type="dt" sz="half" idx="10"/>
          </p:nvPr>
        </p:nvSpPr>
        <p:spPr/>
        <p:txBody>
          <a:bodyPr/>
          <a:lstStyle/>
          <a:p>
            <a:fld id="{06CB0AB9-6DB3-EB4A-A6AB-0C4905A02243}" type="datetime1">
              <a:rPr lang="en-US" smtClean="0"/>
              <a:t>3/22/16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793D96-908F-C349-BB78-E3BAD6A8651C}" type="slidenum">
              <a:rPr lang="en-US" smtClean="0"/>
              <a:t>‹#›</a:t>
            </a:fld>
            <a:endParaRPr lang="en-US"/>
          </a:p>
        </p:txBody>
      </p:sp>
    </p:spTree>
    <p:extLst>
      <p:ext uri="{BB962C8B-B14F-4D97-AF65-F5344CB8AC3E}">
        <p14:creationId xmlns:p14="http://schemas.microsoft.com/office/powerpoint/2010/main" val="980765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352EE4B3-53AE-6C4C-B608-40868B09078D}" type="datetime1">
              <a:rPr lang="en-US" smtClean="0"/>
              <a:t>3/22/16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793D96-908F-C349-BB78-E3BAD6A8651C}" type="slidenum">
              <a:rPr lang="en-US" smtClean="0"/>
              <a:t>‹#›</a:t>
            </a:fld>
            <a:endParaRPr lang="en-US"/>
          </a:p>
        </p:txBody>
      </p:sp>
    </p:spTree>
    <p:extLst>
      <p:ext uri="{BB962C8B-B14F-4D97-AF65-F5344CB8AC3E}">
        <p14:creationId xmlns:p14="http://schemas.microsoft.com/office/powerpoint/2010/main" val="911372092"/>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6" name="Slide Number Placeholder 5"/>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7" name="Straight Connector 6"/>
          <p:cNvCxnSpPr/>
          <p:nvPr/>
        </p:nvCxnSpPr>
        <p:spPr>
          <a:xfrm>
            <a:off x="6629400" y="274638"/>
            <a:ext cx="0" cy="585152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Picture 10"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2707142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4ED28980-D866-4BFC-9FC8-1E3F7479C4FD}" type="datetimeFigureOut">
              <a:rPr lang="zh-CN" altLang="en-US" smtClean="0">
                <a:solidFill>
                  <a:prstClr val="black">
                    <a:tint val="75000"/>
                  </a:prstClr>
                </a:solidFill>
              </a:rPr>
              <a:pPr/>
              <a:t>16/3/22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D79182-7084-4D28-A500-755D6718569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17286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4ED28980-D866-4BFC-9FC8-1E3F7479C4FD}" type="datetimeFigureOut">
              <a:rPr lang="zh-CN" altLang="en-US" smtClean="0">
                <a:solidFill>
                  <a:prstClr val="black">
                    <a:tint val="75000"/>
                  </a:prstClr>
                </a:solidFill>
              </a:rPr>
              <a:pPr/>
              <a:t>16/3/22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D79182-7084-4D28-A500-755D6718569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86283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4ED28980-D866-4BFC-9FC8-1E3F7479C4FD}" type="datetimeFigureOut">
              <a:rPr lang="zh-CN" altLang="en-US" smtClean="0">
                <a:solidFill>
                  <a:prstClr val="black">
                    <a:tint val="75000"/>
                  </a:prstClr>
                </a:solidFill>
              </a:rPr>
              <a:pPr/>
              <a:t>16/3/22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D79182-7084-4D28-A500-755D6718569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54215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4ED28980-D866-4BFC-9FC8-1E3F7479C4FD}" type="datetimeFigureOut">
              <a:rPr lang="zh-CN" altLang="en-US" smtClean="0">
                <a:solidFill>
                  <a:prstClr val="black">
                    <a:tint val="75000"/>
                  </a:prstClr>
                </a:solidFill>
              </a:rPr>
              <a:pPr/>
              <a:t>16/3/22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D79182-7084-4D28-A500-755D6718569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78051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4ED28980-D866-4BFC-9FC8-1E3F7479C4FD}" type="datetimeFigureOut">
              <a:rPr lang="zh-CN" altLang="en-US" smtClean="0">
                <a:solidFill>
                  <a:prstClr val="black">
                    <a:tint val="75000"/>
                  </a:prstClr>
                </a:solidFill>
              </a:rPr>
              <a:pPr/>
              <a:t>16/3/22</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D79182-7084-4D28-A500-755D6718569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86745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zh-CN" altLang="en-US" dirty="0" smtClean="0"/>
              <a:t>单击此处编辑母版标题样式</a:t>
            </a:r>
            <a:endParaRPr lang="en-US" dirty="0"/>
          </a:p>
        </p:txBody>
      </p:sp>
      <p:sp>
        <p:nvSpPr>
          <p:cNvPr id="3" name="Date Placeholder 2"/>
          <p:cNvSpPr>
            <a:spLocks noGrp="1"/>
          </p:cNvSpPr>
          <p:nvPr>
            <p:ph type="dt" sz="half" idx="10"/>
          </p:nvPr>
        </p:nvSpPr>
        <p:spPr/>
        <p:txBody>
          <a:bodyPr/>
          <a:lstStyle/>
          <a:p>
            <a:fld id="{4ED28980-D866-4BFC-9FC8-1E3F7479C4FD}" type="datetimeFigureOut">
              <a:rPr lang="zh-CN" altLang="en-US" smtClean="0">
                <a:solidFill>
                  <a:prstClr val="black">
                    <a:tint val="75000"/>
                  </a:prstClr>
                </a:solidFill>
              </a:rPr>
              <a:pPr/>
              <a:t>16/3/22</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D79182-7084-4D28-A500-755D6718569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9865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28980-D866-4BFC-9FC8-1E3F7479C4FD}" type="datetimeFigureOut">
              <a:rPr lang="zh-CN" altLang="en-US" smtClean="0">
                <a:solidFill>
                  <a:prstClr val="black">
                    <a:tint val="75000"/>
                  </a:prstClr>
                </a:solidFill>
              </a:rPr>
              <a:pPr/>
              <a:t>16/3/22</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D79182-7084-4D28-A500-755D6718569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052235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4ED28980-D866-4BFC-9FC8-1E3F7479C4FD}" type="datetimeFigureOut">
              <a:rPr lang="zh-CN" altLang="en-US" smtClean="0">
                <a:solidFill>
                  <a:prstClr val="black">
                    <a:tint val="75000"/>
                  </a:prstClr>
                </a:solidFill>
              </a:rPr>
              <a:pPr/>
              <a:t>16/3/22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D79182-7084-4D28-A500-755D6718569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12429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4ED28980-D866-4BFC-9FC8-1E3F7479C4FD}" type="datetimeFigureOut">
              <a:rPr lang="zh-CN" altLang="en-US" smtClean="0">
                <a:solidFill>
                  <a:prstClr val="black">
                    <a:tint val="75000"/>
                  </a:prstClr>
                </a:solidFill>
              </a:rPr>
              <a:pPr/>
              <a:t>16/3/22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D79182-7084-4D28-A500-755D6718569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8081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71136936-5039-7549-85D2-51D8ED8B0EC2}" type="datetime1">
              <a:rPr lang="en-US" smtClean="0"/>
              <a:t>3/22/16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793D96-908F-C349-BB78-E3BAD6A8651C}" type="slidenum">
              <a:rPr lang="en-US" smtClean="0"/>
              <a:t>‹#›</a:t>
            </a:fld>
            <a:endParaRPr lang="en-US"/>
          </a:p>
        </p:txBody>
      </p:sp>
    </p:spTree>
    <p:extLst>
      <p:ext uri="{BB962C8B-B14F-4D97-AF65-F5344CB8AC3E}">
        <p14:creationId xmlns:p14="http://schemas.microsoft.com/office/powerpoint/2010/main" val="13356975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4ED28980-D866-4BFC-9FC8-1E3F7479C4FD}" type="datetimeFigureOut">
              <a:rPr lang="zh-CN" altLang="en-US" smtClean="0">
                <a:solidFill>
                  <a:prstClr val="black">
                    <a:tint val="75000"/>
                  </a:prstClr>
                </a:solidFill>
              </a:rPr>
              <a:pPr/>
              <a:t>16/3/22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D79182-7084-4D28-A500-755D6718569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5123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4ED28980-D866-4BFC-9FC8-1E3F7479C4FD}" type="datetimeFigureOut">
              <a:rPr lang="zh-CN" altLang="en-US" smtClean="0">
                <a:solidFill>
                  <a:prstClr val="black">
                    <a:tint val="75000"/>
                  </a:prstClr>
                </a:solidFill>
              </a:rPr>
              <a:pPr/>
              <a:t>16/3/22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D79182-7084-4D28-A500-755D6718569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71751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6565" y="2151769"/>
            <a:ext cx="7425599" cy="1470025"/>
          </a:xfrm>
        </p:spPr>
        <p:txBody>
          <a:bodyPr/>
          <a:lstStyle>
            <a:lvl1pPr algn="ctr">
              <a:defRPr b="1"/>
            </a:lvl1pPr>
          </a:lstStyle>
          <a:p>
            <a:r>
              <a:rPr lang="en-US" smtClean="0"/>
              <a:t>Click to edit Master title style</a:t>
            </a:r>
            <a:endParaRPr lang="en-US" dirty="0"/>
          </a:p>
        </p:txBody>
      </p:sp>
      <p:sp>
        <p:nvSpPr>
          <p:cNvPr id="3" name="Subtitle 2"/>
          <p:cNvSpPr>
            <a:spLocks noGrp="1"/>
          </p:cNvSpPr>
          <p:nvPr>
            <p:ph type="subTitle" idx="1"/>
          </p:nvPr>
        </p:nvSpPr>
        <p:spPr>
          <a:xfrm>
            <a:off x="1531659" y="3886200"/>
            <a:ext cx="6075410" cy="175260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6" name="Slide Number Placeholder 5"/>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14" name="Straight Connector 13"/>
          <p:cNvCxnSpPr>
            <a:endCxn id="5" idx="1"/>
          </p:cNvCxnSpPr>
          <p:nvPr/>
        </p:nvCxnSpPr>
        <p:spPr>
          <a:xfrm flipV="1">
            <a:off x="0" y="6538913"/>
            <a:ext cx="3124200" cy="55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14458" y="3600450"/>
            <a:ext cx="228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8686799" y="3600450"/>
            <a:ext cx="228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37855" y="0"/>
            <a:ext cx="0" cy="3600450"/>
          </a:xfrm>
          <a:prstGeom prst="line">
            <a:avLst/>
          </a:prstGeom>
          <a:ln>
            <a:solidFill>
              <a:srgbClr val="004386"/>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8697472" y="0"/>
            <a:ext cx="0" cy="3600450"/>
          </a:xfrm>
          <a:prstGeom prst="line">
            <a:avLst/>
          </a:prstGeom>
          <a:ln>
            <a:solidFill>
              <a:srgbClr val="004386"/>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14142" y="3325753"/>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14458" y="3308275"/>
            <a:ext cx="0" cy="241183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a:off x="8926072" y="3308275"/>
            <a:ext cx="1" cy="233052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8926072" y="3318947"/>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0" y="5719244"/>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H="1">
            <a:off x="8915400" y="5638800"/>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8" name="Picture 17"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2200" y="6211336"/>
            <a:ext cx="1957734" cy="640080"/>
          </a:xfrm>
          <a:prstGeom prst="rect">
            <a:avLst/>
          </a:prstGeom>
        </p:spPr>
      </p:pic>
      <p:cxnSp>
        <p:nvCxnSpPr>
          <p:cNvPr id="19" name="Straight Connector 18"/>
          <p:cNvCxnSpPr>
            <a:stCxn id="5" idx="3"/>
          </p:cNvCxnSpPr>
          <p:nvPr/>
        </p:nvCxnSpPr>
        <p:spPr>
          <a:xfrm>
            <a:off x="6019800" y="6538913"/>
            <a:ext cx="3124200" cy="55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848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6565" y="2151769"/>
            <a:ext cx="7425599" cy="1470025"/>
          </a:xfrm>
        </p:spPr>
        <p:txBody>
          <a:bodyPr/>
          <a:lstStyle>
            <a:lvl1pPr algn="ctr">
              <a:defRPr b="1"/>
            </a:lvl1pPr>
          </a:lstStyle>
          <a:p>
            <a:r>
              <a:rPr lang="en-US" smtClean="0"/>
              <a:t>Click to edit Master title style</a:t>
            </a:r>
            <a:endParaRPr lang="en-US" dirty="0"/>
          </a:p>
        </p:txBody>
      </p:sp>
      <p:sp>
        <p:nvSpPr>
          <p:cNvPr id="3" name="Subtitle 2"/>
          <p:cNvSpPr>
            <a:spLocks noGrp="1"/>
          </p:cNvSpPr>
          <p:nvPr>
            <p:ph type="subTitle" idx="1"/>
          </p:nvPr>
        </p:nvSpPr>
        <p:spPr>
          <a:xfrm>
            <a:off x="1531659" y="3886200"/>
            <a:ext cx="6075410" cy="175260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6" name="Slide Number Placeholder 5"/>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pic>
        <p:nvPicPr>
          <p:cNvPr id="21" name="Picture 20"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8743" y="6172835"/>
            <a:ext cx="1678057" cy="548640"/>
          </a:xfrm>
          <a:prstGeom prst="rect">
            <a:avLst/>
          </a:prstGeom>
        </p:spPr>
      </p:pic>
    </p:spTree>
    <p:extLst>
      <p:ext uri="{BB962C8B-B14F-4D97-AF65-F5344CB8AC3E}">
        <p14:creationId xmlns:p14="http://schemas.microsoft.com/office/powerpoint/2010/main" val="8883556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4_Title and Content">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6" name="Slide Number Placeholder 5"/>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pic>
        <p:nvPicPr>
          <p:cNvPr id="11" name="Picture 10" descr="ChiMaD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2200" y="6217920"/>
            <a:ext cx="1969477" cy="640080"/>
          </a:xfrm>
          <a:prstGeom prst="rect">
            <a:avLst/>
          </a:prstGeom>
        </p:spPr>
      </p:pic>
      <p:sp>
        <p:nvSpPr>
          <p:cNvPr id="12" name="Title 1"/>
          <p:cNvSpPr>
            <a:spLocks noGrp="1"/>
          </p:cNvSpPr>
          <p:nvPr>
            <p:ph type="ctrTitle"/>
          </p:nvPr>
        </p:nvSpPr>
        <p:spPr>
          <a:xfrm>
            <a:off x="856565" y="2151769"/>
            <a:ext cx="7425599" cy="1470025"/>
          </a:xfrm>
        </p:spPr>
        <p:txBody>
          <a:bodyPr/>
          <a:lstStyle>
            <a:lvl1pPr algn="ctr">
              <a:defRPr b="1">
                <a:solidFill>
                  <a:srgbClr val="FFFFFF"/>
                </a:solidFill>
              </a:defRPr>
            </a:lvl1pPr>
          </a:lstStyle>
          <a:p>
            <a:r>
              <a:rPr lang="en-US" smtClean="0"/>
              <a:t>Click to edit Master title style</a:t>
            </a:r>
            <a:endParaRPr lang="en-US" dirty="0"/>
          </a:p>
        </p:txBody>
      </p:sp>
      <p:sp>
        <p:nvSpPr>
          <p:cNvPr id="13" name="Subtitle 2"/>
          <p:cNvSpPr>
            <a:spLocks noGrp="1"/>
          </p:cNvSpPr>
          <p:nvPr>
            <p:ph type="subTitle" idx="1"/>
          </p:nvPr>
        </p:nvSpPr>
        <p:spPr>
          <a:xfrm>
            <a:off x="1531659" y="3886200"/>
            <a:ext cx="6075410" cy="1752600"/>
          </a:xfrm>
        </p:spPr>
        <p:txBody>
          <a:bodyPr>
            <a:normAutofit/>
          </a:bodyPr>
          <a:lstStyle>
            <a:lvl1pPr marL="0" indent="0" algn="ctr">
              <a:buNone/>
              <a:defRPr sz="28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cxnSp>
        <p:nvCxnSpPr>
          <p:cNvPr id="14" name="Straight Connector 13"/>
          <p:cNvCxnSpPr/>
          <p:nvPr/>
        </p:nvCxnSpPr>
        <p:spPr>
          <a:xfrm flipV="1">
            <a:off x="0" y="6538913"/>
            <a:ext cx="3124200" cy="5586"/>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14458" y="3600450"/>
            <a:ext cx="2286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37855" y="0"/>
            <a:ext cx="0" cy="360045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8697472" y="0"/>
            <a:ext cx="0" cy="360045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4142" y="3325753"/>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14458" y="3308275"/>
            <a:ext cx="0" cy="241183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8926072" y="3308275"/>
            <a:ext cx="1" cy="233052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8926072" y="3318947"/>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0" y="5719244"/>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8915400" y="5638800"/>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019800" y="6538913"/>
            <a:ext cx="3124200" cy="5586"/>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8686799" y="3600450"/>
            <a:ext cx="2286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90647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5_Title and Content">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6" name="Slide Number Placeholder 5"/>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sp>
        <p:nvSpPr>
          <p:cNvPr id="12" name="Title 1"/>
          <p:cNvSpPr>
            <a:spLocks noGrp="1"/>
          </p:cNvSpPr>
          <p:nvPr>
            <p:ph type="ctrTitle"/>
          </p:nvPr>
        </p:nvSpPr>
        <p:spPr>
          <a:xfrm>
            <a:off x="856565" y="2151769"/>
            <a:ext cx="7425599" cy="1470025"/>
          </a:xfrm>
        </p:spPr>
        <p:txBody>
          <a:bodyPr/>
          <a:lstStyle>
            <a:lvl1pPr algn="ctr">
              <a:defRPr b="1">
                <a:solidFill>
                  <a:srgbClr val="FFFFFF"/>
                </a:solidFill>
              </a:defRPr>
            </a:lvl1pPr>
          </a:lstStyle>
          <a:p>
            <a:r>
              <a:rPr lang="en-US" smtClean="0"/>
              <a:t>Click to edit Master title style</a:t>
            </a:r>
            <a:endParaRPr lang="en-US" dirty="0"/>
          </a:p>
        </p:txBody>
      </p:sp>
      <p:sp>
        <p:nvSpPr>
          <p:cNvPr id="13" name="Subtitle 2"/>
          <p:cNvSpPr>
            <a:spLocks noGrp="1"/>
          </p:cNvSpPr>
          <p:nvPr>
            <p:ph type="subTitle" idx="1"/>
          </p:nvPr>
        </p:nvSpPr>
        <p:spPr>
          <a:xfrm>
            <a:off x="1531659" y="3886200"/>
            <a:ext cx="6075410" cy="1752600"/>
          </a:xfrm>
        </p:spPr>
        <p:txBody>
          <a:bodyPr>
            <a:normAutofit/>
          </a:bodyPr>
          <a:lstStyle>
            <a:lvl1pPr marL="0" indent="0" algn="ctr">
              <a:buNone/>
              <a:defRPr sz="28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27" name="Picture 26" descr="ChiMaD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39086"/>
            <a:ext cx="1688123" cy="548640"/>
          </a:xfrm>
          <a:prstGeom prst="rect">
            <a:avLst/>
          </a:prstGeom>
        </p:spPr>
      </p:pic>
    </p:spTree>
    <p:extLst>
      <p:ext uri="{BB962C8B-B14F-4D97-AF65-F5344CB8AC3E}">
        <p14:creationId xmlns:p14="http://schemas.microsoft.com/office/powerpoint/2010/main" val="19044652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6" name="Slide Number Placeholder 5"/>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7" name="Straight Connector 6"/>
          <p:cNvCxnSpPr/>
          <p:nvPr/>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8" name="Picture 7"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9" name="Straight Connector 8"/>
          <p:cNvCxnSpPr/>
          <p:nvPr/>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68186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6" name="Slide Number Placeholder 5"/>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7" name="Straight Connector 6"/>
          <p:cNvCxnSpPr/>
          <p:nvPr/>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6" name="Picture 15"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20306044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6" name="Slide Number Placeholder 5"/>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7" name="Straight Connector 6"/>
          <p:cNvCxnSpPr/>
          <p:nvPr/>
        </p:nvCxnSpPr>
        <p:spPr>
          <a:xfrm>
            <a:off x="457200" y="1417638"/>
            <a:ext cx="82296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0" y="6544499"/>
            <a:ext cx="6836833"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740950" y="6544499"/>
            <a:ext cx="40305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pic>
        <p:nvPicPr>
          <p:cNvPr id="14" name="Picture 13" descr="ChiMaD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39086"/>
            <a:ext cx="1688123" cy="548640"/>
          </a:xfrm>
          <a:prstGeom prst="rect">
            <a:avLst/>
          </a:prstGeom>
        </p:spPr>
      </p:pic>
    </p:spTree>
    <p:extLst>
      <p:ext uri="{BB962C8B-B14F-4D97-AF65-F5344CB8AC3E}">
        <p14:creationId xmlns:p14="http://schemas.microsoft.com/office/powerpoint/2010/main" val="21419192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7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6" name="Slide Number Placeholder 5"/>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7" name="Straight Connector 6"/>
          <p:cNvCxnSpPr/>
          <p:nvPr/>
        </p:nvCxnSpPr>
        <p:spPr>
          <a:xfrm>
            <a:off x="457200" y="1417638"/>
            <a:ext cx="82296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Picture 11" descr="ChiMaD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39086"/>
            <a:ext cx="1688123" cy="548640"/>
          </a:xfrm>
          <a:prstGeom prst="rect">
            <a:avLst/>
          </a:prstGeom>
        </p:spPr>
      </p:pic>
    </p:spTree>
    <p:extLst>
      <p:ext uri="{BB962C8B-B14F-4D97-AF65-F5344CB8AC3E}">
        <p14:creationId xmlns:p14="http://schemas.microsoft.com/office/powerpoint/2010/main" val="2093258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DE83057-EAC9-DD4C-B972-53198567A3A5}" type="datetimeFigureOut">
              <a:rPr lang="en-US">
                <a:solidFill>
                  <a:prstClr val="black">
                    <a:tint val="75000"/>
                  </a:prstClr>
                </a:solidFill>
                <a:latin typeface="Calibri"/>
              </a:rPr>
              <a:pPr>
                <a:defRPr/>
              </a:pPr>
              <a:t>3/22/16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F877EAA9-CE30-BF4B-9C12-87A0DE8B55A6}"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32114536"/>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FFFFFF"/>
                </a:solidFill>
              </a:defRPr>
            </a:lvl1pPr>
          </a:lstStyle>
          <a:p>
            <a:r>
              <a:rPr lang="en-US" smtClean="0"/>
              <a:t>Click to edit Master title style</a:t>
            </a:r>
            <a:endParaRPr lang="en-US" dirty="0"/>
          </a:p>
        </p:txBody>
      </p:sp>
      <p:cxnSp>
        <p:nvCxnSpPr>
          <p:cNvPr id="7" name="Straight Connector 6"/>
          <p:cNvCxnSpPr/>
          <p:nvPr/>
        </p:nvCxnSpPr>
        <p:spPr>
          <a:xfrm>
            <a:off x="457200" y="1417638"/>
            <a:ext cx="82296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Date Placeholder 3"/>
          <p:cNvSpPr>
            <a:spLocks noGrp="1"/>
          </p:cNvSpPr>
          <p:nvPr>
            <p:ph type="dt" sz="half" idx="10"/>
          </p:nvPr>
        </p:nvSpPr>
        <p:spPr>
          <a:xfrm>
            <a:off x="457200" y="6356350"/>
            <a:ext cx="2133600" cy="365125"/>
          </a:xfrm>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13"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14" name="Slide Number Placeholder 5"/>
          <p:cNvSpPr>
            <a:spLocks noGrp="1"/>
          </p:cNvSpPr>
          <p:nvPr>
            <p:ph type="sldNum" sz="quarter" idx="12"/>
          </p:nvPr>
        </p:nvSpPr>
        <p:spPr>
          <a:xfrm>
            <a:off x="3632200" y="6352117"/>
            <a:ext cx="2133600" cy="365125"/>
          </a:xfrm>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15" name="Straight Connector 14"/>
          <p:cNvCxnSpPr/>
          <p:nvPr/>
        </p:nvCxnSpPr>
        <p:spPr>
          <a:xfrm>
            <a:off x="0" y="6544499"/>
            <a:ext cx="6836833"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8740950" y="6544499"/>
            <a:ext cx="40305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pic>
        <p:nvPicPr>
          <p:cNvPr id="17" name="Picture 16" descr="ChiMaD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39086"/>
            <a:ext cx="1688123" cy="548640"/>
          </a:xfrm>
          <a:prstGeom prst="rect">
            <a:avLst/>
          </a:prstGeom>
        </p:spPr>
      </p:pic>
    </p:spTree>
    <p:extLst>
      <p:ext uri="{BB962C8B-B14F-4D97-AF65-F5344CB8AC3E}">
        <p14:creationId xmlns:p14="http://schemas.microsoft.com/office/powerpoint/2010/main" val="42589323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6" name="Slide Number Placeholder 5"/>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7" name="Straight Connector 6"/>
          <p:cNvCxnSpPr/>
          <p:nvPr/>
        </p:nvCxnSpPr>
        <p:spPr>
          <a:xfrm>
            <a:off x="722313" y="4406900"/>
            <a:ext cx="77724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4" name="Picture 13"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5338118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7" name="Slide Number Placeholder 6"/>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8" name="Straight Connector 7"/>
          <p:cNvCxnSpPr/>
          <p:nvPr/>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Picture 11"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13" name="Straight Connector 12"/>
          <p:cNvCxnSpPr/>
          <p:nvPr/>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270905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7" name="Slide Number Placeholder 6"/>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8" name="Straight Connector 7"/>
          <p:cNvCxnSpPr/>
          <p:nvPr/>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Picture 11"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8959245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9" name="Slide Number Placeholder 8"/>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10" name="Straight Connector 9"/>
          <p:cNvCxnSpPr/>
          <p:nvPr/>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4" name="Picture 13"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15" name="Straight Connector 14"/>
          <p:cNvCxnSpPr/>
          <p:nvPr/>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3507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9" name="Slide Number Placeholder 8"/>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10" name="Straight Connector 9"/>
          <p:cNvCxnSpPr/>
          <p:nvPr/>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4" name="Picture 13"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2543701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5" name="Slide Number Placeholder 4"/>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6" name="Straight Connector 5"/>
          <p:cNvCxnSpPr/>
          <p:nvPr/>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Picture 9"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11" name="Straight Connector 10"/>
          <p:cNvCxnSpPr/>
          <p:nvPr/>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11753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5" name="Slide Number Placeholder 4"/>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6" name="Straight Connector 5"/>
          <p:cNvCxnSpPr/>
          <p:nvPr/>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Picture 9"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598937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4" name="Slide Number Placeholder 3"/>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pic>
        <p:nvPicPr>
          <p:cNvPr id="11" name="Picture 10"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12" name="Straight Connector 11"/>
          <p:cNvCxnSpPr/>
          <p:nvPr/>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49460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4" name="Slide Number Placeholder 3"/>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pic>
        <p:nvPicPr>
          <p:cNvPr id="11" name="Picture 10"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938012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081CEE6-3F16-5D48-9BF7-7F6E3E28A049}" type="datetimeFigureOut">
              <a:rPr lang="en-US">
                <a:solidFill>
                  <a:prstClr val="black">
                    <a:tint val="75000"/>
                  </a:prstClr>
                </a:solidFill>
                <a:latin typeface="Calibri"/>
              </a:rPr>
              <a:pPr>
                <a:defRPr/>
              </a:pPr>
              <a:t>3/22/16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1051D35-0D01-104A-8531-5C107B63DE4F}"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53645165"/>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3_Title and Content">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6" name="Slide Number Placeholder 5"/>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12" name="Straight Connector 11"/>
          <p:cNvCxnSpPr/>
          <p:nvPr/>
        </p:nvCxnSpPr>
        <p:spPr>
          <a:xfrm>
            <a:off x="0" y="6544499"/>
            <a:ext cx="6836833"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740950" y="6544499"/>
            <a:ext cx="40305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pic>
        <p:nvPicPr>
          <p:cNvPr id="14" name="Picture 13" descr="ChiMaD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39086"/>
            <a:ext cx="1688123" cy="548640"/>
          </a:xfrm>
          <a:prstGeom prst="rect">
            <a:avLst/>
          </a:prstGeom>
        </p:spPr>
      </p:pic>
    </p:spTree>
    <p:extLst>
      <p:ext uri="{BB962C8B-B14F-4D97-AF65-F5344CB8AC3E}">
        <p14:creationId xmlns:p14="http://schemas.microsoft.com/office/powerpoint/2010/main" val="18001510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8_Title and Content">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6" name="Slide Number Placeholder 5"/>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pic>
        <p:nvPicPr>
          <p:cNvPr id="14" name="Picture 13" descr="ChiMaD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39086"/>
            <a:ext cx="1688123" cy="548640"/>
          </a:xfrm>
          <a:prstGeom prst="rect">
            <a:avLst/>
          </a:prstGeom>
        </p:spPr>
      </p:pic>
    </p:spTree>
    <p:extLst>
      <p:ext uri="{BB962C8B-B14F-4D97-AF65-F5344CB8AC3E}">
        <p14:creationId xmlns:p14="http://schemas.microsoft.com/office/powerpoint/2010/main" val="18548006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7" name="Slide Number Placeholder 6"/>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pic>
        <p:nvPicPr>
          <p:cNvPr id="11" name="Picture 10"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12" name="Straight Connector 11"/>
          <p:cNvCxnSpPr/>
          <p:nvPr/>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74870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7" name="Slide Number Placeholder 6"/>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pic>
        <p:nvPicPr>
          <p:cNvPr id="11" name="Picture 10"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4889780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7" name="Slide Number Placeholder 6"/>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8" name="Straight Connector 7"/>
          <p:cNvCxnSpPr/>
          <p:nvPr/>
        </p:nvCxnSpPr>
        <p:spPr>
          <a:xfrm flipV="1">
            <a:off x="1792288" y="5367338"/>
            <a:ext cx="5486400" cy="1005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Picture 11"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200837229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6" name="Slide Number Placeholder 5"/>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7" name="Straight Connector 6"/>
          <p:cNvCxnSpPr/>
          <p:nvPr/>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Picture 10"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12" name="Straight Connector 11"/>
          <p:cNvCxnSpPr/>
          <p:nvPr/>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88629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6" name="Slide Number Placeholder 5"/>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7" name="Straight Connector 6"/>
          <p:cNvCxnSpPr/>
          <p:nvPr/>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Picture 10"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12766800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6" name="Slide Number Placeholder 5"/>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7" name="Straight Connector 6"/>
          <p:cNvCxnSpPr/>
          <p:nvPr/>
        </p:nvCxnSpPr>
        <p:spPr>
          <a:xfrm>
            <a:off x="6629400" y="274638"/>
            <a:ext cx="0" cy="585152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Picture 10"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12" name="Straight Connector 11"/>
          <p:cNvCxnSpPr/>
          <p:nvPr/>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61077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6" name="Slide Number Placeholder 5"/>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7" name="Straight Connector 6"/>
          <p:cNvCxnSpPr/>
          <p:nvPr/>
        </p:nvCxnSpPr>
        <p:spPr>
          <a:xfrm>
            <a:off x="6629400" y="274638"/>
            <a:ext cx="0" cy="585152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Picture 10"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157300219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0" name="Rectangle 9"/>
          <p:cNvSpPr/>
          <p:nvPr/>
        </p:nvSpPr>
        <p:spPr>
          <a:xfrm>
            <a:off x="-9144" y="6053328"/>
            <a:ext cx="2249424" cy="713232"/>
          </a:xfrm>
          <a:prstGeom prst="rect">
            <a:avLst/>
          </a:prstGeom>
          <a:solidFill>
            <a:srgbClr val="57196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1" name="Rectangle 10"/>
          <p:cNvSpPr/>
          <p:nvPr/>
        </p:nvSpPr>
        <p:spPr>
          <a:xfrm>
            <a:off x="2359152" y="6044184"/>
            <a:ext cx="6784848" cy="713232"/>
          </a:xfrm>
          <a:prstGeom prst="rect">
            <a:avLst/>
          </a:prstGeom>
          <a:solidFill>
            <a:schemeClr val="bg1">
              <a:lumMod val="50000"/>
              <a:lumOff val="5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8" name="Title 7"/>
          <p:cNvSpPr>
            <a:spLocks noGrp="1"/>
          </p:cNvSpPr>
          <p:nvPr>
            <p:ph type="ctrTitle"/>
          </p:nvPr>
        </p:nvSpPr>
        <p:spPr>
          <a:xfrm>
            <a:off x="1333500" y="1303940"/>
            <a:ext cx="6477000" cy="1828800"/>
          </a:xfrm>
        </p:spPr>
        <p:txBody>
          <a:bodyPr anchor="b"/>
          <a:lstStyle>
            <a:lvl1pPr>
              <a:defRPr cap="none" baseline="0"/>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929040" y="3353106"/>
            <a:ext cx="7134130" cy="2200954"/>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FFD6B332-D074-4809-B25D-7FE6AA478821}" type="datetime1">
              <a:rPr lang="en-US" smtClean="0"/>
              <a:pPr/>
              <a:t>3/22/16</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dirty="0">
              <a:solidFill>
                <a:srgbClr val="E3DED1"/>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00DAF5DD-95CB-4CEB-BB25-CFA56A6D3FD6}" type="slidenum">
              <a:rPr lang="en-US" smtClean="0">
                <a:solidFill>
                  <a:srgbClr val="E3DED1"/>
                </a:solidFill>
              </a:rPr>
              <a:pPr/>
              <a:t>‹#›</a:t>
            </a:fld>
            <a:endParaRPr lang="en-US">
              <a:solidFill>
                <a:srgbClr val="E3DED1"/>
              </a:solidFill>
            </a:endParaRPr>
          </a:p>
        </p:txBody>
      </p:sp>
    </p:spTree>
    <p:extLst>
      <p:ext uri="{BB962C8B-B14F-4D97-AF65-F5344CB8AC3E}">
        <p14:creationId xmlns:p14="http://schemas.microsoft.com/office/powerpoint/2010/main" val="17509547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0533114-59D7-7840-99D1-FF65DC4A9D98}" type="datetimeFigureOut">
              <a:rPr lang="en-US">
                <a:solidFill>
                  <a:prstClr val="black">
                    <a:tint val="75000"/>
                  </a:prstClr>
                </a:solidFill>
                <a:latin typeface="Calibri"/>
              </a:rPr>
              <a:pPr>
                <a:defRPr/>
              </a:pPr>
              <a:t>3/22/16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F1018856-B970-F34D-8FD0-069F9C59CD43}"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0406726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89620"/>
            <a:ext cx="8153400" cy="544075"/>
          </a:xfrm>
        </p:spPr>
        <p:txBody>
          <a:body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p:txBody>
          <a:bodyPr/>
          <a:lstStyle/>
          <a:p>
            <a:fld id="{3F8EC603-ED8B-49D0-9659-68EB41192FB7}" type="datetime1">
              <a:rPr lang="en-US" smtClean="0">
                <a:solidFill>
                  <a:srgbClr val="323232"/>
                </a:solidFill>
              </a:rPr>
              <a:pPr/>
              <a:t>3/22/16</a:t>
            </a:fld>
            <a:endParaRPr lang="en-US">
              <a:solidFill>
                <a:srgbClr val="323232"/>
              </a:solidFill>
            </a:endParaRPr>
          </a:p>
        </p:txBody>
      </p:sp>
      <p:sp>
        <p:nvSpPr>
          <p:cNvPr id="5" name="Footer Placeholder 4"/>
          <p:cNvSpPr>
            <a:spLocks noGrp="1"/>
          </p:cNvSpPr>
          <p:nvPr>
            <p:ph type="ftr" sz="quarter" idx="11"/>
          </p:nvPr>
        </p:nvSpPr>
        <p:spPr/>
        <p:txBody>
          <a:bodyPr/>
          <a:lstStyle/>
          <a:p>
            <a:endParaRPr dirty="0">
              <a:solidFill>
                <a:prstClr val="black"/>
              </a:solidFill>
            </a:endParaRPr>
          </a:p>
        </p:txBody>
      </p:sp>
      <p:sp>
        <p:nvSpPr>
          <p:cNvPr id="6" name="Slide Number Placeholder 5"/>
          <p:cNvSpPr>
            <a:spLocks noGrp="1"/>
          </p:cNvSpPr>
          <p:nvPr>
            <p:ph type="sldNum" sz="quarter" idx="12"/>
          </p:nvPr>
        </p:nvSpPr>
        <p:spPr>
          <a:xfrm>
            <a:off x="0" y="701706"/>
            <a:ext cx="548640" cy="182880"/>
          </a:xfrm>
        </p:spPr>
        <p:txBody>
          <a:bodyPr/>
          <a:lstStyle>
            <a:lvl1pPr>
              <a:defRPr>
                <a:solidFill>
                  <a:srgbClr val="FFFFFF"/>
                </a:solidFill>
              </a:defRPr>
            </a:lvl1pPr>
          </a:lstStyle>
          <a:p>
            <a:fld id="{00DAF5DD-95CB-4CEB-BB25-CFA56A6D3FD6}" type="slidenum">
              <a:rPr lang="en-US" smtClean="0"/>
              <a:pPr/>
              <a:t>‹#›</a:t>
            </a:fld>
            <a:endParaRPr lang="en-US" dirty="0"/>
          </a:p>
        </p:txBody>
      </p:sp>
      <p:sp>
        <p:nvSpPr>
          <p:cNvPr id="8" name="Content Placeholder 7"/>
          <p:cNvSpPr>
            <a:spLocks noGrp="1"/>
          </p:cNvSpPr>
          <p:nvPr>
            <p:ph sz="quarter" idx="1"/>
          </p:nvPr>
        </p:nvSpPr>
        <p:spPr>
          <a:xfrm>
            <a:off x="612648" y="1000360"/>
            <a:ext cx="8153400" cy="5095640"/>
          </a:xfrm>
        </p:spPr>
        <p:txBody>
          <a:bodyPr/>
          <a:lstStyle>
            <a:lvl1pPr>
              <a:buSzPct val="9000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863826010"/>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8" name="Rectangle 7"/>
          <p:cNvSpPr/>
          <p:nvPr/>
        </p:nvSpPr>
        <p:spPr>
          <a:xfrm>
            <a:off x="0" y="1600200"/>
            <a:ext cx="1295400" cy="990600"/>
          </a:xfrm>
          <a:prstGeom prst="rect">
            <a:avLst/>
          </a:prstGeom>
          <a:solidFill>
            <a:srgbClr val="57196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 name="Title 1"/>
          <p:cNvSpPr>
            <a:spLocks noGrp="1"/>
          </p:cNvSpPr>
          <p:nvPr>
            <p:ph type="title"/>
          </p:nvPr>
        </p:nvSpPr>
        <p:spPr>
          <a:xfrm>
            <a:off x="1371600" y="1600200"/>
            <a:ext cx="7620000" cy="990600"/>
          </a:xfrm>
          <a:solidFill>
            <a:schemeClr val="tx2"/>
          </a:solidFill>
        </p:spPr>
        <p:txBody>
          <a:bodyPr/>
          <a:lstStyle>
            <a:lvl1pPr algn="l">
              <a:buNone/>
              <a:defRPr sz="4400" b="0" cap="none">
                <a:solidFill>
                  <a:srgbClr val="FFFFFF"/>
                </a:solidFill>
              </a:defRPr>
            </a:lvl1pPr>
          </a:lstStyle>
          <a:p>
            <a:r>
              <a:rPr kumimoji="0" lang="en-US" dirty="0" smtClean="0"/>
              <a:t>Click to edit Master title style</a:t>
            </a:r>
            <a:endParaRPr kumimoji="0" lang="en-US" dirty="0"/>
          </a:p>
        </p:txBody>
      </p:sp>
      <p:sp>
        <p:nvSpPr>
          <p:cNvPr id="12" name="Date Placeholder 11"/>
          <p:cNvSpPr>
            <a:spLocks noGrp="1"/>
          </p:cNvSpPr>
          <p:nvPr>
            <p:ph type="dt" sz="half" idx="10"/>
          </p:nvPr>
        </p:nvSpPr>
        <p:spPr/>
        <p:txBody>
          <a:bodyPr/>
          <a:lstStyle/>
          <a:p>
            <a:fld id="{9C814AE3-A838-45E9-94B2-2C7930BA7083}" type="datetime1">
              <a:rPr lang="en-US" smtClean="0">
                <a:solidFill>
                  <a:srgbClr val="323232"/>
                </a:solidFill>
              </a:rPr>
              <a:pPr/>
              <a:t>3/22/16</a:t>
            </a:fld>
            <a:endParaRPr lang="en-US">
              <a:solidFill>
                <a:srgbClr val="323232"/>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00DAF5DD-95CB-4CEB-BB25-CFA56A6D3FD6}" type="slidenum">
              <a:rPr lang="en-US" smtClean="0"/>
              <a:pPr/>
              <a:t>‹#›</a:t>
            </a:fld>
            <a:endParaRPr lang="en-US"/>
          </a:p>
        </p:txBody>
      </p:sp>
      <p:sp>
        <p:nvSpPr>
          <p:cNvPr id="14" name="Footer Placeholder 13"/>
          <p:cNvSpPr>
            <a:spLocks noGrp="1"/>
          </p:cNvSpPr>
          <p:nvPr>
            <p:ph type="ftr" sz="quarter" idx="12"/>
          </p:nvPr>
        </p:nvSpPr>
        <p:spPr/>
        <p:txBody>
          <a:bodyPr/>
          <a:lstStyle/>
          <a:p>
            <a:endParaRPr dirty="0">
              <a:solidFill>
                <a:prstClr val="black"/>
              </a:solidFill>
            </a:endParaRPr>
          </a:p>
        </p:txBody>
      </p:sp>
    </p:spTree>
    <p:extLst>
      <p:ext uri="{BB962C8B-B14F-4D97-AF65-F5344CB8AC3E}">
        <p14:creationId xmlns:p14="http://schemas.microsoft.com/office/powerpoint/2010/main" val="14945124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924465"/>
            <a:ext cx="3886200" cy="523710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924465"/>
            <a:ext cx="3886200" cy="523710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A34DB1B1-A552-4078-915C-9754EEEA1E16}" type="datetime1">
              <a:rPr lang="en-US" smtClean="0">
                <a:solidFill>
                  <a:srgbClr val="323232"/>
                </a:solidFill>
              </a:rPr>
              <a:pPr/>
              <a:t>3/22/16</a:t>
            </a:fld>
            <a:endParaRPr lang="en-US">
              <a:solidFill>
                <a:srgbClr val="323232"/>
              </a:solidFill>
            </a:endParaRPr>
          </a:p>
        </p:txBody>
      </p:sp>
      <p:sp>
        <p:nvSpPr>
          <p:cNvPr id="10" name="Slide Number Placeholder 9"/>
          <p:cNvSpPr>
            <a:spLocks noGrp="1"/>
          </p:cNvSpPr>
          <p:nvPr>
            <p:ph type="sldNum" sz="quarter" idx="16"/>
          </p:nvPr>
        </p:nvSpPr>
        <p:spPr>
          <a:xfrm>
            <a:off x="0" y="596900"/>
            <a:ext cx="533400" cy="393700"/>
          </a:xfrm>
        </p:spPr>
        <p:txBody>
          <a:bodyPr rtlCol="0"/>
          <a:lstStyle>
            <a:lvl1pPr>
              <a:defRPr sz="1400"/>
            </a:lvl1pPr>
          </a:lstStyle>
          <a:p>
            <a:fld id="{00DAF5DD-95CB-4CEB-BB25-CFA56A6D3FD6}"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dirty="0">
              <a:solidFill>
                <a:prstClr val="black"/>
              </a:solidFill>
            </a:endParaRPr>
          </a:p>
        </p:txBody>
      </p:sp>
    </p:spTree>
    <p:extLst>
      <p:ext uri="{BB962C8B-B14F-4D97-AF65-F5344CB8AC3E}">
        <p14:creationId xmlns:p14="http://schemas.microsoft.com/office/powerpoint/2010/main" val="956503869"/>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153400" cy="681789"/>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1588173"/>
            <a:ext cx="3886200" cy="4419595"/>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1588173"/>
            <a:ext cx="3886200" cy="4403553"/>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BBB66366-403A-479D-9824-BBB38D477AC9}" type="datetime1">
              <a:rPr lang="en-US" smtClean="0">
                <a:solidFill>
                  <a:srgbClr val="323232"/>
                </a:solidFill>
              </a:rPr>
              <a:pPr/>
              <a:t>3/22/16</a:t>
            </a:fld>
            <a:endParaRPr lang="en-US">
              <a:solidFill>
                <a:srgbClr val="323232"/>
              </a:solidFill>
            </a:endParaRPr>
          </a:p>
        </p:txBody>
      </p:sp>
      <p:sp>
        <p:nvSpPr>
          <p:cNvPr id="12" name="Slide Number Placeholder 11"/>
          <p:cNvSpPr>
            <a:spLocks noGrp="1"/>
          </p:cNvSpPr>
          <p:nvPr>
            <p:ph type="sldNum" sz="quarter" idx="16"/>
          </p:nvPr>
        </p:nvSpPr>
        <p:spPr/>
        <p:txBody>
          <a:bodyPr rtlCol="0"/>
          <a:lstStyle/>
          <a:p>
            <a:fld id="{00DAF5DD-95CB-4CEB-BB25-CFA56A6D3FD6}" type="slidenum">
              <a:rPr lang="en-US" smtClean="0"/>
              <a:pPr/>
              <a:t>‹#›</a:t>
            </a:fld>
            <a:endParaRPr lang="en-US"/>
          </a:p>
        </p:txBody>
      </p:sp>
      <p:sp>
        <p:nvSpPr>
          <p:cNvPr id="14" name="Footer Placeholder 13"/>
          <p:cNvSpPr>
            <a:spLocks noGrp="1"/>
          </p:cNvSpPr>
          <p:nvPr>
            <p:ph type="ftr" sz="quarter" idx="17"/>
          </p:nvPr>
        </p:nvSpPr>
        <p:spPr/>
        <p:txBody>
          <a:bodyPr rtlCol="0"/>
          <a:lstStyle/>
          <a:p>
            <a:endParaRPr dirty="0">
              <a:solidFill>
                <a:prstClr val="black"/>
              </a:solidFill>
            </a:endParaRPr>
          </a:p>
        </p:txBody>
      </p:sp>
      <p:sp>
        <p:nvSpPr>
          <p:cNvPr id="16" name="Text Placeholder 15"/>
          <p:cNvSpPr>
            <a:spLocks noGrp="1"/>
          </p:cNvSpPr>
          <p:nvPr>
            <p:ph type="body" sz="quarter" idx="1"/>
          </p:nvPr>
        </p:nvSpPr>
        <p:spPr>
          <a:xfrm>
            <a:off x="609600" y="982584"/>
            <a:ext cx="3886200" cy="45720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982584"/>
            <a:ext cx="3886200" cy="457200"/>
          </a:xfrm>
          <a:solidFill>
            <a:schemeClr val="accent3"/>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598376640"/>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2725DED-A497-4427-9FFA-95EA71C6E80F}" type="datetime1">
              <a:rPr lang="en-US" smtClean="0">
                <a:solidFill>
                  <a:srgbClr val="323232"/>
                </a:solidFill>
              </a:rPr>
              <a:pPr/>
              <a:t>3/22/16</a:t>
            </a:fld>
            <a:endParaRPr lang="en-US">
              <a:solidFill>
                <a:srgbClr val="323232"/>
              </a:solidFill>
            </a:endParaRPr>
          </a:p>
        </p:txBody>
      </p:sp>
      <p:sp>
        <p:nvSpPr>
          <p:cNvPr id="4" name="Footer Placeholder 3"/>
          <p:cNvSpPr>
            <a:spLocks noGrp="1"/>
          </p:cNvSpPr>
          <p:nvPr>
            <p:ph type="ftr" sz="quarter" idx="11"/>
          </p:nvPr>
        </p:nvSpPr>
        <p:spPr/>
        <p:txBody>
          <a:bodyPr/>
          <a:lstStyle/>
          <a:p>
            <a:endParaRPr dirty="0">
              <a:solidFill>
                <a:prstClr val="black"/>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00DAF5DD-95CB-4CEB-BB25-CFA56A6D3FD6}" type="slidenum">
              <a:rPr lang="en-US" smtClean="0"/>
              <a:pPr/>
              <a:t>‹#›</a:t>
            </a:fld>
            <a:endParaRPr lang="en-US"/>
          </a:p>
        </p:txBody>
      </p:sp>
    </p:spTree>
    <p:extLst>
      <p:ext uri="{BB962C8B-B14F-4D97-AF65-F5344CB8AC3E}">
        <p14:creationId xmlns:p14="http://schemas.microsoft.com/office/powerpoint/2010/main" val="1507833427"/>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2F86EB-F452-47C3-807C-01387384AABF}" type="datetime1">
              <a:rPr lang="en-US" smtClean="0">
                <a:solidFill>
                  <a:srgbClr val="323232"/>
                </a:solidFill>
              </a:rPr>
              <a:pPr/>
              <a:t>3/22/16</a:t>
            </a:fld>
            <a:endParaRPr lang="en-US">
              <a:solidFill>
                <a:srgbClr val="323232"/>
              </a:solidFill>
            </a:endParaRPr>
          </a:p>
        </p:txBody>
      </p:sp>
      <p:sp>
        <p:nvSpPr>
          <p:cNvPr id="3" name="Footer Placeholder 2"/>
          <p:cNvSpPr>
            <a:spLocks noGrp="1"/>
          </p:cNvSpPr>
          <p:nvPr>
            <p:ph type="ftr" sz="quarter" idx="11"/>
          </p:nvPr>
        </p:nvSpPr>
        <p:spPr/>
        <p:txBody>
          <a:bodyPr/>
          <a:lstStyle/>
          <a:p>
            <a:endParaRPr dirty="0">
              <a:solidFill>
                <a:prstClr val="black"/>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00DAF5DD-95CB-4CEB-BB25-CFA56A6D3FD6}" type="slidenum">
              <a:rPr lang="en-US" smtClean="0">
                <a:solidFill>
                  <a:srgbClr val="323232"/>
                </a:solidFill>
              </a:rPr>
              <a:pPr/>
              <a:t>‹#›</a:t>
            </a:fld>
            <a:endParaRPr lang="en-US">
              <a:solidFill>
                <a:srgbClr val="323232"/>
              </a:solidFill>
            </a:endParaRPr>
          </a:p>
        </p:txBody>
      </p:sp>
    </p:spTree>
    <p:extLst>
      <p:ext uri="{BB962C8B-B14F-4D97-AF65-F5344CB8AC3E}">
        <p14:creationId xmlns:p14="http://schemas.microsoft.com/office/powerpoint/2010/main" val="1881003092"/>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4D4854E8-3552-421C-844A-EB8AC60F9227}" type="datetime1">
              <a:rPr lang="en-US" smtClean="0">
                <a:solidFill>
                  <a:srgbClr val="323232"/>
                </a:solidFill>
              </a:rPr>
              <a:pPr/>
              <a:t>3/22/16</a:t>
            </a:fld>
            <a:endParaRPr lang="en-US">
              <a:solidFill>
                <a:srgbClr val="323232"/>
              </a:solidFill>
            </a:endParaRPr>
          </a:p>
        </p:txBody>
      </p:sp>
      <p:sp>
        <p:nvSpPr>
          <p:cNvPr id="6" name="Footer Placeholder 5"/>
          <p:cNvSpPr>
            <a:spLocks noGrp="1"/>
          </p:cNvSpPr>
          <p:nvPr>
            <p:ph type="ftr" sz="quarter" idx="11"/>
          </p:nvPr>
        </p:nvSpPr>
        <p:spPr/>
        <p:txBody>
          <a:bodyPr/>
          <a:lstStyle/>
          <a:p>
            <a:endParaRPr dirty="0">
              <a:solidFill>
                <a:prstClr val="black"/>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00DAF5DD-95CB-4CEB-BB25-CFA56A6D3FD6}" type="slidenum">
              <a:rPr lang="en-US" smtClean="0"/>
              <a:pPr/>
              <a:t>‹#›</a:t>
            </a:fld>
            <a:endParaRPr lang="en-US"/>
          </a:p>
        </p:txBody>
      </p:sp>
      <p:sp>
        <p:nvSpPr>
          <p:cNvPr id="3" name="Text Placeholder 2"/>
          <p:cNvSpPr>
            <a:spLocks noGrp="1"/>
          </p:cNvSpPr>
          <p:nvPr>
            <p:ph type="body" idx="2"/>
          </p:nvPr>
        </p:nvSpPr>
        <p:spPr>
          <a:xfrm>
            <a:off x="609600" y="1752600"/>
            <a:ext cx="1600200" cy="4343400"/>
          </a:xfrm>
          <a:solidFill>
            <a:srgbClr val="571963"/>
          </a:solidFill>
          <a:ln w="50800" cap="sq" cmpd="dbl" algn="ctr">
            <a:no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55559966"/>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9" name="Rectangle 8"/>
          <p:cNvSpPr/>
          <p:nvPr/>
        </p:nvSpPr>
        <p:spPr>
          <a:xfrm>
            <a:off x="-9144" y="4663440"/>
            <a:ext cx="1463040" cy="713232"/>
          </a:xfrm>
          <a:prstGeom prst="rect">
            <a:avLst/>
          </a:prstGeom>
          <a:solidFill>
            <a:srgbClr val="57196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0" name="Rectangle 9"/>
          <p:cNvSpPr/>
          <p:nvPr/>
        </p:nvSpPr>
        <p:spPr>
          <a:xfrm>
            <a:off x="1545336" y="4654296"/>
            <a:ext cx="7598664" cy="713232"/>
          </a:xfrm>
          <a:prstGeom prst="rect">
            <a:avLst/>
          </a:prstGeom>
          <a:solidFill>
            <a:schemeClr val="tx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fld id="{E518BF14-AA72-41EC-8529-6E7D0838BF55}" type="datetime1">
              <a:rPr lang="en-US" smtClean="0">
                <a:solidFill>
                  <a:srgbClr val="323232"/>
                </a:solidFill>
              </a:rPr>
              <a:pPr/>
              <a:t>3/22/16</a:t>
            </a:fld>
            <a:endParaRPr lang="en-US">
              <a:solidFill>
                <a:srgbClr val="323232"/>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00DAF5DD-95CB-4CEB-BB25-CFA56A6D3FD6}"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dirty="0">
              <a:solidFill>
                <a:prstClr val="black"/>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6318240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F8C4EA5E-4607-4BE7-B6CA-6292FBA72294}" type="datetime1">
              <a:rPr lang="en-US" smtClean="0">
                <a:solidFill>
                  <a:srgbClr val="323232"/>
                </a:solidFill>
              </a:rPr>
              <a:pPr/>
              <a:t>3/22/16</a:t>
            </a:fld>
            <a:endParaRPr lang="en-US">
              <a:solidFill>
                <a:srgbClr val="323232"/>
              </a:solidFill>
            </a:endParaRPr>
          </a:p>
        </p:txBody>
      </p:sp>
      <p:sp>
        <p:nvSpPr>
          <p:cNvPr id="5" name="Footer Placeholder 4"/>
          <p:cNvSpPr>
            <a:spLocks noGrp="1"/>
          </p:cNvSpPr>
          <p:nvPr>
            <p:ph type="ftr" sz="quarter" idx="11"/>
          </p:nvPr>
        </p:nvSpPr>
        <p:spPr/>
        <p:txBody>
          <a:bodyPr/>
          <a:lstStyle/>
          <a:p>
            <a:endParaRPr dirty="0">
              <a:solidFill>
                <a:prstClr val="black"/>
              </a:solidFill>
            </a:endParaRPr>
          </a:p>
        </p:txBody>
      </p:sp>
      <p:sp>
        <p:nvSpPr>
          <p:cNvPr id="6" name="Slide Number Placeholder 5"/>
          <p:cNvSpPr>
            <a:spLocks noGrp="1"/>
          </p:cNvSpPr>
          <p:nvPr>
            <p:ph type="sldNum" sz="quarter" idx="12"/>
          </p:nvPr>
        </p:nvSpPr>
        <p:spPr/>
        <p:txBody>
          <a:bodyPr/>
          <a:lstStyle/>
          <a:p>
            <a:fld id="{00DAF5DD-95CB-4CEB-BB25-CFA56A6D3FD6}" type="slidenum">
              <a:rPr lang="en-US" smtClean="0"/>
              <a:pPr/>
              <a:t>‹#›</a:t>
            </a:fld>
            <a:endParaRPr lang="en-US"/>
          </a:p>
        </p:txBody>
      </p:sp>
    </p:spTree>
    <p:extLst>
      <p:ext uri="{BB962C8B-B14F-4D97-AF65-F5344CB8AC3E}">
        <p14:creationId xmlns:p14="http://schemas.microsoft.com/office/powerpoint/2010/main" val="1084354842"/>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A245BFFA-B0E3-4C88-97F8-7D89C33071FE}" type="datetime1">
              <a:rPr lang="en-US" smtClean="0">
                <a:solidFill>
                  <a:srgbClr val="323232"/>
                </a:solidFill>
              </a:rPr>
              <a:pPr/>
              <a:t>3/22/16</a:t>
            </a:fld>
            <a:endParaRPr lang="en-US">
              <a:solidFill>
                <a:srgbClr val="323232"/>
              </a:solidFill>
            </a:endParaRPr>
          </a:p>
        </p:txBody>
      </p:sp>
      <p:sp>
        <p:nvSpPr>
          <p:cNvPr id="5" name="Footer Placeholder 4"/>
          <p:cNvSpPr>
            <a:spLocks noGrp="1"/>
          </p:cNvSpPr>
          <p:nvPr>
            <p:ph type="ftr" sz="quarter" idx="11"/>
          </p:nvPr>
        </p:nvSpPr>
        <p:spPr>
          <a:xfrm>
            <a:off x="457201" y="6248207"/>
            <a:ext cx="5573483" cy="365125"/>
          </a:xfrm>
        </p:spPr>
        <p:txBody>
          <a:bodyPr/>
          <a:lstStyle/>
          <a:p>
            <a:endParaRPr dirty="0">
              <a:solidFill>
                <a:prstClr val="black"/>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Rectangle 7"/>
          <p:cNvSpPr/>
          <p:nvPr/>
        </p:nvSpPr>
        <p:spPr>
          <a:xfrm>
            <a:off x="6142038" y="609600"/>
            <a:ext cx="228600" cy="6248400"/>
          </a:xfrm>
          <a:prstGeom prst="rect">
            <a:avLst/>
          </a:prstGeom>
          <a:solidFill>
            <a:schemeClr val="tx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a:solidFill>
            <a:srgbClr val="571963"/>
          </a:solidFill>
        </p:spPr>
        <p:txBody>
          <a:bodyPr/>
          <a:lstStyle/>
          <a:p>
            <a:fld id="{00DAF5DD-95CB-4CEB-BB25-CFA56A6D3FD6}" type="slidenum">
              <a:rPr lang="en-US" smtClean="0"/>
              <a:pPr/>
              <a:t>‹#›</a:t>
            </a:fld>
            <a:endParaRPr lang="en-US" dirty="0"/>
          </a:p>
        </p:txBody>
      </p:sp>
    </p:spTree>
    <p:extLst>
      <p:ext uri="{BB962C8B-B14F-4D97-AF65-F5344CB8AC3E}">
        <p14:creationId xmlns:p14="http://schemas.microsoft.com/office/powerpoint/2010/main" val="10286715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9DDA8C8-D275-AE48-9675-10A76857EB8F}" type="datetimeFigureOut">
              <a:rPr lang="en-US">
                <a:solidFill>
                  <a:prstClr val="black">
                    <a:tint val="75000"/>
                  </a:prstClr>
                </a:solidFill>
                <a:latin typeface="Calibri"/>
              </a:rPr>
              <a:pPr>
                <a:defRPr/>
              </a:pPr>
              <a:t>3/22/16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A00AF2-D617-3D45-A89D-4F34E9C9FE6D}"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310964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36576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endParaRPr dirty="0">
              <a:solidFill>
                <a:prstClr val="black"/>
              </a:solidFill>
            </a:endParaRPr>
          </a:p>
        </p:txBody>
      </p:sp>
    </p:spTree>
    <p:extLst>
      <p:ext uri="{BB962C8B-B14F-4D97-AF65-F5344CB8AC3E}">
        <p14:creationId xmlns:p14="http://schemas.microsoft.com/office/powerpoint/2010/main" val="71968835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3657600"/>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endParaRPr dirty="0">
              <a:solidFill>
                <a:prstClr val="black"/>
              </a:solidFill>
            </a:endParaRPr>
          </a:p>
        </p:txBody>
      </p:sp>
    </p:spTree>
    <p:extLst>
      <p:ext uri="{BB962C8B-B14F-4D97-AF65-F5344CB8AC3E}">
        <p14:creationId xmlns:p14="http://schemas.microsoft.com/office/powerpoint/2010/main" val="192252393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AF4E0B-31B4-4442-A53A-64F3E2D21238}" type="datetimeFigureOut">
              <a:rPr lang="en-US" smtClean="0">
                <a:solidFill>
                  <a:prstClr val="black">
                    <a:tint val="75000"/>
                  </a:prstClr>
                </a:solidFill>
              </a:rPr>
              <a:pPr/>
              <a:t>3/22/16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F900FC-C5FB-2543-9EBF-9DEA0DC28E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77205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AF4E0B-31B4-4442-A53A-64F3E2D21238}" type="datetimeFigureOut">
              <a:rPr lang="en-US" smtClean="0">
                <a:solidFill>
                  <a:prstClr val="black">
                    <a:tint val="75000"/>
                  </a:prstClr>
                </a:solidFill>
              </a:rPr>
              <a:pPr/>
              <a:t>3/22/16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F900FC-C5FB-2543-9EBF-9DEA0DC28E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66028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AF4E0B-31B4-4442-A53A-64F3E2D21238}" type="datetimeFigureOut">
              <a:rPr lang="en-US" smtClean="0">
                <a:solidFill>
                  <a:prstClr val="black">
                    <a:tint val="75000"/>
                  </a:prstClr>
                </a:solidFill>
              </a:rPr>
              <a:pPr/>
              <a:t>3/22/16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F900FC-C5FB-2543-9EBF-9DEA0DC28E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1595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AF4E0B-31B4-4442-A53A-64F3E2D21238}" type="datetimeFigureOut">
              <a:rPr lang="en-US" smtClean="0">
                <a:solidFill>
                  <a:prstClr val="black">
                    <a:tint val="75000"/>
                  </a:prstClr>
                </a:solidFill>
              </a:rPr>
              <a:pPr/>
              <a:t>3/22/16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F900FC-C5FB-2543-9EBF-9DEA0DC28E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40320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AF4E0B-31B4-4442-A53A-64F3E2D21238}" type="datetimeFigureOut">
              <a:rPr lang="en-US" smtClean="0">
                <a:solidFill>
                  <a:prstClr val="black">
                    <a:tint val="75000"/>
                  </a:prstClr>
                </a:solidFill>
              </a:rPr>
              <a:pPr/>
              <a:t>3/22/16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4F900FC-C5FB-2543-9EBF-9DEA0DC28E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608585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AF4E0B-31B4-4442-A53A-64F3E2D21238}" type="datetimeFigureOut">
              <a:rPr lang="en-US" smtClean="0">
                <a:solidFill>
                  <a:prstClr val="black">
                    <a:tint val="75000"/>
                  </a:prstClr>
                </a:solidFill>
              </a:rPr>
              <a:pPr/>
              <a:t>3/22/16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4F900FC-C5FB-2543-9EBF-9DEA0DC28E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62533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AF4E0B-31B4-4442-A53A-64F3E2D21238}" type="datetimeFigureOut">
              <a:rPr lang="en-US" smtClean="0">
                <a:solidFill>
                  <a:prstClr val="black">
                    <a:tint val="75000"/>
                  </a:prstClr>
                </a:solidFill>
              </a:rPr>
              <a:pPr/>
              <a:t>3/22/16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4F900FC-C5FB-2543-9EBF-9DEA0DC28E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147135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AF4E0B-31B4-4442-A53A-64F3E2D21238}" type="datetimeFigureOut">
              <a:rPr lang="en-US" smtClean="0">
                <a:solidFill>
                  <a:prstClr val="black">
                    <a:tint val="75000"/>
                  </a:prstClr>
                </a:solidFill>
              </a:rPr>
              <a:pPr/>
              <a:t>3/22/16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F900FC-C5FB-2543-9EBF-9DEA0DC28E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8050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725D826-6478-A444-A49D-84E292C33A48}" type="datetimeFigureOut">
              <a:rPr lang="en-US">
                <a:solidFill>
                  <a:prstClr val="black">
                    <a:tint val="75000"/>
                  </a:prstClr>
                </a:solidFill>
                <a:latin typeface="Calibri"/>
              </a:rPr>
              <a:pPr>
                <a:defRPr/>
              </a:pPr>
              <a:t>3/22/16</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83C26379-685C-9F4B-87BD-5A6B6234DBE8}"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641513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AF4E0B-31B4-4442-A53A-64F3E2D21238}" type="datetimeFigureOut">
              <a:rPr lang="en-US" smtClean="0">
                <a:solidFill>
                  <a:prstClr val="black">
                    <a:tint val="75000"/>
                  </a:prstClr>
                </a:solidFill>
              </a:rPr>
              <a:pPr/>
              <a:t>3/22/16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F900FC-C5FB-2543-9EBF-9DEA0DC28E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53375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AF4E0B-31B4-4442-A53A-64F3E2D21238}" type="datetimeFigureOut">
              <a:rPr lang="en-US" smtClean="0">
                <a:solidFill>
                  <a:prstClr val="black">
                    <a:tint val="75000"/>
                  </a:prstClr>
                </a:solidFill>
              </a:rPr>
              <a:pPr/>
              <a:t>3/22/16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F900FC-C5FB-2543-9EBF-9DEA0DC28E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538604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AF4E0B-31B4-4442-A53A-64F3E2D21238}" type="datetimeFigureOut">
              <a:rPr lang="en-US" smtClean="0">
                <a:solidFill>
                  <a:prstClr val="black">
                    <a:tint val="75000"/>
                  </a:prstClr>
                </a:solidFill>
              </a:rPr>
              <a:pPr/>
              <a:t>3/22/16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F900FC-C5FB-2543-9EBF-9DEA0DC28E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71001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0" name="Rectangle 9"/>
          <p:cNvSpPr/>
          <p:nvPr/>
        </p:nvSpPr>
        <p:spPr>
          <a:xfrm>
            <a:off x="-9144" y="6053328"/>
            <a:ext cx="2249424" cy="713232"/>
          </a:xfrm>
          <a:prstGeom prst="rect">
            <a:avLst/>
          </a:prstGeom>
          <a:solidFill>
            <a:srgbClr val="57196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1" name="Rectangle 10"/>
          <p:cNvSpPr/>
          <p:nvPr/>
        </p:nvSpPr>
        <p:spPr>
          <a:xfrm>
            <a:off x="2359152" y="6044184"/>
            <a:ext cx="6784848" cy="713232"/>
          </a:xfrm>
          <a:prstGeom prst="rect">
            <a:avLst/>
          </a:prstGeom>
          <a:solidFill>
            <a:schemeClr val="bg1">
              <a:lumMod val="50000"/>
              <a:lumOff val="5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8" name="Title 7"/>
          <p:cNvSpPr>
            <a:spLocks noGrp="1"/>
          </p:cNvSpPr>
          <p:nvPr>
            <p:ph type="ctrTitle"/>
          </p:nvPr>
        </p:nvSpPr>
        <p:spPr>
          <a:xfrm>
            <a:off x="1333500" y="1303940"/>
            <a:ext cx="6477000" cy="1828800"/>
          </a:xfrm>
        </p:spPr>
        <p:txBody>
          <a:bodyPr anchor="b"/>
          <a:lstStyle>
            <a:lvl1pPr>
              <a:defRPr cap="none" baseline="0"/>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929040" y="3353106"/>
            <a:ext cx="7134130" cy="2200954"/>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FFD6B332-D074-4809-B25D-7FE6AA478821}" type="datetime1">
              <a:rPr lang="en-US" smtClean="0"/>
              <a:pPr/>
              <a:t>3/22/16</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dirty="0">
              <a:solidFill>
                <a:srgbClr val="E3DED1"/>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00DAF5DD-95CB-4CEB-BB25-CFA56A6D3FD6}" type="slidenum">
              <a:rPr lang="en-US" smtClean="0">
                <a:solidFill>
                  <a:srgbClr val="E3DED1"/>
                </a:solidFill>
              </a:rPr>
              <a:pPr/>
              <a:t>‹#›</a:t>
            </a:fld>
            <a:endParaRPr lang="en-US">
              <a:solidFill>
                <a:srgbClr val="E3DED1"/>
              </a:solidFill>
            </a:endParaRPr>
          </a:p>
        </p:txBody>
      </p:sp>
    </p:spTree>
    <p:extLst>
      <p:ext uri="{BB962C8B-B14F-4D97-AF65-F5344CB8AC3E}">
        <p14:creationId xmlns:p14="http://schemas.microsoft.com/office/powerpoint/2010/main" val="80444236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89620"/>
            <a:ext cx="8153400" cy="544075"/>
          </a:xfrm>
        </p:spPr>
        <p:txBody>
          <a:body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p:txBody>
          <a:bodyPr/>
          <a:lstStyle/>
          <a:p>
            <a:fld id="{3F8EC603-ED8B-49D0-9659-68EB41192FB7}" type="datetime1">
              <a:rPr lang="en-US" smtClean="0">
                <a:solidFill>
                  <a:srgbClr val="323232"/>
                </a:solidFill>
              </a:rPr>
              <a:pPr/>
              <a:t>3/22/16</a:t>
            </a:fld>
            <a:endParaRPr lang="en-US">
              <a:solidFill>
                <a:srgbClr val="323232"/>
              </a:solidFill>
            </a:endParaRPr>
          </a:p>
        </p:txBody>
      </p:sp>
      <p:sp>
        <p:nvSpPr>
          <p:cNvPr id="5" name="Footer Placeholder 4"/>
          <p:cNvSpPr>
            <a:spLocks noGrp="1"/>
          </p:cNvSpPr>
          <p:nvPr>
            <p:ph type="ftr" sz="quarter" idx="11"/>
          </p:nvPr>
        </p:nvSpPr>
        <p:spPr/>
        <p:txBody>
          <a:bodyPr/>
          <a:lstStyle/>
          <a:p>
            <a:endParaRPr dirty="0">
              <a:solidFill>
                <a:prstClr val="black"/>
              </a:solidFill>
            </a:endParaRPr>
          </a:p>
        </p:txBody>
      </p:sp>
      <p:sp>
        <p:nvSpPr>
          <p:cNvPr id="6" name="Slide Number Placeholder 5"/>
          <p:cNvSpPr>
            <a:spLocks noGrp="1"/>
          </p:cNvSpPr>
          <p:nvPr>
            <p:ph type="sldNum" sz="quarter" idx="12"/>
          </p:nvPr>
        </p:nvSpPr>
        <p:spPr>
          <a:xfrm>
            <a:off x="0" y="701706"/>
            <a:ext cx="548640" cy="182880"/>
          </a:xfrm>
        </p:spPr>
        <p:txBody>
          <a:bodyPr/>
          <a:lstStyle>
            <a:lvl1pPr>
              <a:defRPr>
                <a:solidFill>
                  <a:srgbClr val="FFFFFF"/>
                </a:solidFill>
              </a:defRPr>
            </a:lvl1pPr>
          </a:lstStyle>
          <a:p>
            <a:fld id="{00DAF5DD-95CB-4CEB-BB25-CFA56A6D3FD6}" type="slidenum">
              <a:rPr lang="en-US" smtClean="0"/>
              <a:pPr/>
              <a:t>‹#›</a:t>
            </a:fld>
            <a:endParaRPr lang="en-US" dirty="0"/>
          </a:p>
        </p:txBody>
      </p:sp>
      <p:sp>
        <p:nvSpPr>
          <p:cNvPr id="8" name="Content Placeholder 7"/>
          <p:cNvSpPr>
            <a:spLocks noGrp="1"/>
          </p:cNvSpPr>
          <p:nvPr>
            <p:ph sz="quarter" idx="1"/>
          </p:nvPr>
        </p:nvSpPr>
        <p:spPr>
          <a:xfrm>
            <a:off x="612648" y="1000360"/>
            <a:ext cx="8153400" cy="5095640"/>
          </a:xfrm>
        </p:spPr>
        <p:txBody>
          <a:bodyPr/>
          <a:lstStyle>
            <a:lvl1pPr>
              <a:buSzPct val="9000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117728642"/>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8" name="Rectangle 7"/>
          <p:cNvSpPr/>
          <p:nvPr/>
        </p:nvSpPr>
        <p:spPr>
          <a:xfrm>
            <a:off x="0" y="1600200"/>
            <a:ext cx="1295400" cy="990600"/>
          </a:xfrm>
          <a:prstGeom prst="rect">
            <a:avLst/>
          </a:prstGeom>
          <a:solidFill>
            <a:srgbClr val="57196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 name="Title 1"/>
          <p:cNvSpPr>
            <a:spLocks noGrp="1"/>
          </p:cNvSpPr>
          <p:nvPr>
            <p:ph type="title"/>
          </p:nvPr>
        </p:nvSpPr>
        <p:spPr>
          <a:xfrm>
            <a:off x="1371600" y="1600200"/>
            <a:ext cx="7620000" cy="990600"/>
          </a:xfrm>
          <a:solidFill>
            <a:schemeClr val="tx2"/>
          </a:solidFill>
        </p:spPr>
        <p:txBody>
          <a:bodyPr/>
          <a:lstStyle>
            <a:lvl1pPr algn="l">
              <a:buNone/>
              <a:defRPr sz="4400" b="0" cap="none">
                <a:solidFill>
                  <a:srgbClr val="FFFFFF"/>
                </a:solidFill>
              </a:defRPr>
            </a:lvl1pPr>
          </a:lstStyle>
          <a:p>
            <a:r>
              <a:rPr kumimoji="0" lang="en-US" dirty="0" smtClean="0"/>
              <a:t>Click to edit Master title style</a:t>
            </a:r>
            <a:endParaRPr kumimoji="0" lang="en-US" dirty="0"/>
          </a:p>
        </p:txBody>
      </p:sp>
      <p:sp>
        <p:nvSpPr>
          <p:cNvPr id="12" name="Date Placeholder 11"/>
          <p:cNvSpPr>
            <a:spLocks noGrp="1"/>
          </p:cNvSpPr>
          <p:nvPr>
            <p:ph type="dt" sz="half" idx="10"/>
          </p:nvPr>
        </p:nvSpPr>
        <p:spPr/>
        <p:txBody>
          <a:bodyPr/>
          <a:lstStyle/>
          <a:p>
            <a:fld id="{9C814AE3-A838-45E9-94B2-2C7930BA7083}" type="datetime1">
              <a:rPr lang="en-US" smtClean="0">
                <a:solidFill>
                  <a:srgbClr val="323232"/>
                </a:solidFill>
              </a:rPr>
              <a:pPr/>
              <a:t>3/22/16</a:t>
            </a:fld>
            <a:endParaRPr lang="en-US">
              <a:solidFill>
                <a:srgbClr val="323232"/>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00DAF5DD-95CB-4CEB-BB25-CFA56A6D3FD6}" type="slidenum">
              <a:rPr lang="en-US" smtClean="0"/>
              <a:pPr/>
              <a:t>‹#›</a:t>
            </a:fld>
            <a:endParaRPr lang="en-US"/>
          </a:p>
        </p:txBody>
      </p:sp>
      <p:sp>
        <p:nvSpPr>
          <p:cNvPr id="14" name="Footer Placeholder 13"/>
          <p:cNvSpPr>
            <a:spLocks noGrp="1"/>
          </p:cNvSpPr>
          <p:nvPr>
            <p:ph type="ftr" sz="quarter" idx="12"/>
          </p:nvPr>
        </p:nvSpPr>
        <p:spPr/>
        <p:txBody>
          <a:bodyPr/>
          <a:lstStyle/>
          <a:p>
            <a:endParaRPr dirty="0">
              <a:solidFill>
                <a:prstClr val="black"/>
              </a:solidFill>
            </a:endParaRPr>
          </a:p>
        </p:txBody>
      </p:sp>
    </p:spTree>
    <p:extLst>
      <p:ext uri="{BB962C8B-B14F-4D97-AF65-F5344CB8AC3E}">
        <p14:creationId xmlns:p14="http://schemas.microsoft.com/office/powerpoint/2010/main" val="9794912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924465"/>
            <a:ext cx="3886200" cy="523710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924465"/>
            <a:ext cx="3886200" cy="523710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A34DB1B1-A552-4078-915C-9754EEEA1E16}" type="datetime1">
              <a:rPr lang="en-US" smtClean="0">
                <a:solidFill>
                  <a:srgbClr val="323232"/>
                </a:solidFill>
              </a:rPr>
              <a:pPr/>
              <a:t>3/22/16</a:t>
            </a:fld>
            <a:endParaRPr lang="en-US">
              <a:solidFill>
                <a:srgbClr val="323232"/>
              </a:solidFill>
            </a:endParaRPr>
          </a:p>
        </p:txBody>
      </p:sp>
      <p:sp>
        <p:nvSpPr>
          <p:cNvPr id="10" name="Slide Number Placeholder 9"/>
          <p:cNvSpPr>
            <a:spLocks noGrp="1"/>
          </p:cNvSpPr>
          <p:nvPr>
            <p:ph type="sldNum" sz="quarter" idx="16"/>
          </p:nvPr>
        </p:nvSpPr>
        <p:spPr>
          <a:xfrm>
            <a:off x="0" y="596900"/>
            <a:ext cx="533400" cy="393700"/>
          </a:xfrm>
        </p:spPr>
        <p:txBody>
          <a:bodyPr rtlCol="0"/>
          <a:lstStyle>
            <a:lvl1pPr>
              <a:defRPr sz="1400"/>
            </a:lvl1pPr>
          </a:lstStyle>
          <a:p>
            <a:fld id="{00DAF5DD-95CB-4CEB-BB25-CFA56A6D3FD6}"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dirty="0">
              <a:solidFill>
                <a:prstClr val="black"/>
              </a:solidFill>
            </a:endParaRPr>
          </a:p>
        </p:txBody>
      </p:sp>
    </p:spTree>
    <p:extLst>
      <p:ext uri="{BB962C8B-B14F-4D97-AF65-F5344CB8AC3E}">
        <p14:creationId xmlns:p14="http://schemas.microsoft.com/office/powerpoint/2010/main" val="67360349"/>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153400" cy="681789"/>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1588173"/>
            <a:ext cx="3886200" cy="4419595"/>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1588173"/>
            <a:ext cx="3886200" cy="4403553"/>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BBB66366-403A-479D-9824-BBB38D477AC9}" type="datetime1">
              <a:rPr lang="en-US" smtClean="0">
                <a:solidFill>
                  <a:srgbClr val="323232"/>
                </a:solidFill>
              </a:rPr>
              <a:pPr/>
              <a:t>3/22/16</a:t>
            </a:fld>
            <a:endParaRPr lang="en-US">
              <a:solidFill>
                <a:srgbClr val="323232"/>
              </a:solidFill>
            </a:endParaRPr>
          </a:p>
        </p:txBody>
      </p:sp>
      <p:sp>
        <p:nvSpPr>
          <p:cNvPr id="12" name="Slide Number Placeholder 11"/>
          <p:cNvSpPr>
            <a:spLocks noGrp="1"/>
          </p:cNvSpPr>
          <p:nvPr>
            <p:ph type="sldNum" sz="quarter" idx="16"/>
          </p:nvPr>
        </p:nvSpPr>
        <p:spPr/>
        <p:txBody>
          <a:bodyPr rtlCol="0"/>
          <a:lstStyle/>
          <a:p>
            <a:fld id="{00DAF5DD-95CB-4CEB-BB25-CFA56A6D3FD6}" type="slidenum">
              <a:rPr lang="en-US" smtClean="0"/>
              <a:pPr/>
              <a:t>‹#›</a:t>
            </a:fld>
            <a:endParaRPr lang="en-US"/>
          </a:p>
        </p:txBody>
      </p:sp>
      <p:sp>
        <p:nvSpPr>
          <p:cNvPr id="14" name="Footer Placeholder 13"/>
          <p:cNvSpPr>
            <a:spLocks noGrp="1"/>
          </p:cNvSpPr>
          <p:nvPr>
            <p:ph type="ftr" sz="quarter" idx="17"/>
          </p:nvPr>
        </p:nvSpPr>
        <p:spPr/>
        <p:txBody>
          <a:bodyPr rtlCol="0"/>
          <a:lstStyle/>
          <a:p>
            <a:endParaRPr dirty="0">
              <a:solidFill>
                <a:prstClr val="black"/>
              </a:solidFill>
            </a:endParaRPr>
          </a:p>
        </p:txBody>
      </p:sp>
      <p:sp>
        <p:nvSpPr>
          <p:cNvPr id="16" name="Text Placeholder 15"/>
          <p:cNvSpPr>
            <a:spLocks noGrp="1"/>
          </p:cNvSpPr>
          <p:nvPr>
            <p:ph type="body" sz="quarter" idx="1"/>
          </p:nvPr>
        </p:nvSpPr>
        <p:spPr>
          <a:xfrm>
            <a:off x="609600" y="982584"/>
            <a:ext cx="3886200" cy="45720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982584"/>
            <a:ext cx="3886200" cy="457200"/>
          </a:xfrm>
          <a:solidFill>
            <a:schemeClr val="accent3"/>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678630044"/>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2725DED-A497-4427-9FFA-95EA71C6E80F}" type="datetime1">
              <a:rPr lang="en-US" smtClean="0">
                <a:solidFill>
                  <a:srgbClr val="323232"/>
                </a:solidFill>
              </a:rPr>
              <a:pPr/>
              <a:t>3/22/16</a:t>
            </a:fld>
            <a:endParaRPr lang="en-US">
              <a:solidFill>
                <a:srgbClr val="323232"/>
              </a:solidFill>
            </a:endParaRPr>
          </a:p>
        </p:txBody>
      </p:sp>
      <p:sp>
        <p:nvSpPr>
          <p:cNvPr id="4" name="Footer Placeholder 3"/>
          <p:cNvSpPr>
            <a:spLocks noGrp="1"/>
          </p:cNvSpPr>
          <p:nvPr>
            <p:ph type="ftr" sz="quarter" idx="11"/>
          </p:nvPr>
        </p:nvSpPr>
        <p:spPr/>
        <p:txBody>
          <a:bodyPr/>
          <a:lstStyle/>
          <a:p>
            <a:endParaRPr dirty="0">
              <a:solidFill>
                <a:prstClr val="black"/>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00DAF5DD-95CB-4CEB-BB25-CFA56A6D3FD6}" type="slidenum">
              <a:rPr lang="en-US" smtClean="0"/>
              <a:pPr/>
              <a:t>‹#›</a:t>
            </a:fld>
            <a:endParaRPr lang="en-US"/>
          </a:p>
        </p:txBody>
      </p:sp>
    </p:spTree>
    <p:extLst>
      <p:ext uri="{BB962C8B-B14F-4D97-AF65-F5344CB8AC3E}">
        <p14:creationId xmlns:p14="http://schemas.microsoft.com/office/powerpoint/2010/main" val="2051404338"/>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2F86EB-F452-47C3-807C-01387384AABF}" type="datetime1">
              <a:rPr lang="en-US" smtClean="0">
                <a:solidFill>
                  <a:srgbClr val="323232"/>
                </a:solidFill>
              </a:rPr>
              <a:pPr/>
              <a:t>3/22/16</a:t>
            </a:fld>
            <a:endParaRPr lang="en-US">
              <a:solidFill>
                <a:srgbClr val="323232"/>
              </a:solidFill>
            </a:endParaRPr>
          </a:p>
        </p:txBody>
      </p:sp>
      <p:sp>
        <p:nvSpPr>
          <p:cNvPr id="3" name="Footer Placeholder 2"/>
          <p:cNvSpPr>
            <a:spLocks noGrp="1"/>
          </p:cNvSpPr>
          <p:nvPr>
            <p:ph type="ftr" sz="quarter" idx="11"/>
          </p:nvPr>
        </p:nvSpPr>
        <p:spPr/>
        <p:txBody>
          <a:bodyPr/>
          <a:lstStyle/>
          <a:p>
            <a:endParaRPr dirty="0">
              <a:solidFill>
                <a:prstClr val="black"/>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00DAF5DD-95CB-4CEB-BB25-CFA56A6D3FD6}" type="slidenum">
              <a:rPr lang="en-US" smtClean="0">
                <a:solidFill>
                  <a:srgbClr val="323232"/>
                </a:solidFill>
              </a:rPr>
              <a:pPr/>
              <a:t>‹#›</a:t>
            </a:fld>
            <a:endParaRPr lang="en-US">
              <a:solidFill>
                <a:srgbClr val="323232"/>
              </a:solidFill>
            </a:endParaRPr>
          </a:p>
        </p:txBody>
      </p:sp>
    </p:spTree>
    <p:extLst>
      <p:ext uri="{BB962C8B-B14F-4D97-AF65-F5344CB8AC3E}">
        <p14:creationId xmlns:p14="http://schemas.microsoft.com/office/powerpoint/2010/main" val="44628187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588E407-3EDA-9343-896E-7A1D2B91F06B}" type="datetimeFigureOut">
              <a:rPr lang="en-US">
                <a:solidFill>
                  <a:prstClr val="black">
                    <a:tint val="75000"/>
                  </a:prstClr>
                </a:solidFill>
                <a:latin typeface="Calibri"/>
              </a:rPr>
              <a:pPr>
                <a:defRPr/>
              </a:pPr>
              <a:t>3/22/16</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A8079BDD-3D0F-0B4C-902C-6D20F7E7F3A9}"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0287109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4D4854E8-3552-421C-844A-EB8AC60F9227}" type="datetime1">
              <a:rPr lang="en-US" smtClean="0">
                <a:solidFill>
                  <a:srgbClr val="323232"/>
                </a:solidFill>
              </a:rPr>
              <a:pPr/>
              <a:t>3/22/16</a:t>
            </a:fld>
            <a:endParaRPr lang="en-US">
              <a:solidFill>
                <a:srgbClr val="323232"/>
              </a:solidFill>
            </a:endParaRPr>
          </a:p>
        </p:txBody>
      </p:sp>
      <p:sp>
        <p:nvSpPr>
          <p:cNvPr id="6" name="Footer Placeholder 5"/>
          <p:cNvSpPr>
            <a:spLocks noGrp="1"/>
          </p:cNvSpPr>
          <p:nvPr>
            <p:ph type="ftr" sz="quarter" idx="11"/>
          </p:nvPr>
        </p:nvSpPr>
        <p:spPr/>
        <p:txBody>
          <a:bodyPr/>
          <a:lstStyle/>
          <a:p>
            <a:endParaRPr dirty="0">
              <a:solidFill>
                <a:prstClr val="black"/>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00DAF5DD-95CB-4CEB-BB25-CFA56A6D3FD6}" type="slidenum">
              <a:rPr lang="en-US" smtClean="0"/>
              <a:pPr/>
              <a:t>‹#›</a:t>
            </a:fld>
            <a:endParaRPr lang="en-US"/>
          </a:p>
        </p:txBody>
      </p:sp>
      <p:sp>
        <p:nvSpPr>
          <p:cNvPr id="3" name="Text Placeholder 2"/>
          <p:cNvSpPr>
            <a:spLocks noGrp="1"/>
          </p:cNvSpPr>
          <p:nvPr>
            <p:ph type="body" idx="2"/>
          </p:nvPr>
        </p:nvSpPr>
        <p:spPr>
          <a:xfrm>
            <a:off x="609600" y="1752600"/>
            <a:ext cx="1600200" cy="4343400"/>
          </a:xfrm>
          <a:solidFill>
            <a:srgbClr val="571963"/>
          </a:solidFill>
          <a:ln w="50800" cap="sq" cmpd="dbl" algn="ctr">
            <a:no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541243514"/>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9" name="Rectangle 8"/>
          <p:cNvSpPr/>
          <p:nvPr/>
        </p:nvSpPr>
        <p:spPr>
          <a:xfrm>
            <a:off x="-9144" y="4663440"/>
            <a:ext cx="1463040" cy="713232"/>
          </a:xfrm>
          <a:prstGeom prst="rect">
            <a:avLst/>
          </a:prstGeom>
          <a:solidFill>
            <a:srgbClr val="57196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0" name="Rectangle 9"/>
          <p:cNvSpPr/>
          <p:nvPr/>
        </p:nvSpPr>
        <p:spPr>
          <a:xfrm>
            <a:off x="1545336" y="4654296"/>
            <a:ext cx="7598664" cy="713232"/>
          </a:xfrm>
          <a:prstGeom prst="rect">
            <a:avLst/>
          </a:prstGeom>
          <a:solidFill>
            <a:schemeClr val="tx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fld id="{E518BF14-AA72-41EC-8529-6E7D0838BF55}" type="datetime1">
              <a:rPr lang="en-US" smtClean="0">
                <a:solidFill>
                  <a:srgbClr val="323232"/>
                </a:solidFill>
              </a:rPr>
              <a:pPr/>
              <a:t>3/22/16</a:t>
            </a:fld>
            <a:endParaRPr lang="en-US">
              <a:solidFill>
                <a:srgbClr val="323232"/>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00DAF5DD-95CB-4CEB-BB25-CFA56A6D3FD6}"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dirty="0">
              <a:solidFill>
                <a:prstClr val="black"/>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14568418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F8C4EA5E-4607-4BE7-B6CA-6292FBA72294}" type="datetime1">
              <a:rPr lang="en-US" smtClean="0">
                <a:solidFill>
                  <a:srgbClr val="323232"/>
                </a:solidFill>
              </a:rPr>
              <a:pPr/>
              <a:t>3/22/16</a:t>
            </a:fld>
            <a:endParaRPr lang="en-US">
              <a:solidFill>
                <a:srgbClr val="323232"/>
              </a:solidFill>
            </a:endParaRPr>
          </a:p>
        </p:txBody>
      </p:sp>
      <p:sp>
        <p:nvSpPr>
          <p:cNvPr id="5" name="Footer Placeholder 4"/>
          <p:cNvSpPr>
            <a:spLocks noGrp="1"/>
          </p:cNvSpPr>
          <p:nvPr>
            <p:ph type="ftr" sz="quarter" idx="11"/>
          </p:nvPr>
        </p:nvSpPr>
        <p:spPr/>
        <p:txBody>
          <a:bodyPr/>
          <a:lstStyle/>
          <a:p>
            <a:endParaRPr dirty="0">
              <a:solidFill>
                <a:prstClr val="black"/>
              </a:solidFill>
            </a:endParaRPr>
          </a:p>
        </p:txBody>
      </p:sp>
      <p:sp>
        <p:nvSpPr>
          <p:cNvPr id="6" name="Slide Number Placeholder 5"/>
          <p:cNvSpPr>
            <a:spLocks noGrp="1"/>
          </p:cNvSpPr>
          <p:nvPr>
            <p:ph type="sldNum" sz="quarter" idx="12"/>
          </p:nvPr>
        </p:nvSpPr>
        <p:spPr/>
        <p:txBody>
          <a:bodyPr/>
          <a:lstStyle/>
          <a:p>
            <a:fld id="{00DAF5DD-95CB-4CEB-BB25-CFA56A6D3FD6}" type="slidenum">
              <a:rPr lang="en-US" smtClean="0"/>
              <a:pPr/>
              <a:t>‹#›</a:t>
            </a:fld>
            <a:endParaRPr lang="en-US"/>
          </a:p>
        </p:txBody>
      </p:sp>
    </p:spTree>
    <p:extLst>
      <p:ext uri="{BB962C8B-B14F-4D97-AF65-F5344CB8AC3E}">
        <p14:creationId xmlns:p14="http://schemas.microsoft.com/office/powerpoint/2010/main" val="212195589"/>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A245BFFA-B0E3-4C88-97F8-7D89C33071FE}" type="datetime1">
              <a:rPr lang="en-US" smtClean="0">
                <a:solidFill>
                  <a:srgbClr val="323232"/>
                </a:solidFill>
              </a:rPr>
              <a:pPr/>
              <a:t>3/22/16</a:t>
            </a:fld>
            <a:endParaRPr lang="en-US">
              <a:solidFill>
                <a:srgbClr val="323232"/>
              </a:solidFill>
            </a:endParaRPr>
          </a:p>
        </p:txBody>
      </p:sp>
      <p:sp>
        <p:nvSpPr>
          <p:cNvPr id="5" name="Footer Placeholder 4"/>
          <p:cNvSpPr>
            <a:spLocks noGrp="1"/>
          </p:cNvSpPr>
          <p:nvPr>
            <p:ph type="ftr" sz="quarter" idx="11"/>
          </p:nvPr>
        </p:nvSpPr>
        <p:spPr>
          <a:xfrm>
            <a:off x="457201" y="6248207"/>
            <a:ext cx="5573483" cy="365125"/>
          </a:xfrm>
        </p:spPr>
        <p:txBody>
          <a:bodyPr/>
          <a:lstStyle/>
          <a:p>
            <a:endParaRPr dirty="0">
              <a:solidFill>
                <a:prstClr val="black"/>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Rectangle 7"/>
          <p:cNvSpPr/>
          <p:nvPr/>
        </p:nvSpPr>
        <p:spPr>
          <a:xfrm>
            <a:off x="6142038" y="609600"/>
            <a:ext cx="228600" cy="6248400"/>
          </a:xfrm>
          <a:prstGeom prst="rect">
            <a:avLst/>
          </a:prstGeom>
          <a:solidFill>
            <a:schemeClr val="tx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a:solidFill>
            <a:srgbClr val="571963"/>
          </a:solidFill>
        </p:spPr>
        <p:txBody>
          <a:bodyPr/>
          <a:lstStyle/>
          <a:p>
            <a:fld id="{00DAF5DD-95CB-4CEB-BB25-CFA56A6D3FD6}" type="slidenum">
              <a:rPr lang="en-US" smtClean="0"/>
              <a:pPr/>
              <a:t>‹#›</a:t>
            </a:fld>
            <a:endParaRPr lang="en-US" dirty="0"/>
          </a:p>
        </p:txBody>
      </p:sp>
    </p:spTree>
    <p:extLst>
      <p:ext uri="{BB962C8B-B14F-4D97-AF65-F5344CB8AC3E}">
        <p14:creationId xmlns:p14="http://schemas.microsoft.com/office/powerpoint/2010/main" val="9251281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36576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endParaRPr dirty="0">
              <a:solidFill>
                <a:prstClr val="black"/>
              </a:solidFill>
            </a:endParaRPr>
          </a:p>
        </p:txBody>
      </p:sp>
    </p:spTree>
    <p:extLst>
      <p:ext uri="{BB962C8B-B14F-4D97-AF65-F5344CB8AC3E}">
        <p14:creationId xmlns:p14="http://schemas.microsoft.com/office/powerpoint/2010/main" val="190787606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3657600"/>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endParaRPr dirty="0">
              <a:solidFill>
                <a:prstClr val="black"/>
              </a:solidFill>
            </a:endParaRPr>
          </a:p>
        </p:txBody>
      </p:sp>
    </p:spTree>
    <p:extLst>
      <p:ext uri="{BB962C8B-B14F-4D97-AF65-F5344CB8AC3E}">
        <p14:creationId xmlns:p14="http://schemas.microsoft.com/office/powerpoint/2010/main" val="109489427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7B2B08-6570-4864-97BA-2F2540BECDF7}" type="datetimeFigureOut">
              <a:rPr lang="en-US" smtClean="0">
                <a:solidFill>
                  <a:prstClr val="black">
                    <a:tint val="75000"/>
                  </a:prstClr>
                </a:solidFill>
              </a:rPr>
              <a:pPr/>
              <a:t>3/22/16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069FE1-1F9A-4026-AA9B-63CBD463FE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76054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7B2B08-6570-4864-97BA-2F2540BECDF7}" type="datetimeFigureOut">
              <a:rPr lang="en-US" smtClean="0">
                <a:solidFill>
                  <a:prstClr val="black">
                    <a:tint val="75000"/>
                  </a:prstClr>
                </a:solidFill>
              </a:rPr>
              <a:pPr/>
              <a:t>3/22/16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069FE1-1F9A-4026-AA9B-63CBD463FE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24321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7B2B08-6570-4864-97BA-2F2540BECDF7}" type="datetimeFigureOut">
              <a:rPr lang="en-US" smtClean="0">
                <a:solidFill>
                  <a:prstClr val="black">
                    <a:tint val="75000"/>
                  </a:prstClr>
                </a:solidFill>
              </a:rPr>
              <a:pPr/>
              <a:t>3/22/16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069FE1-1F9A-4026-AA9B-63CBD463FE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24029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7B2B08-6570-4864-97BA-2F2540BECDF7}" type="datetimeFigureOut">
              <a:rPr lang="en-US" smtClean="0">
                <a:solidFill>
                  <a:prstClr val="black">
                    <a:tint val="75000"/>
                  </a:prstClr>
                </a:solidFill>
              </a:rPr>
              <a:pPr/>
              <a:t>3/22/16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069FE1-1F9A-4026-AA9B-63CBD463FE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5314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7B0ECB-9142-7445-B977-52AECCEE2398}" type="datetimeFigureOut">
              <a:rPr lang="en-US">
                <a:solidFill>
                  <a:prstClr val="black">
                    <a:tint val="75000"/>
                  </a:prstClr>
                </a:solidFill>
                <a:latin typeface="Calibri"/>
              </a:rPr>
              <a:pPr>
                <a:defRPr/>
              </a:pPr>
              <a:t>3/22/16</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4A320DF4-1FF7-E044-8117-3F4184AFD799}"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5706959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7B2B08-6570-4864-97BA-2F2540BECDF7}" type="datetimeFigureOut">
              <a:rPr lang="en-US" smtClean="0">
                <a:solidFill>
                  <a:prstClr val="black">
                    <a:tint val="75000"/>
                  </a:prstClr>
                </a:solidFill>
              </a:rPr>
              <a:pPr/>
              <a:t>3/22/16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C069FE1-1F9A-4026-AA9B-63CBD463FE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29354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7B2B08-6570-4864-97BA-2F2540BECDF7}" type="datetimeFigureOut">
              <a:rPr lang="en-US" smtClean="0">
                <a:solidFill>
                  <a:prstClr val="black">
                    <a:tint val="75000"/>
                  </a:prstClr>
                </a:solidFill>
              </a:rPr>
              <a:pPr/>
              <a:t>3/22/16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C069FE1-1F9A-4026-AA9B-63CBD463FE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528807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7B2B08-6570-4864-97BA-2F2540BECDF7}" type="datetimeFigureOut">
              <a:rPr lang="en-US" smtClean="0">
                <a:solidFill>
                  <a:prstClr val="black">
                    <a:tint val="75000"/>
                  </a:prstClr>
                </a:solidFill>
              </a:rPr>
              <a:pPr/>
              <a:t>3/22/16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C069FE1-1F9A-4026-AA9B-63CBD463FE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474196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7B2B08-6570-4864-97BA-2F2540BECDF7}" type="datetimeFigureOut">
              <a:rPr lang="en-US" smtClean="0">
                <a:solidFill>
                  <a:prstClr val="black">
                    <a:tint val="75000"/>
                  </a:prstClr>
                </a:solidFill>
              </a:rPr>
              <a:pPr/>
              <a:t>3/22/16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069FE1-1F9A-4026-AA9B-63CBD463FE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815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7B2B08-6570-4864-97BA-2F2540BECDF7}" type="datetimeFigureOut">
              <a:rPr lang="en-US" smtClean="0">
                <a:solidFill>
                  <a:prstClr val="black">
                    <a:tint val="75000"/>
                  </a:prstClr>
                </a:solidFill>
              </a:rPr>
              <a:pPr/>
              <a:t>3/22/16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069FE1-1F9A-4026-AA9B-63CBD463FE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76589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7B2B08-6570-4864-97BA-2F2540BECDF7}" type="datetimeFigureOut">
              <a:rPr lang="en-US" smtClean="0">
                <a:solidFill>
                  <a:prstClr val="black">
                    <a:tint val="75000"/>
                  </a:prstClr>
                </a:solidFill>
              </a:rPr>
              <a:pPr/>
              <a:t>3/22/16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069FE1-1F9A-4026-AA9B-63CBD463FE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04296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7B2B08-6570-4864-97BA-2F2540BECDF7}" type="datetimeFigureOut">
              <a:rPr lang="en-US" smtClean="0">
                <a:solidFill>
                  <a:prstClr val="black">
                    <a:tint val="75000"/>
                  </a:prstClr>
                </a:solidFill>
              </a:rPr>
              <a:pPr/>
              <a:t>3/22/16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069FE1-1F9A-4026-AA9B-63CBD463FE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248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57A7BC8-871F-6D4A-AF13-57B60E051DAB}" type="datetimeFigureOut">
              <a:rPr lang="en-US">
                <a:solidFill>
                  <a:prstClr val="black">
                    <a:tint val="75000"/>
                  </a:prstClr>
                </a:solidFill>
                <a:latin typeface="Calibri"/>
              </a:rPr>
              <a:pPr>
                <a:defRPr/>
              </a:pPr>
              <a:t>3/22/16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9F53C160-B073-6046-AB6E-F83B50DFA3CC}"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43261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20F7A5AD-AECD-044F-91E7-F47BBE692348}" type="datetime1">
              <a:rPr lang="en-US" smtClean="0"/>
              <a:t>3/22/16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793D96-908F-C349-BB78-E3BAD6A8651C}" type="slidenum">
              <a:rPr lang="en-US" smtClean="0"/>
              <a:t>‹#›</a:t>
            </a:fld>
            <a:endParaRPr lang="en-US"/>
          </a:p>
        </p:txBody>
      </p:sp>
    </p:spTree>
    <p:extLst>
      <p:ext uri="{BB962C8B-B14F-4D97-AF65-F5344CB8AC3E}">
        <p14:creationId xmlns:p14="http://schemas.microsoft.com/office/powerpoint/2010/main" val="2920835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F73F493-6B10-0D4D-AD6F-3EE6E6C98718}" type="datetimeFigureOut">
              <a:rPr lang="en-US">
                <a:solidFill>
                  <a:prstClr val="black">
                    <a:tint val="75000"/>
                  </a:prstClr>
                </a:solidFill>
                <a:latin typeface="Calibri"/>
              </a:rPr>
              <a:pPr>
                <a:defRPr/>
              </a:pPr>
              <a:t>3/22/16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57F8B97-29DE-D742-A91F-903F129DCFB2}"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12342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2EB8D91-AF0F-A246-886F-CF88170EF65F}" type="datetimeFigureOut">
              <a:rPr lang="en-US">
                <a:solidFill>
                  <a:prstClr val="black">
                    <a:tint val="75000"/>
                  </a:prstClr>
                </a:solidFill>
                <a:latin typeface="Calibri"/>
              </a:rPr>
              <a:pPr>
                <a:defRPr/>
              </a:pPr>
              <a:t>3/22/16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F7A5BB67-F257-3247-B0D4-883C2FE31851}"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32117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B2E54E7-0A9C-734F-BABC-211850DDC249}" type="datetimeFigureOut">
              <a:rPr lang="en-US">
                <a:solidFill>
                  <a:prstClr val="black">
                    <a:tint val="75000"/>
                  </a:prstClr>
                </a:solidFill>
                <a:latin typeface="Calibri"/>
              </a:rPr>
              <a:pPr>
                <a:defRPr/>
              </a:pPr>
              <a:t>3/22/16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1E0D360-5C2F-8F45-B726-04249BEB1F92}"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7236828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48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Date Placeholder 6"/>
          <p:cNvSpPr>
            <a:spLocks noGrp="1"/>
          </p:cNvSpPr>
          <p:nvPr>
            <p:ph type="dt" sz="half" idx="10"/>
          </p:nvPr>
        </p:nvSpPr>
        <p:spPr/>
        <p:txBody>
          <a:bodyPr/>
          <a:lstStyle/>
          <a:p>
            <a:fld id="{C4607D61-792E-774D-8B16-50109EECF0A6}" type="datetime1">
              <a:rPr lang="en-US" smtClean="0">
                <a:solidFill>
                  <a:prstClr val="black">
                    <a:lumMod val="65000"/>
                    <a:lumOff val="35000"/>
                  </a:prstClr>
                </a:solidFill>
              </a:rPr>
              <a:pPr/>
              <a:t>3/22/16</a:t>
            </a:fld>
            <a:endParaRPr lang="en-US">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D739C4FB-7D33-419B-8833-D1372BFD11C8}"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Footer Placeholder 8"/>
          <p:cNvSpPr>
            <a:spLocks noGrp="1"/>
          </p:cNvSpPr>
          <p:nvPr>
            <p:ph type="ftr" sz="quarter" idx="12"/>
          </p:nvPr>
        </p:nvSpPr>
        <p:spPr/>
        <p:txBody>
          <a:bodyPr/>
          <a:lstStyle/>
          <a:p>
            <a:endParaRPr lang="en-US" dirty="0">
              <a:solidFill>
                <a:prstClr val="black">
                  <a:lumMod val="65000"/>
                  <a:lumOff val="35000"/>
                </a:prstClr>
              </a:solidFill>
            </a:endParaRPr>
          </a:p>
        </p:txBody>
      </p:sp>
    </p:spTree>
    <p:extLst>
      <p:ext uri="{BB962C8B-B14F-4D97-AF65-F5344CB8AC3E}">
        <p14:creationId xmlns:p14="http://schemas.microsoft.com/office/powerpoint/2010/main" val="1507792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57FC872A-8A18-CB4A-A814-7B540DF80099}" type="datetime1">
              <a:rPr lang="en-US" smtClean="0">
                <a:solidFill>
                  <a:prstClr val="black">
                    <a:lumMod val="65000"/>
                    <a:lumOff val="35000"/>
                  </a:prstClr>
                </a:solidFill>
              </a:rPr>
              <a:pPr/>
              <a:t>3/22/16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9651FC7-C924-C341-A780-77CE3D55ADF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735535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FF8DFD-39D5-1C49-965B-4EE0D6DBBD52}" type="datetime1">
              <a:rPr lang="en-US" smtClean="0">
                <a:solidFill>
                  <a:prstClr val="black">
                    <a:lumMod val="65000"/>
                    <a:lumOff val="35000"/>
                  </a:prstClr>
                </a:solidFill>
              </a:rPr>
              <a:pPr/>
              <a:t>3/22/16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D7E63A33-8271-4DD0-9C48-789913D7C115}"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Palatino Linotype"/>
            </a:endParaRPr>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Palatino Linotype"/>
            </a:endParaRPr>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Palatino Linotype"/>
            </a:endParaRPr>
          </a:p>
        </p:txBody>
      </p:sp>
    </p:spTree>
    <p:extLst>
      <p:ext uri="{BB962C8B-B14F-4D97-AF65-F5344CB8AC3E}">
        <p14:creationId xmlns:p14="http://schemas.microsoft.com/office/powerpoint/2010/main" val="40958403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ECBB3FFB-630F-0B4F-9342-469DED83C170}" type="datetime1">
              <a:rPr lang="en-US" smtClean="0">
                <a:solidFill>
                  <a:prstClr val="black">
                    <a:lumMod val="65000"/>
                    <a:lumOff val="35000"/>
                  </a:prstClr>
                </a:solidFill>
              </a:rPr>
              <a:pPr/>
              <a:t>3/22/16</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9651FC7-C924-C341-A780-77CE3D55ADFA}"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1007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93652304-941A-FD42-9F28-70BDDE472BDE}" type="datetime1">
              <a:rPr lang="en-US" smtClean="0">
                <a:solidFill>
                  <a:prstClr val="black">
                    <a:lumMod val="65000"/>
                    <a:lumOff val="35000"/>
                  </a:prstClr>
                </a:solidFill>
              </a:rPr>
              <a:pPr/>
              <a:t>3/22/16</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79651FC7-C924-C341-A780-77CE3D55ADFA}"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97118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083F0B3-FF5F-AD4E-8AD7-D64FBBFFF0D0}" type="datetime1">
              <a:rPr lang="en-US" smtClean="0">
                <a:solidFill>
                  <a:prstClr val="black">
                    <a:lumMod val="65000"/>
                    <a:lumOff val="35000"/>
                  </a:prstClr>
                </a:solidFill>
              </a:rPr>
              <a:pPr/>
              <a:t>3/22/16</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79651FC7-C924-C341-A780-77CE3D55ADF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576644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BB7A5E-DD70-AA46-9288-2F3B26172400}" type="datetime1">
              <a:rPr lang="en-US" smtClean="0">
                <a:solidFill>
                  <a:prstClr val="black">
                    <a:lumMod val="65000"/>
                    <a:lumOff val="35000"/>
                  </a:prstClr>
                </a:solidFill>
              </a:rPr>
              <a:pPr/>
              <a:t>3/22/16</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79651FC7-C924-C341-A780-77CE3D55ADF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804854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p:txBody>
          <a:bodyPr/>
          <a:lstStyle/>
          <a:p>
            <a:fld id="{542C0AC9-C22F-5044-A698-AA722C79FE3B}" type="datetime1">
              <a:rPr lang="en-US" smtClean="0"/>
              <a:t>3/22/16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793D96-908F-C349-BB78-E3BAD6A8651C}" type="slidenum">
              <a:rPr lang="en-US" smtClean="0"/>
              <a:t>‹#›</a:t>
            </a:fld>
            <a:endParaRPr lang="en-US"/>
          </a:p>
        </p:txBody>
      </p:sp>
    </p:spTree>
    <p:extLst>
      <p:ext uri="{BB962C8B-B14F-4D97-AF65-F5344CB8AC3E}">
        <p14:creationId xmlns:p14="http://schemas.microsoft.com/office/powerpoint/2010/main" val="40548089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4BCB1C-F51F-3F4B-B326-73F5514C602F}" type="datetime1">
              <a:rPr lang="en-US" smtClean="0">
                <a:solidFill>
                  <a:prstClr val="black">
                    <a:lumMod val="65000"/>
                    <a:lumOff val="35000"/>
                  </a:prstClr>
                </a:solidFill>
              </a:rPr>
              <a:pPr/>
              <a:t>3/22/16</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9651FC7-C924-C341-A780-77CE3D55ADF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7586125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464674-DD08-9A42-BF05-6C488E1EC8A1}" type="datetime1">
              <a:rPr lang="en-US" smtClean="0">
                <a:solidFill>
                  <a:prstClr val="black">
                    <a:lumMod val="65000"/>
                    <a:lumOff val="35000"/>
                  </a:prstClr>
                </a:solidFill>
              </a:rPr>
              <a:pPr/>
              <a:t>3/22/16</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9651FC7-C924-C341-A780-77CE3D55ADF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9129786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648111-9D4A-1649-AE6B-AB2824A70126}" type="datetime1">
              <a:rPr lang="en-US" smtClean="0">
                <a:solidFill>
                  <a:prstClr val="black">
                    <a:lumMod val="65000"/>
                    <a:lumOff val="35000"/>
                  </a:prstClr>
                </a:solidFill>
              </a:rPr>
              <a:pPr/>
              <a:t>3/22/16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9651FC7-C924-C341-A780-77CE3D55ADF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90192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84D78-4A64-8D49-9C1D-F9CAF1AEB7E9}" type="datetime1">
              <a:rPr lang="en-US" smtClean="0">
                <a:solidFill>
                  <a:prstClr val="black">
                    <a:lumMod val="65000"/>
                    <a:lumOff val="35000"/>
                  </a:prstClr>
                </a:solidFill>
              </a:rPr>
              <a:pPr/>
              <a:t>3/22/16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9651FC7-C924-C341-A780-77CE3D55ADF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3164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146785"/>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695496"/>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587935"/>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774852"/>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426366"/>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smtClean="0"/>
              <a:t>Click to edit Master subtitle style</a:t>
            </a:r>
            <a:endParaRPr lang="en-US"/>
          </a:p>
        </p:txBody>
      </p:sp>
      <p:sp>
        <p:nvSpPr>
          <p:cNvPr id="4" name="Date Placeholder 3"/>
          <p:cNvSpPr>
            <a:spLocks noGrp="1"/>
          </p:cNvSpPr>
          <p:nvPr>
            <p:ph type="dt" sz="half" idx="10"/>
          </p:nvPr>
        </p:nvSpPr>
        <p:spPr/>
        <p:txBody>
          <a:bodyPr/>
          <a:lstStyle/>
          <a:p>
            <a:fld id="{06CB0AB9-6DB3-EB4A-A6AB-0C4905A02243}" type="datetime1">
              <a:rPr lang="en-US" smtClean="0">
                <a:solidFill>
                  <a:prstClr val="black">
                    <a:tint val="75000"/>
                  </a:prstClr>
                </a:solidFill>
                <a:latin typeface="Calibri"/>
              </a:rPr>
              <a:pPr/>
              <a:t>3/22/16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C793D96-908F-C349-BB78-E3BAD6A865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699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Date Placeholder 4"/>
          <p:cNvSpPr>
            <a:spLocks noGrp="1"/>
          </p:cNvSpPr>
          <p:nvPr>
            <p:ph type="dt" sz="half" idx="10"/>
          </p:nvPr>
        </p:nvSpPr>
        <p:spPr/>
        <p:txBody>
          <a:bodyPr/>
          <a:lstStyle/>
          <a:p>
            <a:fld id="{8D0B0ED9-F15C-B24C-84F7-C0EC51AF40A4}" type="datetime1">
              <a:rPr lang="en-US" smtClean="0"/>
              <a:t>3/22/16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793D96-908F-C349-BB78-E3BAD6A8651C}" type="slidenum">
              <a:rPr lang="en-US" smtClean="0"/>
              <a:t>‹#›</a:t>
            </a:fld>
            <a:endParaRPr lang="en-US"/>
          </a:p>
        </p:txBody>
      </p:sp>
    </p:spTree>
    <p:extLst>
      <p:ext uri="{BB962C8B-B14F-4D97-AF65-F5344CB8AC3E}">
        <p14:creationId xmlns:p14="http://schemas.microsoft.com/office/powerpoint/2010/main" val="37226567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20F7A5AD-AECD-044F-91E7-F47BBE692348}" type="datetime1">
              <a:rPr lang="en-US" smtClean="0">
                <a:solidFill>
                  <a:prstClr val="black">
                    <a:tint val="75000"/>
                  </a:prstClr>
                </a:solidFill>
                <a:latin typeface="Calibri"/>
              </a:rPr>
              <a:pPr/>
              <a:t>3/22/16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C793D96-908F-C349-BB78-E3BAD6A865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928496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p:txBody>
          <a:bodyPr/>
          <a:lstStyle/>
          <a:p>
            <a:fld id="{542C0AC9-C22F-5044-A698-AA722C79FE3B}" type="datetime1">
              <a:rPr lang="en-US" smtClean="0">
                <a:solidFill>
                  <a:prstClr val="black">
                    <a:tint val="75000"/>
                  </a:prstClr>
                </a:solidFill>
                <a:latin typeface="Calibri"/>
              </a:rPr>
              <a:pPr/>
              <a:t>3/22/16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C793D96-908F-C349-BB78-E3BAD6A865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637693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Date Placeholder 4"/>
          <p:cNvSpPr>
            <a:spLocks noGrp="1"/>
          </p:cNvSpPr>
          <p:nvPr>
            <p:ph type="dt" sz="half" idx="10"/>
          </p:nvPr>
        </p:nvSpPr>
        <p:spPr/>
        <p:txBody>
          <a:bodyPr/>
          <a:lstStyle/>
          <a:p>
            <a:fld id="{8D0B0ED9-F15C-B24C-84F7-C0EC51AF40A4}" type="datetime1">
              <a:rPr lang="en-US" smtClean="0">
                <a:solidFill>
                  <a:prstClr val="black">
                    <a:tint val="75000"/>
                  </a:prstClr>
                </a:solidFill>
                <a:latin typeface="Calibri"/>
              </a:rPr>
              <a:pPr/>
              <a:t>3/22/16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C793D96-908F-C349-BB78-E3BAD6A865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91771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Date Placeholder 6"/>
          <p:cNvSpPr>
            <a:spLocks noGrp="1"/>
          </p:cNvSpPr>
          <p:nvPr>
            <p:ph type="dt" sz="half" idx="10"/>
          </p:nvPr>
        </p:nvSpPr>
        <p:spPr/>
        <p:txBody>
          <a:bodyPr/>
          <a:lstStyle/>
          <a:p>
            <a:fld id="{E30A4D70-5BFB-2D49-8172-27ACC3CECB9B}" type="datetime1">
              <a:rPr lang="en-US" smtClean="0">
                <a:solidFill>
                  <a:prstClr val="black">
                    <a:tint val="75000"/>
                  </a:prstClr>
                </a:solidFill>
                <a:latin typeface="Calibri"/>
              </a:rPr>
              <a:pPr/>
              <a:t>3/22/16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C793D96-908F-C349-BB78-E3BAD6A865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60419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Date Placeholder 2"/>
          <p:cNvSpPr>
            <a:spLocks noGrp="1"/>
          </p:cNvSpPr>
          <p:nvPr>
            <p:ph type="dt" sz="half" idx="10"/>
          </p:nvPr>
        </p:nvSpPr>
        <p:spPr/>
        <p:txBody>
          <a:bodyPr/>
          <a:lstStyle/>
          <a:p>
            <a:fld id="{27FD9840-DE4B-074C-9D42-6161215E19C5}" type="datetime1">
              <a:rPr lang="en-US" smtClean="0">
                <a:solidFill>
                  <a:prstClr val="black">
                    <a:tint val="75000"/>
                  </a:prstClr>
                </a:solidFill>
                <a:latin typeface="Calibri"/>
              </a:rPr>
              <a:pPr/>
              <a:t>3/22/16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C793D96-908F-C349-BB78-E3BAD6A865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302312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DC69A8-6B2A-CE4B-A246-8C88881CC080}" type="datetime1">
              <a:rPr lang="en-US" smtClean="0">
                <a:solidFill>
                  <a:prstClr val="black">
                    <a:tint val="75000"/>
                  </a:prstClr>
                </a:solidFill>
                <a:latin typeface="Calibri"/>
              </a:rPr>
              <a:pPr/>
              <a:t>3/22/16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C793D96-908F-C349-BB78-E3BAD6A865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74696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B7B91264-908B-184D-BA11-1BF6C567ACEE}" type="datetime1">
              <a:rPr lang="en-US" smtClean="0">
                <a:solidFill>
                  <a:prstClr val="black">
                    <a:tint val="75000"/>
                  </a:prstClr>
                </a:solidFill>
                <a:latin typeface="Calibri"/>
              </a:rPr>
              <a:pPr/>
              <a:t>3/22/16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C793D96-908F-C349-BB78-E3BAD6A865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87047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C0FFE8B7-EBFC-B44D-9FCD-6EEC4EB4A940}" type="datetime1">
              <a:rPr lang="en-US" smtClean="0">
                <a:solidFill>
                  <a:prstClr val="black">
                    <a:tint val="75000"/>
                  </a:prstClr>
                </a:solidFill>
                <a:latin typeface="Calibri"/>
              </a:rPr>
              <a:pPr/>
              <a:t>3/22/16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C793D96-908F-C349-BB78-E3BAD6A865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27158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352EE4B3-53AE-6C4C-B608-40868B09078D}" type="datetime1">
              <a:rPr lang="en-US" smtClean="0">
                <a:solidFill>
                  <a:prstClr val="black">
                    <a:tint val="75000"/>
                  </a:prstClr>
                </a:solidFill>
                <a:latin typeface="Calibri"/>
              </a:rPr>
              <a:pPr/>
              <a:t>3/22/16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C793D96-908F-C349-BB78-E3BAD6A865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15766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71136936-5039-7549-85D2-51D8ED8B0EC2}" type="datetime1">
              <a:rPr lang="en-US" smtClean="0">
                <a:solidFill>
                  <a:prstClr val="black">
                    <a:tint val="75000"/>
                  </a:prstClr>
                </a:solidFill>
                <a:latin typeface="Calibri"/>
              </a:rPr>
              <a:pPr/>
              <a:t>3/22/16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C793D96-908F-C349-BB78-E3BAD6A865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0351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Date Placeholder 6"/>
          <p:cNvSpPr>
            <a:spLocks noGrp="1"/>
          </p:cNvSpPr>
          <p:nvPr>
            <p:ph type="dt" sz="half" idx="10"/>
          </p:nvPr>
        </p:nvSpPr>
        <p:spPr/>
        <p:txBody>
          <a:bodyPr/>
          <a:lstStyle/>
          <a:p>
            <a:fld id="{E30A4D70-5BFB-2D49-8172-27ACC3CECB9B}" type="datetime1">
              <a:rPr lang="en-US" smtClean="0"/>
              <a:t>3/22/16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793D96-908F-C349-BB78-E3BAD6A8651C}" type="slidenum">
              <a:rPr lang="en-US" smtClean="0"/>
              <a:t>‹#›</a:t>
            </a:fld>
            <a:endParaRPr lang="en-US"/>
          </a:p>
        </p:txBody>
      </p:sp>
    </p:spTree>
    <p:extLst>
      <p:ext uri="{BB962C8B-B14F-4D97-AF65-F5344CB8AC3E}">
        <p14:creationId xmlns:p14="http://schemas.microsoft.com/office/powerpoint/2010/main" val="11012250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Calibri"/>
            </a:endParaRPr>
          </a:p>
        </p:txBody>
      </p:sp>
      <p:sp>
        <p:nvSpPr>
          <p:cNvPr id="10" name="Rectangle 9"/>
          <p:cNvSpPr/>
          <p:nvPr/>
        </p:nvSpPr>
        <p:spPr>
          <a:xfrm>
            <a:off x="-9144" y="6053328"/>
            <a:ext cx="2249424" cy="713232"/>
          </a:xfrm>
          <a:prstGeom prst="rect">
            <a:avLst/>
          </a:prstGeom>
          <a:solidFill>
            <a:srgbClr val="57196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Calibri"/>
            </a:endParaRPr>
          </a:p>
        </p:txBody>
      </p:sp>
      <p:sp>
        <p:nvSpPr>
          <p:cNvPr id="11" name="Rectangle 10"/>
          <p:cNvSpPr/>
          <p:nvPr/>
        </p:nvSpPr>
        <p:spPr>
          <a:xfrm>
            <a:off x="2359152" y="6044184"/>
            <a:ext cx="6784848" cy="713232"/>
          </a:xfrm>
          <a:prstGeom prst="rect">
            <a:avLst/>
          </a:prstGeom>
          <a:solidFill>
            <a:schemeClr val="bg1">
              <a:lumMod val="50000"/>
              <a:lumOff val="5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Calibri"/>
            </a:endParaRPr>
          </a:p>
        </p:txBody>
      </p:sp>
      <p:sp>
        <p:nvSpPr>
          <p:cNvPr id="8" name="Title 7"/>
          <p:cNvSpPr>
            <a:spLocks noGrp="1"/>
          </p:cNvSpPr>
          <p:nvPr>
            <p:ph type="ctrTitle"/>
          </p:nvPr>
        </p:nvSpPr>
        <p:spPr>
          <a:xfrm>
            <a:off x="1333500" y="1303940"/>
            <a:ext cx="6477000" cy="1828800"/>
          </a:xfrm>
        </p:spPr>
        <p:txBody>
          <a:bodyPr anchor="b"/>
          <a:lstStyle>
            <a:lvl1pPr>
              <a:defRPr cap="none" baseline="0"/>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929040" y="3353106"/>
            <a:ext cx="7134130" cy="2200954"/>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FFD6B332-D074-4809-B25D-7FE6AA478821}" type="datetime1">
              <a:rPr lang="en-US" smtClean="0">
                <a:latin typeface="Calibri"/>
              </a:rPr>
              <a:pPr/>
              <a:t>3/22/16</a:t>
            </a:fld>
            <a:endParaRPr lang="en-US">
              <a:latin typeface="Calibri"/>
            </a:endParaRPr>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dirty="0">
              <a:solidFill>
                <a:srgbClr val="E3DED1"/>
              </a:solidFill>
              <a:latin typeface="Calibri"/>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00DAF5DD-95CB-4CEB-BB25-CFA56A6D3FD6}" type="slidenum">
              <a:rPr lang="en-US" smtClean="0">
                <a:solidFill>
                  <a:srgbClr val="E3DED1"/>
                </a:solidFill>
                <a:latin typeface="Calibri"/>
              </a:rPr>
              <a:pPr/>
              <a:t>‹#›</a:t>
            </a:fld>
            <a:endParaRPr lang="en-US">
              <a:solidFill>
                <a:srgbClr val="E3DED1"/>
              </a:solidFill>
              <a:latin typeface="Calibri"/>
            </a:endParaRPr>
          </a:p>
        </p:txBody>
      </p:sp>
    </p:spTree>
    <p:extLst>
      <p:ext uri="{BB962C8B-B14F-4D97-AF65-F5344CB8AC3E}">
        <p14:creationId xmlns:p14="http://schemas.microsoft.com/office/powerpoint/2010/main" val="135242451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89620"/>
            <a:ext cx="8153400" cy="544075"/>
          </a:xfrm>
        </p:spPr>
        <p:txBody>
          <a:body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p:txBody>
          <a:bodyPr/>
          <a:lstStyle/>
          <a:p>
            <a:fld id="{3F8EC603-ED8B-49D0-9659-68EB41192FB7}" type="datetime1">
              <a:rPr lang="en-US" smtClean="0">
                <a:solidFill>
                  <a:srgbClr val="323232"/>
                </a:solidFill>
                <a:latin typeface="Calibri"/>
              </a:rPr>
              <a:pPr/>
              <a:t>3/22/16</a:t>
            </a:fld>
            <a:endParaRPr lang="en-US">
              <a:solidFill>
                <a:srgbClr val="323232"/>
              </a:solidFill>
              <a:latin typeface="Calibri"/>
            </a:endParaRPr>
          </a:p>
        </p:txBody>
      </p:sp>
      <p:sp>
        <p:nvSpPr>
          <p:cNvPr id="5" name="Footer Placeholder 4"/>
          <p:cNvSpPr>
            <a:spLocks noGrp="1"/>
          </p:cNvSpPr>
          <p:nvPr>
            <p:ph type="ftr" sz="quarter" idx="11"/>
          </p:nvPr>
        </p:nvSpPr>
        <p:spPr/>
        <p:txBody>
          <a:bodyPr/>
          <a:lstStyle/>
          <a:p>
            <a:endParaRPr dirty="0">
              <a:solidFill>
                <a:prstClr val="black"/>
              </a:solidFill>
              <a:latin typeface="Calibri"/>
            </a:endParaRPr>
          </a:p>
        </p:txBody>
      </p:sp>
      <p:sp>
        <p:nvSpPr>
          <p:cNvPr id="6" name="Slide Number Placeholder 5"/>
          <p:cNvSpPr>
            <a:spLocks noGrp="1"/>
          </p:cNvSpPr>
          <p:nvPr>
            <p:ph type="sldNum" sz="quarter" idx="12"/>
          </p:nvPr>
        </p:nvSpPr>
        <p:spPr>
          <a:xfrm>
            <a:off x="0" y="701706"/>
            <a:ext cx="548640" cy="182880"/>
          </a:xfrm>
        </p:spPr>
        <p:txBody>
          <a:bodyPr/>
          <a:lstStyle>
            <a:lvl1pPr>
              <a:defRPr>
                <a:solidFill>
                  <a:srgbClr val="FFFFFF"/>
                </a:solidFill>
              </a:defRPr>
            </a:lvl1pPr>
          </a:lstStyle>
          <a:p>
            <a:fld id="{00DAF5DD-95CB-4CEB-BB25-CFA56A6D3FD6}" type="slidenum">
              <a:rPr lang="en-US" smtClean="0">
                <a:latin typeface="Calibri"/>
              </a:rPr>
              <a:pPr/>
              <a:t>‹#›</a:t>
            </a:fld>
            <a:endParaRPr lang="en-US" dirty="0">
              <a:latin typeface="Calibri"/>
            </a:endParaRPr>
          </a:p>
        </p:txBody>
      </p:sp>
      <p:sp>
        <p:nvSpPr>
          <p:cNvPr id="8" name="Content Placeholder 7"/>
          <p:cNvSpPr>
            <a:spLocks noGrp="1"/>
          </p:cNvSpPr>
          <p:nvPr>
            <p:ph sz="quarter" idx="1"/>
          </p:nvPr>
        </p:nvSpPr>
        <p:spPr>
          <a:xfrm>
            <a:off x="612648" y="1000360"/>
            <a:ext cx="8153400" cy="5095640"/>
          </a:xfrm>
        </p:spPr>
        <p:txBody>
          <a:bodyPr/>
          <a:lstStyle>
            <a:lvl1pPr>
              <a:buSzPct val="9000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68098275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Calibri"/>
            </a:endParaRPr>
          </a:p>
        </p:txBody>
      </p:sp>
      <p:sp>
        <p:nvSpPr>
          <p:cNvPr id="8" name="Rectangle 7"/>
          <p:cNvSpPr/>
          <p:nvPr/>
        </p:nvSpPr>
        <p:spPr>
          <a:xfrm>
            <a:off x="0" y="1600200"/>
            <a:ext cx="1295400" cy="990600"/>
          </a:xfrm>
          <a:prstGeom prst="rect">
            <a:avLst/>
          </a:prstGeom>
          <a:solidFill>
            <a:srgbClr val="57196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Calibri"/>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Calibri"/>
            </a:endParaRPr>
          </a:p>
        </p:txBody>
      </p:sp>
      <p:sp>
        <p:nvSpPr>
          <p:cNvPr id="2" name="Title 1"/>
          <p:cNvSpPr>
            <a:spLocks noGrp="1"/>
          </p:cNvSpPr>
          <p:nvPr>
            <p:ph type="title"/>
          </p:nvPr>
        </p:nvSpPr>
        <p:spPr>
          <a:xfrm>
            <a:off x="1371600" y="1600200"/>
            <a:ext cx="7620000" cy="990600"/>
          </a:xfrm>
          <a:solidFill>
            <a:schemeClr val="tx2"/>
          </a:solidFill>
        </p:spPr>
        <p:txBody>
          <a:bodyPr/>
          <a:lstStyle>
            <a:lvl1pPr algn="l">
              <a:buNone/>
              <a:defRPr sz="4400" b="0" cap="none">
                <a:solidFill>
                  <a:srgbClr val="FFFFFF"/>
                </a:solidFill>
              </a:defRPr>
            </a:lvl1pPr>
          </a:lstStyle>
          <a:p>
            <a:r>
              <a:rPr kumimoji="0" lang="en-US" dirty="0" smtClean="0"/>
              <a:t>Click to edit Master title style</a:t>
            </a:r>
            <a:endParaRPr kumimoji="0" lang="en-US" dirty="0"/>
          </a:p>
        </p:txBody>
      </p:sp>
      <p:sp>
        <p:nvSpPr>
          <p:cNvPr id="12" name="Date Placeholder 11"/>
          <p:cNvSpPr>
            <a:spLocks noGrp="1"/>
          </p:cNvSpPr>
          <p:nvPr>
            <p:ph type="dt" sz="half" idx="10"/>
          </p:nvPr>
        </p:nvSpPr>
        <p:spPr/>
        <p:txBody>
          <a:bodyPr/>
          <a:lstStyle/>
          <a:p>
            <a:fld id="{9C814AE3-A838-45E9-94B2-2C7930BA7083}" type="datetime1">
              <a:rPr lang="en-US" smtClean="0">
                <a:solidFill>
                  <a:srgbClr val="323232"/>
                </a:solidFill>
                <a:latin typeface="Calibri"/>
              </a:rPr>
              <a:pPr/>
              <a:t>3/22/16</a:t>
            </a:fld>
            <a:endParaRPr lang="en-US">
              <a:solidFill>
                <a:srgbClr val="323232"/>
              </a:solidFill>
              <a:latin typeface="Calibri"/>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00DAF5DD-95CB-4CEB-BB25-CFA56A6D3FD6}" type="slidenum">
              <a:rPr lang="en-US" smtClean="0">
                <a:latin typeface="Calibri"/>
              </a:rPr>
              <a:pPr/>
              <a:t>‹#›</a:t>
            </a:fld>
            <a:endParaRPr lang="en-US">
              <a:latin typeface="Calibri"/>
            </a:endParaRPr>
          </a:p>
        </p:txBody>
      </p:sp>
      <p:sp>
        <p:nvSpPr>
          <p:cNvPr id="14" name="Footer Placeholder 13"/>
          <p:cNvSpPr>
            <a:spLocks noGrp="1"/>
          </p:cNvSpPr>
          <p:nvPr>
            <p:ph type="ftr" sz="quarter" idx="12"/>
          </p:nvPr>
        </p:nvSpPr>
        <p:spPr/>
        <p:txBody>
          <a:bodyPr/>
          <a:lstStyle/>
          <a:p>
            <a:endParaRPr dirty="0">
              <a:solidFill>
                <a:prstClr val="black"/>
              </a:solidFill>
              <a:latin typeface="Calibri"/>
            </a:endParaRPr>
          </a:p>
        </p:txBody>
      </p:sp>
    </p:spTree>
    <p:extLst>
      <p:ext uri="{BB962C8B-B14F-4D97-AF65-F5344CB8AC3E}">
        <p14:creationId xmlns:p14="http://schemas.microsoft.com/office/powerpoint/2010/main" val="15313706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924465"/>
            <a:ext cx="3886200" cy="523710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924465"/>
            <a:ext cx="3886200" cy="523710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A34DB1B1-A552-4078-915C-9754EEEA1E16}" type="datetime1">
              <a:rPr lang="en-US" smtClean="0">
                <a:solidFill>
                  <a:srgbClr val="323232"/>
                </a:solidFill>
                <a:latin typeface="Calibri"/>
              </a:rPr>
              <a:pPr/>
              <a:t>3/22/16</a:t>
            </a:fld>
            <a:endParaRPr lang="en-US">
              <a:solidFill>
                <a:srgbClr val="323232"/>
              </a:solidFill>
              <a:latin typeface="Calibri"/>
            </a:endParaRPr>
          </a:p>
        </p:txBody>
      </p:sp>
      <p:sp>
        <p:nvSpPr>
          <p:cNvPr id="10" name="Slide Number Placeholder 9"/>
          <p:cNvSpPr>
            <a:spLocks noGrp="1"/>
          </p:cNvSpPr>
          <p:nvPr>
            <p:ph type="sldNum" sz="quarter" idx="16"/>
          </p:nvPr>
        </p:nvSpPr>
        <p:spPr>
          <a:xfrm>
            <a:off x="0" y="596900"/>
            <a:ext cx="533400" cy="393700"/>
          </a:xfrm>
        </p:spPr>
        <p:txBody>
          <a:bodyPr rtlCol="0"/>
          <a:lstStyle>
            <a:lvl1pPr>
              <a:defRPr sz="1400"/>
            </a:lvl1pPr>
          </a:lstStyle>
          <a:p>
            <a:fld id="{00DAF5DD-95CB-4CEB-BB25-CFA56A6D3FD6}" type="slidenum">
              <a:rPr lang="en-US" smtClean="0">
                <a:latin typeface="Calibri"/>
              </a:rPr>
              <a:pPr/>
              <a:t>‹#›</a:t>
            </a:fld>
            <a:endParaRPr lang="en-US" dirty="0">
              <a:latin typeface="Calibri"/>
            </a:endParaRPr>
          </a:p>
        </p:txBody>
      </p:sp>
      <p:sp>
        <p:nvSpPr>
          <p:cNvPr id="12" name="Footer Placeholder 11"/>
          <p:cNvSpPr>
            <a:spLocks noGrp="1"/>
          </p:cNvSpPr>
          <p:nvPr>
            <p:ph type="ftr" sz="quarter" idx="17"/>
          </p:nvPr>
        </p:nvSpPr>
        <p:spPr/>
        <p:txBody>
          <a:bodyPr rtlCol="0"/>
          <a:lstStyle/>
          <a:p>
            <a:endParaRPr dirty="0">
              <a:solidFill>
                <a:prstClr val="black"/>
              </a:solidFill>
              <a:latin typeface="Calibri"/>
            </a:endParaRPr>
          </a:p>
        </p:txBody>
      </p:sp>
    </p:spTree>
    <p:extLst>
      <p:ext uri="{BB962C8B-B14F-4D97-AF65-F5344CB8AC3E}">
        <p14:creationId xmlns:p14="http://schemas.microsoft.com/office/powerpoint/2010/main" val="295105422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153400" cy="681789"/>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1588173"/>
            <a:ext cx="3886200" cy="4419595"/>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1588173"/>
            <a:ext cx="3886200" cy="4403553"/>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BBB66366-403A-479D-9824-BBB38D477AC9}" type="datetime1">
              <a:rPr lang="en-US" smtClean="0">
                <a:solidFill>
                  <a:srgbClr val="323232"/>
                </a:solidFill>
                <a:latin typeface="Calibri"/>
              </a:rPr>
              <a:pPr/>
              <a:t>3/22/16</a:t>
            </a:fld>
            <a:endParaRPr lang="en-US">
              <a:solidFill>
                <a:srgbClr val="323232"/>
              </a:solidFill>
              <a:latin typeface="Calibri"/>
            </a:endParaRPr>
          </a:p>
        </p:txBody>
      </p:sp>
      <p:sp>
        <p:nvSpPr>
          <p:cNvPr id="12" name="Slide Number Placeholder 11"/>
          <p:cNvSpPr>
            <a:spLocks noGrp="1"/>
          </p:cNvSpPr>
          <p:nvPr>
            <p:ph type="sldNum" sz="quarter" idx="16"/>
          </p:nvPr>
        </p:nvSpPr>
        <p:spPr/>
        <p:txBody>
          <a:bodyPr rtlCol="0"/>
          <a:lstStyle/>
          <a:p>
            <a:fld id="{00DAF5DD-95CB-4CEB-BB25-CFA56A6D3FD6}" type="slidenum">
              <a:rPr lang="en-US" smtClean="0">
                <a:latin typeface="Calibri"/>
              </a:rPr>
              <a:pPr/>
              <a:t>‹#›</a:t>
            </a:fld>
            <a:endParaRPr lang="en-US">
              <a:latin typeface="Calibri"/>
            </a:endParaRPr>
          </a:p>
        </p:txBody>
      </p:sp>
      <p:sp>
        <p:nvSpPr>
          <p:cNvPr id="14" name="Footer Placeholder 13"/>
          <p:cNvSpPr>
            <a:spLocks noGrp="1"/>
          </p:cNvSpPr>
          <p:nvPr>
            <p:ph type="ftr" sz="quarter" idx="17"/>
          </p:nvPr>
        </p:nvSpPr>
        <p:spPr/>
        <p:txBody>
          <a:bodyPr rtlCol="0"/>
          <a:lstStyle/>
          <a:p>
            <a:endParaRPr dirty="0">
              <a:solidFill>
                <a:prstClr val="black"/>
              </a:solidFill>
              <a:latin typeface="Calibri"/>
            </a:endParaRPr>
          </a:p>
        </p:txBody>
      </p:sp>
      <p:sp>
        <p:nvSpPr>
          <p:cNvPr id="16" name="Text Placeholder 15"/>
          <p:cNvSpPr>
            <a:spLocks noGrp="1"/>
          </p:cNvSpPr>
          <p:nvPr>
            <p:ph type="body" sz="quarter" idx="1"/>
          </p:nvPr>
        </p:nvSpPr>
        <p:spPr>
          <a:xfrm>
            <a:off x="609600" y="982584"/>
            <a:ext cx="3886200" cy="45720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982584"/>
            <a:ext cx="3886200" cy="457200"/>
          </a:xfrm>
          <a:solidFill>
            <a:schemeClr val="accent3"/>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229331395"/>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2725DED-A497-4427-9FFA-95EA71C6E80F}" type="datetime1">
              <a:rPr lang="en-US" smtClean="0">
                <a:solidFill>
                  <a:srgbClr val="323232"/>
                </a:solidFill>
                <a:latin typeface="Calibri"/>
              </a:rPr>
              <a:pPr/>
              <a:t>3/22/16</a:t>
            </a:fld>
            <a:endParaRPr lang="en-US">
              <a:solidFill>
                <a:srgbClr val="323232"/>
              </a:solidFill>
              <a:latin typeface="Calibri"/>
            </a:endParaRPr>
          </a:p>
        </p:txBody>
      </p:sp>
      <p:sp>
        <p:nvSpPr>
          <p:cNvPr id="4" name="Footer Placeholder 3"/>
          <p:cNvSpPr>
            <a:spLocks noGrp="1"/>
          </p:cNvSpPr>
          <p:nvPr>
            <p:ph type="ftr" sz="quarter" idx="11"/>
          </p:nvPr>
        </p:nvSpPr>
        <p:spPr/>
        <p:txBody>
          <a:bodyPr/>
          <a:lstStyle/>
          <a:p>
            <a:endParaRPr dirty="0">
              <a:solidFill>
                <a:prstClr val="black"/>
              </a:solidFill>
              <a:latin typeface="Calibri"/>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00DAF5DD-95CB-4CEB-BB25-CFA56A6D3FD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013522842"/>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2F86EB-F452-47C3-807C-01387384AABF}" type="datetime1">
              <a:rPr lang="en-US" smtClean="0">
                <a:solidFill>
                  <a:srgbClr val="323232"/>
                </a:solidFill>
                <a:latin typeface="Calibri"/>
              </a:rPr>
              <a:pPr/>
              <a:t>3/22/16</a:t>
            </a:fld>
            <a:endParaRPr lang="en-US">
              <a:solidFill>
                <a:srgbClr val="323232"/>
              </a:solidFill>
              <a:latin typeface="Calibri"/>
            </a:endParaRPr>
          </a:p>
        </p:txBody>
      </p:sp>
      <p:sp>
        <p:nvSpPr>
          <p:cNvPr id="3" name="Footer Placeholder 2"/>
          <p:cNvSpPr>
            <a:spLocks noGrp="1"/>
          </p:cNvSpPr>
          <p:nvPr>
            <p:ph type="ftr" sz="quarter" idx="11"/>
          </p:nvPr>
        </p:nvSpPr>
        <p:spPr/>
        <p:txBody>
          <a:bodyPr/>
          <a:lstStyle/>
          <a:p>
            <a:endParaRPr dirty="0">
              <a:solidFill>
                <a:prstClr val="black"/>
              </a:solidFill>
              <a:latin typeface="Calibri"/>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00DAF5DD-95CB-4CEB-BB25-CFA56A6D3FD6}" type="slidenum">
              <a:rPr lang="en-US" smtClean="0">
                <a:solidFill>
                  <a:srgbClr val="323232"/>
                </a:solidFill>
                <a:latin typeface="Calibri"/>
              </a:rPr>
              <a:pPr/>
              <a:t>‹#›</a:t>
            </a:fld>
            <a:endParaRPr lang="en-US">
              <a:solidFill>
                <a:srgbClr val="323232"/>
              </a:solidFill>
              <a:latin typeface="Calibri"/>
            </a:endParaRPr>
          </a:p>
        </p:txBody>
      </p:sp>
    </p:spTree>
    <p:extLst>
      <p:ext uri="{BB962C8B-B14F-4D97-AF65-F5344CB8AC3E}">
        <p14:creationId xmlns:p14="http://schemas.microsoft.com/office/powerpoint/2010/main" val="3159833000"/>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4D4854E8-3552-421C-844A-EB8AC60F9227}" type="datetime1">
              <a:rPr lang="en-US" smtClean="0">
                <a:solidFill>
                  <a:srgbClr val="323232"/>
                </a:solidFill>
                <a:latin typeface="Calibri"/>
              </a:rPr>
              <a:pPr/>
              <a:t>3/22/16</a:t>
            </a:fld>
            <a:endParaRPr lang="en-US">
              <a:solidFill>
                <a:srgbClr val="323232"/>
              </a:solidFill>
              <a:latin typeface="Calibri"/>
            </a:endParaRPr>
          </a:p>
        </p:txBody>
      </p:sp>
      <p:sp>
        <p:nvSpPr>
          <p:cNvPr id="6" name="Footer Placeholder 5"/>
          <p:cNvSpPr>
            <a:spLocks noGrp="1"/>
          </p:cNvSpPr>
          <p:nvPr>
            <p:ph type="ftr" sz="quarter" idx="11"/>
          </p:nvPr>
        </p:nvSpPr>
        <p:spPr/>
        <p:txBody>
          <a:bodyPr/>
          <a:lstStyle/>
          <a:p>
            <a:endParaRPr dirty="0">
              <a:solidFill>
                <a:prstClr val="black"/>
              </a:solidFill>
              <a:latin typeface="Calibri"/>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00DAF5DD-95CB-4CEB-BB25-CFA56A6D3FD6}" type="slidenum">
              <a:rPr lang="en-US" smtClean="0">
                <a:latin typeface="Calibri"/>
              </a:rPr>
              <a:pPr/>
              <a:t>‹#›</a:t>
            </a:fld>
            <a:endParaRPr lang="en-US">
              <a:latin typeface="Calibri"/>
            </a:endParaRPr>
          </a:p>
        </p:txBody>
      </p:sp>
      <p:sp>
        <p:nvSpPr>
          <p:cNvPr id="3" name="Text Placeholder 2"/>
          <p:cNvSpPr>
            <a:spLocks noGrp="1"/>
          </p:cNvSpPr>
          <p:nvPr>
            <p:ph type="body" idx="2"/>
          </p:nvPr>
        </p:nvSpPr>
        <p:spPr>
          <a:xfrm>
            <a:off x="609600" y="1752600"/>
            <a:ext cx="1600200" cy="4343400"/>
          </a:xfrm>
          <a:solidFill>
            <a:srgbClr val="571963"/>
          </a:solidFill>
          <a:ln w="50800" cap="sq" cmpd="dbl" algn="ctr">
            <a:no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68983956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Calibri"/>
            </a:endParaRPr>
          </a:p>
        </p:txBody>
      </p:sp>
      <p:sp>
        <p:nvSpPr>
          <p:cNvPr id="9" name="Rectangle 8"/>
          <p:cNvSpPr/>
          <p:nvPr/>
        </p:nvSpPr>
        <p:spPr>
          <a:xfrm>
            <a:off x="-9144" y="4663440"/>
            <a:ext cx="1463040" cy="713232"/>
          </a:xfrm>
          <a:prstGeom prst="rect">
            <a:avLst/>
          </a:prstGeom>
          <a:solidFill>
            <a:srgbClr val="57196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Calibri"/>
            </a:endParaRPr>
          </a:p>
        </p:txBody>
      </p:sp>
      <p:sp>
        <p:nvSpPr>
          <p:cNvPr id="10" name="Rectangle 9"/>
          <p:cNvSpPr/>
          <p:nvPr/>
        </p:nvSpPr>
        <p:spPr>
          <a:xfrm>
            <a:off x="1545336" y="4654296"/>
            <a:ext cx="7598664" cy="713232"/>
          </a:xfrm>
          <a:prstGeom prst="rect">
            <a:avLst/>
          </a:prstGeom>
          <a:solidFill>
            <a:schemeClr val="tx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Calibri"/>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Calibri"/>
            </a:endParaRPr>
          </a:p>
        </p:txBody>
      </p:sp>
      <p:sp>
        <p:nvSpPr>
          <p:cNvPr id="12" name="Date Placeholder 11"/>
          <p:cNvSpPr>
            <a:spLocks noGrp="1"/>
          </p:cNvSpPr>
          <p:nvPr>
            <p:ph type="dt" sz="half" idx="10"/>
          </p:nvPr>
        </p:nvSpPr>
        <p:spPr>
          <a:xfrm>
            <a:off x="6248400" y="6248400"/>
            <a:ext cx="2667000" cy="365125"/>
          </a:xfrm>
        </p:spPr>
        <p:txBody>
          <a:bodyPr rtlCol="0"/>
          <a:lstStyle/>
          <a:p>
            <a:fld id="{E518BF14-AA72-41EC-8529-6E7D0838BF55}" type="datetime1">
              <a:rPr lang="en-US" smtClean="0">
                <a:solidFill>
                  <a:srgbClr val="323232"/>
                </a:solidFill>
                <a:latin typeface="Calibri"/>
              </a:rPr>
              <a:pPr/>
              <a:t>3/22/16</a:t>
            </a:fld>
            <a:endParaRPr lang="en-US">
              <a:solidFill>
                <a:srgbClr val="323232"/>
              </a:solidFill>
              <a:latin typeface="Calibri"/>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00DAF5DD-95CB-4CEB-BB25-CFA56A6D3FD6}" type="slidenum">
              <a:rPr lang="en-US" smtClean="0">
                <a:latin typeface="Calibri"/>
              </a:rPr>
              <a:pPr/>
              <a:t>‹#›</a:t>
            </a:fld>
            <a:endParaRPr lang="en-US">
              <a:latin typeface="Calibri"/>
            </a:endParaRPr>
          </a:p>
        </p:txBody>
      </p:sp>
      <p:sp>
        <p:nvSpPr>
          <p:cNvPr id="14" name="Footer Placeholder 13"/>
          <p:cNvSpPr>
            <a:spLocks noGrp="1"/>
          </p:cNvSpPr>
          <p:nvPr>
            <p:ph type="ftr" sz="quarter" idx="12"/>
          </p:nvPr>
        </p:nvSpPr>
        <p:spPr>
          <a:xfrm>
            <a:off x="1600200" y="6248206"/>
            <a:ext cx="4572000" cy="365125"/>
          </a:xfrm>
        </p:spPr>
        <p:txBody>
          <a:bodyPr rtlCol="0"/>
          <a:lstStyle/>
          <a:p>
            <a:endParaRPr dirty="0">
              <a:solidFill>
                <a:prstClr val="black"/>
              </a:solidFill>
              <a:latin typeface="Calibri"/>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1658209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F8C4EA5E-4607-4BE7-B6CA-6292FBA72294}" type="datetime1">
              <a:rPr lang="en-US" smtClean="0">
                <a:solidFill>
                  <a:srgbClr val="323232"/>
                </a:solidFill>
                <a:latin typeface="Calibri"/>
              </a:rPr>
              <a:pPr/>
              <a:t>3/22/16</a:t>
            </a:fld>
            <a:endParaRPr lang="en-US">
              <a:solidFill>
                <a:srgbClr val="323232"/>
              </a:solidFill>
              <a:latin typeface="Calibri"/>
            </a:endParaRPr>
          </a:p>
        </p:txBody>
      </p:sp>
      <p:sp>
        <p:nvSpPr>
          <p:cNvPr id="5" name="Footer Placeholder 4"/>
          <p:cNvSpPr>
            <a:spLocks noGrp="1"/>
          </p:cNvSpPr>
          <p:nvPr>
            <p:ph type="ftr" sz="quarter" idx="11"/>
          </p:nvPr>
        </p:nvSpPr>
        <p:spPr/>
        <p:txBody>
          <a:bodyPr/>
          <a:lstStyle/>
          <a:p>
            <a:endParaRPr dirty="0">
              <a:solidFill>
                <a:prstClr val="black"/>
              </a:solidFill>
              <a:latin typeface="Calibri"/>
            </a:endParaRPr>
          </a:p>
        </p:txBody>
      </p:sp>
      <p:sp>
        <p:nvSpPr>
          <p:cNvPr id="6" name="Slide Number Placeholder 5"/>
          <p:cNvSpPr>
            <a:spLocks noGrp="1"/>
          </p:cNvSpPr>
          <p:nvPr>
            <p:ph type="sldNum" sz="quarter" idx="12"/>
          </p:nvPr>
        </p:nvSpPr>
        <p:spPr/>
        <p:txBody>
          <a:bodyPr/>
          <a:lstStyle/>
          <a:p>
            <a:fld id="{00DAF5DD-95CB-4CEB-BB25-CFA56A6D3FD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42384254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Candara" panose="020E0502030303020204" pitchFamily="34" charset="0"/>
              </a:defRPr>
            </a:lvl1pPr>
          </a:lstStyle>
          <a:p>
            <a:r>
              <a:rPr lang="en-US" altLang="zh-CN" smtClean="0"/>
              <a:t>Click to edit Master title style</a:t>
            </a:r>
            <a:endParaRPr lang="en-US"/>
          </a:p>
        </p:txBody>
      </p:sp>
      <p:sp>
        <p:nvSpPr>
          <p:cNvPr id="3" name="Date Placeholder 2"/>
          <p:cNvSpPr>
            <a:spLocks noGrp="1"/>
          </p:cNvSpPr>
          <p:nvPr>
            <p:ph type="dt" sz="half" idx="10"/>
          </p:nvPr>
        </p:nvSpPr>
        <p:spPr/>
        <p:txBody>
          <a:bodyPr/>
          <a:lstStyle/>
          <a:p>
            <a:fld id="{27FD9840-DE4B-074C-9D42-6161215E19C5}" type="datetime1">
              <a:rPr lang="en-US" smtClean="0"/>
              <a:t>3/22/16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793D96-908F-C349-BB78-E3BAD6A8651C}" type="slidenum">
              <a:rPr lang="en-US" smtClean="0"/>
              <a:t>‹#›</a:t>
            </a:fld>
            <a:endParaRPr lang="en-US"/>
          </a:p>
        </p:txBody>
      </p:sp>
    </p:spTree>
    <p:extLst>
      <p:ext uri="{BB962C8B-B14F-4D97-AF65-F5344CB8AC3E}">
        <p14:creationId xmlns:p14="http://schemas.microsoft.com/office/powerpoint/2010/main" val="3081743293"/>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A245BFFA-B0E3-4C88-97F8-7D89C33071FE}" type="datetime1">
              <a:rPr lang="en-US" smtClean="0">
                <a:solidFill>
                  <a:srgbClr val="323232"/>
                </a:solidFill>
                <a:latin typeface="Calibri"/>
              </a:rPr>
              <a:pPr/>
              <a:t>3/22/16</a:t>
            </a:fld>
            <a:endParaRPr lang="en-US">
              <a:solidFill>
                <a:srgbClr val="323232"/>
              </a:solidFill>
              <a:latin typeface="Calibri"/>
            </a:endParaRPr>
          </a:p>
        </p:txBody>
      </p:sp>
      <p:sp>
        <p:nvSpPr>
          <p:cNvPr id="5" name="Footer Placeholder 4"/>
          <p:cNvSpPr>
            <a:spLocks noGrp="1"/>
          </p:cNvSpPr>
          <p:nvPr>
            <p:ph type="ftr" sz="quarter" idx="11"/>
          </p:nvPr>
        </p:nvSpPr>
        <p:spPr>
          <a:xfrm>
            <a:off x="457201" y="6248207"/>
            <a:ext cx="5573483" cy="365125"/>
          </a:xfrm>
        </p:spPr>
        <p:txBody>
          <a:bodyPr/>
          <a:lstStyle/>
          <a:p>
            <a:endParaRPr dirty="0">
              <a:solidFill>
                <a:prstClr val="black"/>
              </a:solidFill>
              <a:latin typeface="Calibri"/>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8" name="Rectangle 7"/>
          <p:cNvSpPr/>
          <p:nvPr/>
        </p:nvSpPr>
        <p:spPr>
          <a:xfrm>
            <a:off x="6142038" y="609600"/>
            <a:ext cx="228600" cy="6248400"/>
          </a:xfrm>
          <a:prstGeom prst="rect">
            <a:avLst/>
          </a:prstGeom>
          <a:solidFill>
            <a:schemeClr val="tx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 name="Slide Number Placeholder 5"/>
          <p:cNvSpPr>
            <a:spLocks noGrp="1"/>
          </p:cNvSpPr>
          <p:nvPr>
            <p:ph type="sldNum" sz="quarter" idx="12"/>
          </p:nvPr>
        </p:nvSpPr>
        <p:spPr>
          <a:xfrm rot="5400000">
            <a:off x="5989638" y="144462"/>
            <a:ext cx="533400" cy="244476"/>
          </a:xfrm>
          <a:solidFill>
            <a:srgbClr val="571963"/>
          </a:solidFill>
        </p:spPr>
        <p:txBody>
          <a:bodyPr/>
          <a:lstStyle/>
          <a:p>
            <a:fld id="{00DAF5DD-95CB-4CEB-BB25-CFA56A6D3FD6}"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13671541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36576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endParaRPr dirty="0">
              <a:solidFill>
                <a:prstClr val="black"/>
              </a:solidFill>
              <a:latin typeface="Calibri"/>
            </a:endParaRPr>
          </a:p>
        </p:txBody>
      </p:sp>
    </p:spTree>
    <p:extLst>
      <p:ext uri="{BB962C8B-B14F-4D97-AF65-F5344CB8AC3E}">
        <p14:creationId xmlns:p14="http://schemas.microsoft.com/office/powerpoint/2010/main" val="6330551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3657600"/>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endParaRPr dirty="0">
              <a:solidFill>
                <a:prstClr val="black"/>
              </a:solidFill>
              <a:latin typeface="Calibri"/>
            </a:endParaRPr>
          </a:p>
        </p:txBody>
      </p:sp>
    </p:spTree>
    <p:extLst>
      <p:ext uri="{BB962C8B-B14F-4D97-AF65-F5344CB8AC3E}">
        <p14:creationId xmlns:p14="http://schemas.microsoft.com/office/powerpoint/2010/main" val="13565513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7BB057-90E4-5F4F-ABE8-754DE7866DBD}" type="datetimeFigureOut">
              <a:rPr lang="en-US" smtClean="0">
                <a:solidFill>
                  <a:prstClr val="black">
                    <a:tint val="75000"/>
                  </a:prstClr>
                </a:solidFill>
                <a:latin typeface="Calibri"/>
              </a:rPr>
              <a:pPr/>
              <a:t>3/22/16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46F4424-15A3-284F-B29C-8EF19F3AA4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41106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7BB057-90E4-5F4F-ABE8-754DE7866DBD}" type="datetimeFigureOut">
              <a:rPr lang="en-US" smtClean="0">
                <a:solidFill>
                  <a:prstClr val="black">
                    <a:tint val="75000"/>
                  </a:prstClr>
                </a:solidFill>
                <a:latin typeface="Calibri"/>
              </a:rPr>
              <a:pPr/>
              <a:t>3/22/16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46F4424-15A3-284F-B29C-8EF19F3AA4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54156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7BB057-90E4-5F4F-ABE8-754DE7866DBD}" type="datetimeFigureOut">
              <a:rPr lang="en-US" smtClean="0">
                <a:solidFill>
                  <a:prstClr val="black">
                    <a:tint val="75000"/>
                  </a:prstClr>
                </a:solidFill>
                <a:latin typeface="Calibri"/>
              </a:rPr>
              <a:pPr/>
              <a:t>3/22/16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46F4424-15A3-284F-B29C-8EF19F3AA4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36841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7BB057-90E4-5F4F-ABE8-754DE7866DBD}" type="datetimeFigureOut">
              <a:rPr lang="en-US" smtClean="0">
                <a:solidFill>
                  <a:prstClr val="black">
                    <a:tint val="75000"/>
                  </a:prstClr>
                </a:solidFill>
                <a:latin typeface="Calibri"/>
              </a:rPr>
              <a:pPr/>
              <a:t>3/22/16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46F4424-15A3-284F-B29C-8EF19F3AA4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116546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7BB057-90E4-5F4F-ABE8-754DE7866DBD}" type="datetimeFigureOut">
              <a:rPr lang="en-US" smtClean="0">
                <a:solidFill>
                  <a:prstClr val="black">
                    <a:tint val="75000"/>
                  </a:prstClr>
                </a:solidFill>
                <a:latin typeface="Calibri"/>
              </a:rPr>
              <a:pPr/>
              <a:t>3/22/16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46F4424-15A3-284F-B29C-8EF19F3AA4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67858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7BB057-90E4-5F4F-ABE8-754DE7866DBD}" type="datetimeFigureOut">
              <a:rPr lang="en-US" smtClean="0">
                <a:solidFill>
                  <a:prstClr val="black">
                    <a:tint val="75000"/>
                  </a:prstClr>
                </a:solidFill>
                <a:latin typeface="Calibri"/>
              </a:rPr>
              <a:pPr/>
              <a:t>3/22/16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46F4424-15A3-284F-B29C-8EF19F3AA4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21131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7BB057-90E4-5F4F-ABE8-754DE7866DBD}" type="datetimeFigureOut">
              <a:rPr lang="en-US" smtClean="0">
                <a:solidFill>
                  <a:prstClr val="black">
                    <a:tint val="75000"/>
                  </a:prstClr>
                </a:solidFill>
                <a:latin typeface="Calibri"/>
              </a:rPr>
              <a:pPr/>
              <a:t>3/22/16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46F4424-15A3-284F-B29C-8EF19F3AA4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36610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DC69A8-6B2A-CE4B-A246-8C88881CC080}" type="datetime1">
              <a:rPr lang="en-US" smtClean="0"/>
              <a:t>3/22/16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793D96-908F-C349-BB78-E3BAD6A8651C}" type="slidenum">
              <a:rPr lang="en-US" smtClean="0"/>
              <a:t>‹#›</a:t>
            </a:fld>
            <a:endParaRPr lang="en-US"/>
          </a:p>
        </p:txBody>
      </p:sp>
    </p:spTree>
    <p:extLst>
      <p:ext uri="{BB962C8B-B14F-4D97-AF65-F5344CB8AC3E}">
        <p14:creationId xmlns:p14="http://schemas.microsoft.com/office/powerpoint/2010/main" val="531019302"/>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7BB057-90E4-5F4F-ABE8-754DE7866DBD}" type="datetimeFigureOut">
              <a:rPr lang="en-US" smtClean="0">
                <a:solidFill>
                  <a:prstClr val="black">
                    <a:tint val="75000"/>
                  </a:prstClr>
                </a:solidFill>
                <a:latin typeface="Calibri"/>
              </a:rPr>
              <a:pPr/>
              <a:t>3/22/16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46F4424-15A3-284F-B29C-8EF19F3AA4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29462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7BB057-90E4-5F4F-ABE8-754DE7866DBD}" type="datetimeFigureOut">
              <a:rPr lang="en-US" smtClean="0">
                <a:solidFill>
                  <a:prstClr val="black">
                    <a:tint val="75000"/>
                  </a:prstClr>
                </a:solidFill>
                <a:latin typeface="Calibri"/>
              </a:rPr>
              <a:pPr/>
              <a:t>3/22/16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46F4424-15A3-284F-B29C-8EF19F3AA4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753349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7BB057-90E4-5F4F-ABE8-754DE7866DBD}" type="datetimeFigureOut">
              <a:rPr lang="en-US" smtClean="0">
                <a:solidFill>
                  <a:prstClr val="black">
                    <a:tint val="75000"/>
                  </a:prstClr>
                </a:solidFill>
                <a:latin typeface="Calibri"/>
              </a:rPr>
              <a:pPr/>
              <a:t>3/22/16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46F4424-15A3-284F-B29C-8EF19F3AA4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754086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7BB057-90E4-5F4F-ABE8-754DE7866DBD}" type="datetimeFigureOut">
              <a:rPr lang="en-US" smtClean="0">
                <a:solidFill>
                  <a:prstClr val="black">
                    <a:tint val="75000"/>
                  </a:prstClr>
                </a:solidFill>
                <a:latin typeface="Calibri"/>
              </a:rPr>
              <a:pPr/>
              <a:t>3/22/16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46F4424-15A3-284F-B29C-8EF19F3AA4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67236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6565" y="2151769"/>
            <a:ext cx="7425599" cy="1470025"/>
          </a:xfrm>
        </p:spPr>
        <p:txBody>
          <a:bodyPr/>
          <a:lstStyle>
            <a:lvl1pPr algn="ctr">
              <a:defRPr b="1"/>
            </a:lvl1pPr>
          </a:lstStyle>
          <a:p>
            <a:r>
              <a:rPr lang="en-US" smtClean="0"/>
              <a:t>Click to edit Master title style</a:t>
            </a:r>
            <a:endParaRPr lang="en-US" dirty="0"/>
          </a:p>
        </p:txBody>
      </p:sp>
      <p:sp>
        <p:nvSpPr>
          <p:cNvPr id="3" name="Subtitle 2"/>
          <p:cNvSpPr>
            <a:spLocks noGrp="1"/>
          </p:cNvSpPr>
          <p:nvPr>
            <p:ph type="subTitle" idx="1"/>
          </p:nvPr>
        </p:nvSpPr>
        <p:spPr>
          <a:xfrm>
            <a:off x="1531659" y="3886200"/>
            <a:ext cx="6075410" cy="175260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6" name="Slide Number Placeholder 5"/>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14" name="Straight Connector 13"/>
          <p:cNvCxnSpPr>
            <a:endCxn id="5" idx="1"/>
          </p:cNvCxnSpPr>
          <p:nvPr/>
        </p:nvCxnSpPr>
        <p:spPr>
          <a:xfrm flipV="1">
            <a:off x="0" y="6538913"/>
            <a:ext cx="3124200" cy="55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14458" y="3600450"/>
            <a:ext cx="228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8686799" y="3600450"/>
            <a:ext cx="228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37855" y="0"/>
            <a:ext cx="0" cy="3600450"/>
          </a:xfrm>
          <a:prstGeom prst="line">
            <a:avLst/>
          </a:prstGeom>
          <a:ln>
            <a:solidFill>
              <a:srgbClr val="004386"/>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8697472" y="0"/>
            <a:ext cx="0" cy="3600450"/>
          </a:xfrm>
          <a:prstGeom prst="line">
            <a:avLst/>
          </a:prstGeom>
          <a:ln>
            <a:solidFill>
              <a:srgbClr val="004386"/>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14142" y="3325753"/>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14458" y="3308275"/>
            <a:ext cx="0" cy="241183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a:off x="8926072" y="3308275"/>
            <a:ext cx="1" cy="233052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8926072" y="3318947"/>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0" y="5719244"/>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H="1">
            <a:off x="8915400" y="5638800"/>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8" name="Picture 17"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2200" y="6211336"/>
            <a:ext cx="1957734" cy="640080"/>
          </a:xfrm>
          <a:prstGeom prst="rect">
            <a:avLst/>
          </a:prstGeom>
        </p:spPr>
      </p:pic>
      <p:cxnSp>
        <p:nvCxnSpPr>
          <p:cNvPr id="19" name="Straight Connector 18"/>
          <p:cNvCxnSpPr>
            <a:stCxn id="5" idx="3"/>
          </p:cNvCxnSpPr>
          <p:nvPr/>
        </p:nvCxnSpPr>
        <p:spPr>
          <a:xfrm>
            <a:off x="6019800" y="6538913"/>
            <a:ext cx="3124200" cy="55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51397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6565" y="2151769"/>
            <a:ext cx="7425599" cy="1470025"/>
          </a:xfrm>
        </p:spPr>
        <p:txBody>
          <a:bodyPr/>
          <a:lstStyle>
            <a:lvl1pPr algn="ctr">
              <a:defRPr b="1"/>
            </a:lvl1pPr>
          </a:lstStyle>
          <a:p>
            <a:r>
              <a:rPr lang="en-US" smtClean="0"/>
              <a:t>Click to edit Master title style</a:t>
            </a:r>
            <a:endParaRPr lang="en-US" dirty="0"/>
          </a:p>
        </p:txBody>
      </p:sp>
      <p:sp>
        <p:nvSpPr>
          <p:cNvPr id="3" name="Subtitle 2"/>
          <p:cNvSpPr>
            <a:spLocks noGrp="1"/>
          </p:cNvSpPr>
          <p:nvPr>
            <p:ph type="subTitle" idx="1"/>
          </p:nvPr>
        </p:nvSpPr>
        <p:spPr>
          <a:xfrm>
            <a:off x="1531659" y="3886200"/>
            <a:ext cx="6075410" cy="175260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6" name="Slide Number Placeholder 5"/>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pic>
        <p:nvPicPr>
          <p:cNvPr id="21" name="Picture 20"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8743" y="6172835"/>
            <a:ext cx="1678057" cy="548640"/>
          </a:xfrm>
          <a:prstGeom prst="rect">
            <a:avLst/>
          </a:prstGeom>
        </p:spPr>
      </p:pic>
    </p:spTree>
    <p:extLst>
      <p:ext uri="{BB962C8B-B14F-4D97-AF65-F5344CB8AC3E}">
        <p14:creationId xmlns:p14="http://schemas.microsoft.com/office/powerpoint/2010/main" val="16575400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4_Title and Content">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6" name="Slide Number Placeholder 5"/>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pic>
        <p:nvPicPr>
          <p:cNvPr id="11" name="Picture 10" descr="ChiMaD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2200" y="6217920"/>
            <a:ext cx="1969477" cy="640080"/>
          </a:xfrm>
          <a:prstGeom prst="rect">
            <a:avLst/>
          </a:prstGeom>
        </p:spPr>
      </p:pic>
      <p:sp>
        <p:nvSpPr>
          <p:cNvPr id="12" name="Title 1"/>
          <p:cNvSpPr>
            <a:spLocks noGrp="1"/>
          </p:cNvSpPr>
          <p:nvPr>
            <p:ph type="ctrTitle"/>
          </p:nvPr>
        </p:nvSpPr>
        <p:spPr>
          <a:xfrm>
            <a:off x="856565" y="2151769"/>
            <a:ext cx="7425599" cy="1470025"/>
          </a:xfrm>
        </p:spPr>
        <p:txBody>
          <a:bodyPr/>
          <a:lstStyle>
            <a:lvl1pPr algn="ctr">
              <a:defRPr b="1">
                <a:solidFill>
                  <a:srgbClr val="FFFFFF"/>
                </a:solidFill>
              </a:defRPr>
            </a:lvl1pPr>
          </a:lstStyle>
          <a:p>
            <a:r>
              <a:rPr lang="en-US" smtClean="0"/>
              <a:t>Click to edit Master title style</a:t>
            </a:r>
            <a:endParaRPr lang="en-US" dirty="0"/>
          </a:p>
        </p:txBody>
      </p:sp>
      <p:sp>
        <p:nvSpPr>
          <p:cNvPr id="13" name="Subtitle 2"/>
          <p:cNvSpPr>
            <a:spLocks noGrp="1"/>
          </p:cNvSpPr>
          <p:nvPr>
            <p:ph type="subTitle" idx="1"/>
          </p:nvPr>
        </p:nvSpPr>
        <p:spPr>
          <a:xfrm>
            <a:off x="1531659" y="3886200"/>
            <a:ext cx="6075410" cy="1752600"/>
          </a:xfrm>
        </p:spPr>
        <p:txBody>
          <a:bodyPr>
            <a:normAutofit/>
          </a:bodyPr>
          <a:lstStyle>
            <a:lvl1pPr marL="0" indent="0" algn="ctr">
              <a:buNone/>
              <a:defRPr sz="28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cxnSp>
        <p:nvCxnSpPr>
          <p:cNvPr id="14" name="Straight Connector 13"/>
          <p:cNvCxnSpPr/>
          <p:nvPr/>
        </p:nvCxnSpPr>
        <p:spPr>
          <a:xfrm flipV="1">
            <a:off x="0" y="6538913"/>
            <a:ext cx="3124200" cy="5586"/>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14458" y="3600450"/>
            <a:ext cx="2286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37855" y="0"/>
            <a:ext cx="0" cy="360045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8697472" y="0"/>
            <a:ext cx="0" cy="360045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4142" y="3325753"/>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14458" y="3308275"/>
            <a:ext cx="0" cy="241183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8926072" y="3308275"/>
            <a:ext cx="1" cy="233052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8926072" y="3318947"/>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0" y="5719244"/>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8915400" y="5638800"/>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019800" y="6538913"/>
            <a:ext cx="3124200" cy="5586"/>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8686799" y="3600450"/>
            <a:ext cx="2286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5817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5_Title and Content">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6" name="Slide Number Placeholder 5"/>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sp>
        <p:nvSpPr>
          <p:cNvPr id="12" name="Title 1"/>
          <p:cNvSpPr>
            <a:spLocks noGrp="1"/>
          </p:cNvSpPr>
          <p:nvPr>
            <p:ph type="ctrTitle"/>
          </p:nvPr>
        </p:nvSpPr>
        <p:spPr>
          <a:xfrm>
            <a:off x="856565" y="2151769"/>
            <a:ext cx="7425599" cy="1470025"/>
          </a:xfrm>
        </p:spPr>
        <p:txBody>
          <a:bodyPr/>
          <a:lstStyle>
            <a:lvl1pPr algn="ctr">
              <a:defRPr b="1">
                <a:solidFill>
                  <a:srgbClr val="FFFFFF"/>
                </a:solidFill>
              </a:defRPr>
            </a:lvl1pPr>
          </a:lstStyle>
          <a:p>
            <a:r>
              <a:rPr lang="en-US" smtClean="0"/>
              <a:t>Click to edit Master title style</a:t>
            </a:r>
            <a:endParaRPr lang="en-US" dirty="0"/>
          </a:p>
        </p:txBody>
      </p:sp>
      <p:sp>
        <p:nvSpPr>
          <p:cNvPr id="13" name="Subtitle 2"/>
          <p:cNvSpPr>
            <a:spLocks noGrp="1"/>
          </p:cNvSpPr>
          <p:nvPr>
            <p:ph type="subTitle" idx="1"/>
          </p:nvPr>
        </p:nvSpPr>
        <p:spPr>
          <a:xfrm>
            <a:off x="1531659" y="3886200"/>
            <a:ext cx="6075410" cy="1752600"/>
          </a:xfrm>
        </p:spPr>
        <p:txBody>
          <a:bodyPr>
            <a:normAutofit/>
          </a:bodyPr>
          <a:lstStyle>
            <a:lvl1pPr marL="0" indent="0" algn="ctr">
              <a:buNone/>
              <a:defRPr sz="28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27" name="Picture 26" descr="ChiMaD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39086"/>
            <a:ext cx="1688123" cy="548640"/>
          </a:xfrm>
          <a:prstGeom prst="rect">
            <a:avLst/>
          </a:prstGeom>
        </p:spPr>
      </p:pic>
    </p:spTree>
    <p:extLst>
      <p:ext uri="{BB962C8B-B14F-4D97-AF65-F5344CB8AC3E}">
        <p14:creationId xmlns:p14="http://schemas.microsoft.com/office/powerpoint/2010/main" val="20171374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6" name="Slide Number Placeholder 5"/>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7" name="Straight Connector 6"/>
          <p:cNvCxnSpPr/>
          <p:nvPr/>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8" name="Picture 7"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9" name="Straight Connector 8"/>
          <p:cNvCxnSpPr/>
          <p:nvPr/>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3772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6" name="Slide Number Placeholder 5"/>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7" name="Straight Connector 6"/>
          <p:cNvCxnSpPr/>
          <p:nvPr/>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6" name="Picture 15"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1294899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B7B91264-908B-184D-BA11-1BF6C567ACEE}" type="datetime1">
              <a:rPr lang="en-US" smtClean="0"/>
              <a:t>3/22/16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793D96-908F-C349-BB78-E3BAD6A8651C}" type="slidenum">
              <a:rPr lang="en-US" smtClean="0"/>
              <a:t>‹#›</a:t>
            </a:fld>
            <a:endParaRPr lang="en-US"/>
          </a:p>
        </p:txBody>
      </p:sp>
    </p:spTree>
    <p:extLst>
      <p:ext uri="{BB962C8B-B14F-4D97-AF65-F5344CB8AC3E}">
        <p14:creationId xmlns:p14="http://schemas.microsoft.com/office/powerpoint/2010/main" val="69782858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6" name="Slide Number Placeholder 5"/>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7" name="Straight Connector 6"/>
          <p:cNvCxnSpPr/>
          <p:nvPr/>
        </p:nvCxnSpPr>
        <p:spPr>
          <a:xfrm>
            <a:off x="457200" y="1417638"/>
            <a:ext cx="82296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0" y="6544499"/>
            <a:ext cx="6836833"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740950" y="6544499"/>
            <a:ext cx="40305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pic>
        <p:nvPicPr>
          <p:cNvPr id="14" name="Picture 13" descr="ChiMaD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39086"/>
            <a:ext cx="1688123" cy="548640"/>
          </a:xfrm>
          <a:prstGeom prst="rect">
            <a:avLst/>
          </a:prstGeom>
        </p:spPr>
      </p:pic>
    </p:spTree>
    <p:extLst>
      <p:ext uri="{BB962C8B-B14F-4D97-AF65-F5344CB8AC3E}">
        <p14:creationId xmlns:p14="http://schemas.microsoft.com/office/powerpoint/2010/main" val="9180289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7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6" name="Slide Number Placeholder 5"/>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7" name="Straight Connector 6"/>
          <p:cNvCxnSpPr/>
          <p:nvPr/>
        </p:nvCxnSpPr>
        <p:spPr>
          <a:xfrm>
            <a:off x="457200" y="1417638"/>
            <a:ext cx="82296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Picture 11" descr="ChiMaD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39086"/>
            <a:ext cx="1688123" cy="548640"/>
          </a:xfrm>
          <a:prstGeom prst="rect">
            <a:avLst/>
          </a:prstGeom>
        </p:spPr>
      </p:pic>
    </p:spTree>
    <p:extLst>
      <p:ext uri="{BB962C8B-B14F-4D97-AF65-F5344CB8AC3E}">
        <p14:creationId xmlns:p14="http://schemas.microsoft.com/office/powerpoint/2010/main" val="13722376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FFFFFF"/>
                </a:solidFill>
              </a:defRPr>
            </a:lvl1pPr>
          </a:lstStyle>
          <a:p>
            <a:r>
              <a:rPr lang="en-US" smtClean="0"/>
              <a:t>Click to edit Master title style</a:t>
            </a:r>
            <a:endParaRPr lang="en-US" dirty="0"/>
          </a:p>
        </p:txBody>
      </p:sp>
      <p:cxnSp>
        <p:nvCxnSpPr>
          <p:cNvPr id="7" name="Straight Connector 6"/>
          <p:cNvCxnSpPr/>
          <p:nvPr/>
        </p:nvCxnSpPr>
        <p:spPr>
          <a:xfrm>
            <a:off x="457200" y="1417638"/>
            <a:ext cx="82296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Date Placeholder 3"/>
          <p:cNvSpPr>
            <a:spLocks noGrp="1"/>
          </p:cNvSpPr>
          <p:nvPr>
            <p:ph type="dt" sz="half" idx="10"/>
          </p:nvPr>
        </p:nvSpPr>
        <p:spPr>
          <a:xfrm>
            <a:off x="457200" y="6356350"/>
            <a:ext cx="2133600" cy="365125"/>
          </a:xfrm>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13"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14" name="Slide Number Placeholder 5"/>
          <p:cNvSpPr>
            <a:spLocks noGrp="1"/>
          </p:cNvSpPr>
          <p:nvPr>
            <p:ph type="sldNum" sz="quarter" idx="12"/>
          </p:nvPr>
        </p:nvSpPr>
        <p:spPr>
          <a:xfrm>
            <a:off x="3632200" y="6352117"/>
            <a:ext cx="2133600" cy="365125"/>
          </a:xfrm>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15" name="Straight Connector 14"/>
          <p:cNvCxnSpPr/>
          <p:nvPr/>
        </p:nvCxnSpPr>
        <p:spPr>
          <a:xfrm>
            <a:off x="0" y="6544499"/>
            <a:ext cx="6836833"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8740950" y="6544499"/>
            <a:ext cx="40305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pic>
        <p:nvPicPr>
          <p:cNvPr id="17" name="Picture 16" descr="ChiMaD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39086"/>
            <a:ext cx="1688123" cy="548640"/>
          </a:xfrm>
          <a:prstGeom prst="rect">
            <a:avLst/>
          </a:prstGeom>
        </p:spPr>
      </p:pic>
    </p:spTree>
    <p:extLst>
      <p:ext uri="{BB962C8B-B14F-4D97-AF65-F5344CB8AC3E}">
        <p14:creationId xmlns:p14="http://schemas.microsoft.com/office/powerpoint/2010/main" val="7847930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6" name="Slide Number Placeholder 5"/>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7" name="Straight Connector 6"/>
          <p:cNvCxnSpPr/>
          <p:nvPr/>
        </p:nvCxnSpPr>
        <p:spPr>
          <a:xfrm>
            <a:off x="722313" y="4406900"/>
            <a:ext cx="77724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4" name="Picture 13"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9040436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7" name="Slide Number Placeholder 6"/>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8" name="Straight Connector 7"/>
          <p:cNvCxnSpPr/>
          <p:nvPr/>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Picture 11"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13" name="Straight Connector 12"/>
          <p:cNvCxnSpPr/>
          <p:nvPr/>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8844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7" name="Slide Number Placeholder 6"/>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8" name="Straight Connector 7"/>
          <p:cNvCxnSpPr/>
          <p:nvPr/>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Picture 11"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16924395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9" name="Slide Number Placeholder 8"/>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10" name="Straight Connector 9"/>
          <p:cNvCxnSpPr/>
          <p:nvPr/>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4" name="Picture 13"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15" name="Straight Connector 14"/>
          <p:cNvCxnSpPr/>
          <p:nvPr/>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95351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9" name="Slide Number Placeholder 8"/>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10" name="Straight Connector 9"/>
          <p:cNvCxnSpPr/>
          <p:nvPr/>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4" name="Picture 13"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18897064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5" name="Slide Number Placeholder 4"/>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6" name="Straight Connector 5"/>
          <p:cNvCxnSpPr/>
          <p:nvPr/>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Picture 9"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11" name="Straight Connector 10"/>
          <p:cNvCxnSpPr/>
          <p:nvPr/>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96242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5" name="Slide Number Placeholder 4"/>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6" name="Straight Connector 5"/>
          <p:cNvCxnSpPr/>
          <p:nvPr/>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Picture 9"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1991780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C0FFE8B7-EBFC-B44D-9FCD-6EEC4EB4A940}" type="datetime1">
              <a:rPr lang="en-US" smtClean="0"/>
              <a:t>3/22/16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793D96-908F-C349-BB78-E3BAD6A8651C}" type="slidenum">
              <a:rPr lang="en-US" smtClean="0"/>
              <a:t>‹#›</a:t>
            </a:fld>
            <a:endParaRPr lang="en-US"/>
          </a:p>
        </p:txBody>
      </p:sp>
    </p:spTree>
    <p:extLst>
      <p:ext uri="{BB962C8B-B14F-4D97-AF65-F5344CB8AC3E}">
        <p14:creationId xmlns:p14="http://schemas.microsoft.com/office/powerpoint/2010/main" val="1206442144"/>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4" name="Slide Number Placeholder 3"/>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pic>
        <p:nvPicPr>
          <p:cNvPr id="11" name="Picture 10"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12" name="Straight Connector 11"/>
          <p:cNvCxnSpPr/>
          <p:nvPr/>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2370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4" name="Slide Number Placeholder 3"/>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pic>
        <p:nvPicPr>
          <p:cNvPr id="11" name="Picture 10"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114280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3_Title and Content">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6" name="Slide Number Placeholder 5"/>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12" name="Straight Connector 11"/>
          <p:cNvCxnSpPr/>
          <p:nvPr/>
        </p:nvCxnSpPr>
        <p:spPr>
          <a:xfrm>
            <a:off x="0" y="6544499"/>
            <a:ext cx="6836833"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740950" y="6544499"/>
            <a:ext cx="40305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pic>
        <p:nvPicPr>
          <p:cNvPr id="14" name="Picture 13" descr="ChiMaD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39086"/>
            <a:ext cx="1688123" cy="548640"/>
          </a:xfrm>
          <a:prstGeom prst="rect">
            <a:avLst/>
          </a:prstGeom>
        </p:spPr>
      </p:pic>
    </p:spTree>
    <p:extLst>
      <p:ext uri="{BB962C8B-B14F-4D97-AF65-F5344CB8AC3E}">
        <p14:creationId xmlns:p14="http://schemas.microsoft.com/office/powerpoint/2010/main" val="3943791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8_Title and Content">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6" name="Slide Number Placeholder 5"/>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pic>
        <p:nvPicPr>
          <p:cNvPr id="14" name="Picture 13" descr="ChiMaD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39086"/>
            <a:ext cx="1688123" cy="548640"/>
          </a:xfrm>
          <a:prstGeom prst="rect">
            <a:avLst/>
          </a:prstGeom>
        </p:spPr>
      </p:pic>
    </p:spTree>
    <p:extLst>
      <p:ext uri="{BB962C8B-B14F-4D97-AF65-F5344CB8AC3E}">
        <p14:creationId xmlns:p14="http://schemas.microsoft.com/office/powerpoint/2010/main" val="18104909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7" name="Slide Number Placeholder 6"/>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pic>
        <p:nvPicPr>
          <p:cNvPr id="11" name="Picture 10"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12" name="Straight Connector 11"/>
          <p:cNvCxnSpPr/>
          <p:nvPr/>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30419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7" name="Slide Number Placeholder 6"/>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pic>
        <p:nvPicPr>
          <p:cNvPr id="11" name="Picture 10"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8308760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7" name="Slide Number Placeholder 6"/>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8" name="Straight Connector 7"/>
          <p:cNvCxnSpPr/>
          <p:nvPr/>
        </p:nvCxnSpPr>
        <p:spPr>
          <a:xfrm flipV="1">
            <a:off x="1792288" y="5367338"/>
            <a:ext cx="5486400" cy="1005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Picture 11"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5576528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6" name="Slide Number Placeholder 5"/>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7" name="Straight Connector 6"/>
          <p:cNvCxnSpPr/>
          <p:nvPr/>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Picture 10"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12" name="Straight Connector 11"/>
          <p:cNvCxnSpPr/>
          <p:nvPr/>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64666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6" name="Slide Number Placeholder 5"/>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7" name="Straight Connector 6"/>
          <p:cNvCxnSpPr/>
          <p:nvPr/>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Picture 10"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4724195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4386"/>
              </a:solidFill>
            </a:endParaRPr>
          </a:p>
        </p:txBody>
      </p:sp>
      <p:sp>
        <p:nvSpPr>
          <p:cNvPr id="6" name="Slide Number Placeholder 5"/>
          <p:cNvSpPr>
            <a:spLocks noGrp="1"/>
          </p:cNvSpPr>
          <p:nvPr>
            <p:ph type="sldNum" sz="quarter" idx="12"/>
          </p:nvPr>
        </p:nvSpPr>
        <p:spPr/>
        <p:txBody>
          <a:body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cxnSp>
        <p:nvCxnSpPr>
          <p:cNvPr id="7" name="Straight Connector 6"/>
          <p:cNvCxnSpPr/>
          <p:nvPr/>
        </p:nvCxnSpPr>
        <p:spPr>
          <a:xfrm>
            <a:off x="6629400" y="274638"/>
            <a:ext cx="0" cy="585152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Picture 10"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12" name="Straight Connector 11"/>
          <p:cNvCxnSpPr/>
          <p:nvPr/>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17837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49.xml"/><Relationship Id="rId12" Type="http://schemas.openxmlformats.org/officeDocument/2006/relationships/slideLayout" Target="../slideLayouts/slideLayout150.xml"/><Relationship Id="rId13" Type="http://schemas.openxmlformats.org/officeDocument/2006/relationships/slideLayout" Target="../slideLayouts/slideLayout151.xml"/><Relationship Id="rId14" Type="http://schemas.openxmlformats.org/officeDocument/2006/relationships/theme" Target="../theme/theme10.xml"/><Relationship Id="rId1" Type="http://schemas.openxmlformats.org/officeDocument/2006/relationships/slideLayout" Target="../slideLayouts/slideLayout139.xml"/><Relationship Id="rId2" Type="http://schemas.openxmlformats.org/officeDocument/2006/relationships/slideLayout" Target="../slideLayouts/slideLayout140.xml"/><Relationship Id="rId3" Type="http://schemas.openxmlformats.org/officeDocument/2006/relationships/slideLayout" Target="../slideLayouts/slideLayout141.xml"/><Relationship Id="rId4" Type="http://schemas.openxmlformats.org/officeDocument/2006/relationships/slideLayout" Target="../slideLayouts/slideLayout142.xml"/><Relationship Id="rId5" Type="http://schemas.openxmlformats.org/officeDocument/2006/relationships/slideLayout" Target="../slideLayouts/slideLayout143.xml"/><Relationship Id="rId6" Type="http://schemas.openxmlformats.org/officeDocument/2006/relationships/slideLayout" Target="../slideLayouts/slideLayout144.xml"/><Relationship Id="rId7" Type="http://schemas.openxmlformats.org/officeDocument/2006/relationships/slideLayout" Target="../slideLayouts/slideLayout145.xml"/><Relationship Id="rId8" Type="http://schemas.openxmlformats.org/officeDocument/2006/relationships/slideLayout" Target="../slideLayouts/slideLayout146.xml"/><Relationship Id="rId9" Type="http://schemas.openxmlformats.org/officeDocument/2006/relationships/slideLayout" Target="../slideLayouts/slideLayout147.xml"/><Relationship Id="rId10" Type="http://schemas.openxmlformats.org/officeDocument/2006/relationships/slideLayout" Target="../slideLayouts/slideLayout148.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62.xml"/><Relationship Id="rId12" Type="http://schemas.openxmlformats.org/officeDocument/2006/relationships/theme" Target="../theme/theme11.xml"/><Relationship Id="rId1" Type="http://schemas.openxmlformats.org/officeDocument/2006/relationships/slideLayout" Target="../slideLayouts/slideLayout152.xml"/><Relationship Id="rId2" Type="http://schemas.openxmlformats.org/officeDocument/2006/relationships/slideLayout" Target="../slideLayouts/slideLayout153.xml"/><Relationship Id="rId3" Type="http://schemas.openxmlformats.org/officeDocument/2006/relationships/slideLayout" Target="../slideLayouts/slideLayout154.xml"/><Relationship Id="rId4" Type="http://schemas.openxmlformats.org/officeDocument/2006/relationships/slideLayout" Target="../slideLayouts/slideLayout155.xml"/><Relationship Id="rId5" Type="http://schemas.openxmlformats.org/officeDocument/2006/relationships/slideLayout" Target="../slideLayouts/slideLayout156.xml"/><Relationship Id="rId6" Type="http://schemas.openxmlformats.org/officeDocument/2006/relationships/slideLayout" Target="../slideLayouts/slideLayout157.xml"/><Relationship Id="rId7" Type="http://schemas.openxmlformats.org/officeDocument/2006/relationships/slideLayout" Target="../slideLayouts/slideLayout158.xml"/><Relationship Id="rId8" Type="http://schemas.openxmlformats.org/officeDocument/2006/relationships/slideLayout" Target="../slideLayouts/slideLayout159.xml"/><Relationship Id="rId9" Type="http://schemas.openxmlformats.org/officeDocument/2006/relationships/slideLayout" Target="../slideLayouts/slideLayout160.xml"/><Relationship Id="rId10" Type="http://schemas.openxmlformats.org/officeDocument/2006/relationships/slideLayout" Target="../slideLayouts/slideLayout16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73.xml"/><Relationship Id="rId12" Type="http://schemas.openxmlformats.org/officeDocument/2006/relationships/slideLayout" Target="../slideLayouts/slideLayout174.xml"/><Relationship Id="rId13" Type="http://schemas.openxmlformats.org/officeDocument/2006/relationships/slideLayout" Target="../slideLayouts/slideLayout175.xml"/><Relationship Id="rId14" Type="http://schemas.openxmlformats.org/officeDocument/2006/relationships/theme" Target="../theme/theme12.xml"/><Relationship Id="rId1" Type="http://schemas.openxmlformats.org/officeDocument/2006/relationships/slideLayout" Target="../slideLayouts/slideLayout163.xml"/><Relationship Id="rId2" Type="http://schemas.openxmlformats.org/officeDocument/2006/relationships/slideLayout" Target="../slideLayouts/slideLayout164.xml"/><Relationship Id="rId3" Type="http://schemas.openxmlformats.org/officeDocument/2006/relationships/slideLayout" Target="../slideLayouts/slideLayout165.xml"/><Relationship Id="rId4" Type="http://schemas.openxmlformats.org/officeDocument/2006/relationships/slideLayout" Target="../slideLayouts/slideLayout166.xml"/><Relationship Id="rId5" Type="http://schemas.openxmlformats.org/officeDocument/2006/relationships/slideLayout" Target="../slideLayouts/slideLayout167.xml"/><Relationship Id="rId6" Type="http://schemas.openxmlformats.org/officeDocument/2006/relationships/slideLayout" Target="../slideLayouts/slideLayout168.xml"/><Relationship Id="rId7" Type="http://schemas.openxmlformats.org/officeDocument/2006/relationships/slideLayout" Target="../slideLayouts/slideLayout169.xml"/><Relationship Id="rId8" Type="http://schemas.openxmlformats.org/officeDocument/2006/relationships/slideLayout" Target="../slideLayouts/slideLayout170.xml"/><Relationship Id="rId9" Type="http://schemas.openxmlformats.org/officeDocument/2006/relationships/slideLayout" Target="../slideLayouts/slideLayout171.xml"/><Relationship Id="rId10" Type="http://schemas.openxmlformats.org/officeDocument/2006/relationships/slideLayout" Target="../slideLayouts/slideLayout17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86.xml"/><Relationship Id="rId12" Type="http://schemas.openxmlformats.org/officeDocument/2006/relationships/theme" Target="../theme/theme13.xml"/><Relationship Id="rId1" Type="http://schemas.openxmlformats.org/officeDocument/2006/relationships/slideLayout" Target="../slideLayouts/slideLayout176.xml"/><Relationship Id="rId2" Type="http://schemas.openxmlformats.org/officeDocument/2006/relationships/slideLayout" Target="../slideLayouts/slideLayout177.xml"/><Relationship Id="rId3" Type="http://schemas.openxmlformats.org/officeDocument/2006/relationships/slideLayout" Target="../slideLayouts/slideLayout178.xml"/><Relationship Id="rId4" Type="http://schemas.openxmlformats.org/officeDocument/2006/relationships/slideLayout" Target="../slideLayouts/slideLayout179.xml"/><Relationship Id="rId5" Type="http://schemas.openxmlformats.org/officeDocument/2006/relationships/slideLayout" Target="../slideLayouts/slideLayout180.xml"/><Relationship Id="rId6" Type="http://schemas.openxmlformats.org/officeDocument/2006/relationships/slideLayout" Target="../slideLayouts/slideLayout181.xml"/><Relationship Id="rId7" Type="http://schemas.openxmlformats.org/officeDocument/2006/relationships/slideLayout" Target="../slideLayouts/slideLayout182.xml"/><Relationship Id="rId8" Type="http://schemas.openxmlformats.org/officeDocument/2006/relationships/slideLayout" Target="../slideLayouts/slideLayout183.xml"/><Relationship Id="rId9" Type="http://schemas.openxmlformats.org/officeDocument/2006/relationships/slideLayout" Target="../slideLayouts/slideLayout184.xml"/><Relationship Id="rId10"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Relationship Id="rId15" Type="http://schemas.openxmlformats.org/officeDocument/2006/relationships/slideLayout" Target="../slideLayouts/slideLayout37.xml"/><Relationship Id="rId16" Type="http://schemas.openxmlformats.org/officeDocument/2006/relationships/slideLayout" Target="../slideLayouts/slideLayout38.xml"/><Relationship Id="rId17"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theme" Target="../theme/theme4.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slideLayout" Target="../slideLayouts/slideLayout61.xml"/><Relationship Id="rId13" Type="http://schemas.openxmlformats.org/officeDocument/2006/relationships/slideLayout" Target="../slideLayouts/slideLayout62.xml"/><Relationship Id="rId14" Type="http://schemas.openxmlformats.org/officeDocument/2006/relationships/theme" Target="../theme/theme5.xml"/><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3.xml"/><Relationship Id="rId12" Type="http://schemas.openxmlformats.org/officeDocument/2006/relationships/theme" Target="../theme/theme6.xml"/><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9" Type="http://schemas.openxmlformats.org/officeDocument/2006/relationships/slideLayout" Target="../slideLayouts/slideLayout71.xml"/><Relationship Id="rId10"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82.xml"/><Relationship Id="rId20" Type="http://schemas.openxmlformats.org/officeDocument/2006/relationships/slideLayout" Target="../slideLayouts/slideLayout93.xml"/><Relationship Id="rId21" Type="http://schemas.openxmlformats.org/officeDocument/2006/relationships/slideLayout" Target="../slideLayouts/slideLayout94.xml"/><Relationship Id="rId22" Type="http://schemas.openxmlformats.org/officeDocument/2006/relationships/slideLayout" Target="../slideLayouts/slideLayout95.xml"/><Relationship Id="rId23" Type="http://schemas.openxmlformats.org/officeDocument/2006/relationships/slideLayout" Target="../slideLayouts/slideLayout96.xml"/><Relationship Id="rId24" Type="http://schemas.openxmlformats.org/officeDocument/2006/relationships/slideLayout" Target="../slideLayouts/slideLayout97.xml"/><Relationship Id="rId25" Type="http://schemas.openxmlformats.org/officeDocument/2006/relationships/slideLayout" Target="../slideLayouts/slideLayout98.xml"/><Relationship Id="rId26" Type="http://schemas.openxmlformats.org/officeDocument/2006/relationships/slideLayout" Target="../slideLayouts/slideLayout99.xml"/><Relationship Id="rId27" Type="http://schemas.openxmlformats.org/officeDocument/2006/relationships/slideLayout" Target="../slideLayouts/slideLayout100.xml"/><Relationship Id="rId28" Type="http://schemas.openxmlformats.org/officeDocument/2006/relationships/theme" Target="../theme/theme7.xml"/><Relationship Id="rId10" Type="http://schemas.openxmlformats.org/officeDocument/2006/relationships/slideLayout" Target="../slideLayouts/slideLayout83.xml"/><Relationship Id="rId11" Type="http://schemas.openxmlformats.org/officeDocument/2006/relationships/slideLayout" Target="../slideLayouts/slideLayout84.xml"/><Relationship Id="rId12" Type="http://schemas.openxmlformats.org/officeDocument/2006/relationships/slideLayout" Target="../slideLayouts/slideLayout85.xml"/><Relationship Id="rId13" Type="http://schemas.openxmlformats.org/officeDocument/2006/relationships/slideLayout" Target="../slideLayouts/slideLayout86.xml"/><Relationship Id="rId14" Type="http://schemas.openxmlformats.org/officeDocument/2006/relationships/slideLayout" Target="../slideLayouts/slideLayout87.xml"/><Relationship Id="rId15" Type="http://schemas.openxmlformats.org/officeDocument/2006/relationships/slideLayout" Target="../slideLayouts/slideLayout88.xml"/><Relationship Id="rId16" Type="http://schemas.openxmlformats.org/officeDocument/2006/relationships/slideLayout" Target="../slideLayouts/slideLayout89.xml"/><Relationship Id="rId17" Type="http://schemas.openxmlformats.org/officeDocument/2006/relationships/slideLayout" Target="../slideLayouts/slideLayout90.xml"/><Relationship Id="rId18" Type="http://schemas.openxmlformats.org/officeDocument/2006/relationships/slideLayout" Target="../slideLayouts/slideLayout91.xml"/><Relationship Id="rId19" Type="http://schemas.openxmlformats.org/officeDocument/2006/relationships/slideLayout" Target="../slideLayouts/slideLayout92.xml"/><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8.xml"/><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120.xml"/><Relationship Id="rId20" Type="http://schemas.openxmlformats.org/officeDocument/2006/relationships/slideLayout" Target="../slideLayouts/slideLayout131.xml"/><Relationship Id="rId21" Type="http://schemas.openxmlformats.org/officeDocument/2006/relationships/slideLayout" Target="../slideLayouts/slideLayout132.xml"/><Relationship Id="rId22" Type="http://schemas.openxmlformats.org/officeDocument/2006/relationships/slideLayout" Target="../slideLayouts/slideLayout133.xml"/><Relationship Id="rId23" Type="http://schemas.openxmlformats.org/officeDocument/2006/relationships/slideLayout" Target="../slideLayouts/slideLayout134.xml"/><Relationship Id="rId24" Type="http://schemas.openxmlformats.org/officeDocument/2006/relationships/slideLayout" Target="../slideLayouts/slideLayout135.xml"/><Relationship Id="rId25" Type="http://schemas.openxmlformats.org/officeDocument/2006/relationships/slideLayout" Target="../slideLayouts/slideLayout136.xml"/><Relationship Id="rId26" Type="http://schemas.openxmlformats.org/officeDocument/2006/relationships/slideLayout" Target="../slideLayouts/slideLayout137.xml"/><Relationship Id="rId27" Type="http://schemas.openxmlformats.org/officeDocument/2006/relationships/slideLayout" Target="../slideLayouts/slideLayout138.xml"/><Relationship Id="rId28" Type="http://schemas.openxmlformats.org/officeDocument/2006/relationships/theme" Target="../theme/theme9.xml"/><Relationship Id="rId10" Type="http://schemas.openxmlformats.org/officeDocument/2006/relationships/slideLayout" Target="../slideLayouts/slideLayout121.xml"/><Relationship Id="rId11" Type="http://schemas.openxmlformats.org/officeDocument/2006/relationships/slideLayout" Target="../slideLayouts/slideLayout122.xml"/><Relationship Id="rId12" Type="http://schemas.openxmlformats.org/officeDocument/2006/relationships/slideLayout" Target="../slideLayouts/slideLayout123.xml"/><Relationship Id="rId13" Type="http://schemas.openxmlformats.org/officeDocument/2006/relationships/slideLayout" Target="../slideLayouts/slideLayout124.xml"/><Relationship Id="rId14" Type="http://schemas.openxmlformats.org/officeDocument/2006/relationships/slideLayout" Target="../slideLayouts/slideLayout125.xml"/><Relationship Id="rId15" Type="http://schemas.openxmlformats.org/officeDocument/2006/relationships/slideLayout" Target="../slideLayouts/slideLayout126.xml"/><Relationship Id="rId16" Type="http://schemas.openxmlformats.org/officeDocument/2006/relationships/slideLayout" Target="../slideLayouts/slideLayout127.xml"/><Relationship Id="rId17" Type="http://schemas.openxmlformats.org/officeDocument/2006/relationships/slideLayout" Target="../slideLayouts/slideLayout128.xml"/><Relationship Id="rId18" Type="http://schemas.openxmlformats.org/officeDocument/2006/relationships/slideLayout" Target="../slideLayouts/slideLayout129.xml"/><Relationship Id="rId19" Type="http://schemas.openxmlformats.org/officeDocument/2006/relationships/slideLayout" Target="../slideLayouts/slideLayout130.xml"/><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zh-CN"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6F1CFD-827F-C149-B861-AA588D6DB915}" type="datetime1">
              <a:rPr lang="en-US" smtClean="0"/>
              <a:t>3/22/16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793D96-908F-C349-BB78-E3BAD6A8651C}" type="slidenum">
              <a:rPr lang="en-US" smtClean="0"/>
              <a:t>‹#›</a:t>
            </a:fld>
            <a:endParaRPr lang="en-US"/>
          </a:p>
        </p:txBody>
      </p:sp>
    </p:spTree>
    <p:extLst>
      <p:ext uri="{BB962C8B-B14F-4D97-AF65-F5344CB8AC3E}">
        <p14:creationId xmlns:p14="http://schemas.microsoft.com/office/powerpoint/2010/main" val="3892074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rgbClr val="430AA2"/>
          </a:solidFill>
          <a:latin typeface="Candara" panose="020E0502030303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5916A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5916A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5916A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5916A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5916A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3725"/>
            <a:ext cx="8153400" cy="64008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12648" y="1000361"/>
            <a:ext cx="8153400" cy="512612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defTabSz="914400"/>
            <a:fld id="{D7280940-CF4B-4721-B23B-FA7038EE5D90}" type="datetime1">
              <a:rPr lang="en-US" smtClean="0">
                <a:solidFill>
                  <a:srgbClr val="323232"/>
                </a:solidFill>
              </a:rPr>
              <a:pPr defTabSz="914400"/>
              <a:t>3/22/16</a:t>
            </a:fld>
            <a:endParaRPr lang="en-US">
              <a:solidFill>
                <a:srgbClr val="323232"/>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marL="0" marR="0" indent="0" algn="r" defTabSz="914400" rtl="0" eaLnBrk="1" fontAlgn="auto" latinLnBrk="0" hangingPunct="1">
              <a:lnSpc>
                <a:spcPct val="100000"/>
              </a:lnSpc>
              <a:spcBef>
                <a:spcPts val="0"/>
              </a:spcBef>
              <a:spcAft>
                <a:spcPts val="0"/>
              </a:spcAft>
              <a:buClrTx/>
              <a:buSzTx/>
              <a:buFontTx/>
              <a:buNone/>
              <a:tabLst/>
              <a:defRPr lang="en-US" sz="1600" smtClean="0"/>
            </a:lvl1pPr>
          </a:lstStyle>
          <a:p>
            <a:endParaRPr dirty="0">
              <a:solidFill>
                <a:prstClr val="black"/>
              </a:solidFill>
            </a:endParaRPr>
          </a:p>
        </p:txBody>
      </p:sp>
      <p:sp>
        <p:nvSpPr>
          <p:cNvPr id="7" name="Rectangle 6"/>
          <p:cNvSpPr/>
          <p:nvPr/>
        </p:nvSpPr>
        <p:spPr bwMode="white">
          <a:xfrm>
            <a:off x="0" y="620885"/>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8" name="Rectangle 7"/>
          <p:cNvSpPr/>
          <p:nvPr/>
        </p:nvSpPr>
        <p:spPr>
          <a:xfrm>
            <a:off x="0" y="696780"/>
            <a:ext cx="533400" cy="182880"/>
          </a:xfrm>
          <a:prstGeom prst="rect">
            <a:avLst/>
          </a:prstGeom>
          <a:solidFill>
            <a:srgbClr val="57196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9" name="Rectangle 8"/>
          <p:cNvSpPr/>
          <p:nvPr/>
        </p:nvSpPr>
        <p:spPr>
          <a:xfrm>
            <a:off x="590550" y="696780"/>
            <a:ext cx="8553450" cy="182880"/>
          </a:xfrm>
          <a:prstGeom prst="rect">
            <a:avLst/>
          </a:prstGeom>
          <a:solidFill>
            <a:schemeClr val="tx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3" name="Slide Number Placeholder 22"/>
          <p:cNvSpPr>
            <a:spLocks noGrp="1"/>
          </p:cNvSpPr>
          <p:nvPr>
            <p:ph type="sldNum" sz="quarter" idx="4"/>
          </p:nvPr>
        </p:nvSpPr>
        <p:spPr>
          <a:xfrm>
            <a:off x="0" y="669661"/>
            <a:ext cx="533400" cy="244476"/>
          </a:xfrm>
          <a:prstGeom prst="rect">
            <a:avLst/>
          </a:prstGeom>
        </p:spPr>
        <p:txBody>
          <a:bodyPr vert="horz" anchor="ctr" anchorCtr="0">
            <a:noAutofit/>
          </a:bodyPr>
          <a:lstStyle>
            <a:lvl1pPr algn="ctr" eaLnBrk="1" latinLnBrk="0" hangingPunct="1">
              <a:defRPr kumimoji="0" sz="1800" b="1">
                <a:solidFill>
                  <a:srgbClr val="FFFFFF"/>
                </a:solidFill>
              </a:defRPr>
            </a:lvl1pPr>
          </a:lstStyle>
          <a:p>
            <a:pPr defTabSz="914400"/>
            <a:fld id="{1C8501E7-C2F0-4213-A3FF-C95B1504A5D3}" type="slidenum">
              <a:rPr lang="en-US" smtClean="0"/>
              <a:pPr defTabSz="914400"/>
              <a:t>‹#›</a:t>
            </a:fld>
            <a:endParaRPr lang="en-US" dirty="0"/>
          </a:p>
        </p:txBody>
      </p:sp>
    </p:spTree>
    <p:extLst>
      <p:ext uri="{BB962C8B-B14F-4D97-AF65-F5344CB8AC3E}">
        <p14:creationId xmlns:p14="http://schemas.microsoft.com/office/powerpoint/2010/main" val="725495739"/>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Lst>
  <p:timing>
    <p:tnLst>
      <p:par>
        <p:cTn id="1" dur="indefinite" restart="never" nodeType="tmRoot"/>
      </p:par>
    </p:tnLst>
  </p:timing>
  <p:hf hdr="0" dt="0"/>
  <p:txStyles>
    <p:titleStyle>
      <a:lvl1pPr algn="l" rtl="0" eaLnBrk="1" latinLnBrk="0" hangingPunct="1">
        <a:spcBef>
          <a:spcPct val="0"/>
        </a:spcBef>
        <a:buNone/>
        <a:defRPr kumimoji="0" sz="4400" b="1"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F3AF4E0B-31B4-4442-A53A-64F3E2D21238}" type="datetimeFigureOut">
              <a:rPr lang="en-US" smtClean="0">
                <a:solidFill>
                  <a:prstClr val="black">
                    <a:tint val="75000"/>
                  </a:prstClr>
                </a:solidFill>
              </a:rPr>
              <a:pPr defTabSz="685800"/>
              <a:t>3/22/16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C4F900FC-C5FB-2543-9EBF-9DEA0DC28E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37136296"/>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3725"/>
            <a:ext cx="8153400" cy="64008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12648" y="1000361"/>
            <a:ext cx="8153400" cy="512612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defTabSz="914400"/>
            <a:fld id="{D7280940-CF4B-4721-B23B-FA7038EE5D90}" type="datetime1">
              <a:rPr lang="en-US" smtClean="0">
                <a:solidFill>
                  <a:srgbClr val="323232"/>
                </a:solidFill>
              </a:rPr>
              <a:pPr defTabSz="914400"/>
              <a:t>3/22/16</a:t>
            </a:fld>
            <a:endParaRPr lang="en-US">
              <a:solidFill>
                <a:srgbClr val="323232"/>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marL="0" marR="0" indent="0" algn="r" defTabSz="914400" rtl="0" eaLnBrk="1" fontAlgn="auto" latinLnBrk="0" hangingPunct="1">
              <a:lnSpc>
                <a:spcPct val="100000"/>
              </a:lnSpc>
              <a:spcBef>
                <a:spcPts val="0"/>
              </a:spcBef>
              <a:spcAft>
                <a:spcPts val="0"/>
              </a:spcAft>
              <a:buClrTx/>
              <a:buSzTx/>
              <a:buFontTx/>
              <a:buNone/>
              <a:tabLst/>
              <a:defRPr lang="en-US" sz="1600" smtClean="0"/>
            </a:lvl1pPr>
          </a:lstStyle>
          <a:p>
            <a:endParaRPr dirty="0">
              <a:solidFill>
                <a:prstClr val="black"/>
              </a:solidFill>
            </a:endParaRPr>
          </a:p>
        </p:txBody>
      </p:sp>
      <p:sp>
        <p:nvSpPr>
          <p:cNvPr id="7" name="Rectangle 6"/>
          <p:cNvSpPr/>
          <p:nvPr/>
        </p:nvSpPr>
        <p:spPr bwMode="white">
          <a:xfrm>
            <a:off x="0" y="620885"/>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8" name="Rectangle 7"/>
          <p:cNvSpPr/>
          <p:nvPr/>
        </p:nvSpPr>
        <p:spPr>
          <a:xfrm>
            <a:off x="0" y="696780"/>
            <a:ext cx="533400" cy="182880"/>
          </a:xfrm>
          <a:prstGeom prst="rect">
            <a:avLst/>
          </a:prstGeom>
          <a:solidFill>
            <a:srgbClr val="57196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9" name="Rectangle 8"/>
          <p:cNvSpPr/>
          <p:nvPr/>
        </p:nvSpPr>
        <p:spPr>
          <a:xfrm>
            <a:off x="590550" y="696780"/>
            <a:ext cx="8553450" cy="182880"/>
          </a:xfrm>
          <a:prstGeom prst="rect">
            <a:avLst/>
          </a:prstGeom>
          <a:solidFill>
            <a:schemeClr val="tx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3" name="Slide Number Placeholder 22"/>
          <p:cNvSpPr>
            <a:spLocks noGrp="1"/>
          </p:cNvSpPr>
          <p:nvPr>
            <p:ph type="sldNum" sz="quarter" idx="4"/>
          </p:nvPr>
        </p:nvSpPr>
        <p:spPr>
          <a:xfrm>
            <a:off x="0" y="669661"/>
            <a:ext cx="533400" cy="244476"/>
          </a:xfrm>
          <a:prstGeom prst="rect">
            <a:avLst/>
          </a:prstGeom>
        </p:spPr>
        <p:txBody>
          <a:bodyPr vert="horz" anchor="ctr" anchorCtr="0">
            <a:noAutofit/>
          </a:bodyPr>
          <a:lstStyle>
            <a:lvl1pPr algn="ctr" eaLnBrk="1" latinLnBrk="0" hangingPunct="1">
              <a:defRPr kumimoji="0" sz="1800" b="1">
                <a:solidFill>
                  <a:srgbClr val="FFFFFF"/>
                </a:solidFill>
              </a:defRPr>
            </a:lvl1pPr>
          </a:lstStyle>
          <a:p>
            <a:pPr defTabSz="914400"/>
            <a:fld id="{1C8501E7-C2F0-4213-A3FF-C95B1504A5D3}" type="slidenum">
              <a:rPr lang="en-US" smtClean="0"/>
              <a:pPr defTabSz="914400"/>
              <a:t>‹#›</a:t>
            </a:fld>
            <a:endParaRPr lang="en-US" dirty="0"/>
          </a:p>
        </p:txBody>
      </p:sp>
    </p:spTree>
    <p:extLst>
      <p:ext uri="{BB962C8B-B14F-4D97-AF65-F5344CB8AC3E}">
        <p14:creationId xmlns:p14="http://schemas.microsoft.com/office/powerpoint/2010/main" val="319269580"/>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Lst>
  <p:timing>
    <p:tnLst>
      <p:par>
        <p:cTn id="1" dur="indefinite" restart="never" nodeType="tmRoot"/>
      </p:par>
    </p:tnLst>
  </p:timing>
  <p:hf hdr="0" dt="0"/>
  <p:txStyles>
    <p:titleStyle>
      <a:lvl1pPr algn="l" rtl="0" eaLnBrk="1" latinLnBrk="0" hangingPunct="1">
        <a:spcBef>
          <a:spcPct val="0"/>
        </a:spcBef>
        <a:buNone/>
        <a:defRPr kumimoji="0" sz="4400" b="1"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8B7B2B08-6570-4864-97BA-2F2540BECDF7}" type="datetimeFigureOut">
              <a:rPr lang="en-US" smtClean="0">
                <a:solidFill>
                  <a:prstClr val="black">
                    <a:tint val="75000"/>
                  </a:prstClr>
                </a:solidFill>
              </a:rPr>
              <a:pPr defTabSz="685800"/>
              <a:t>3/22/16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DC069FE1-1F9A-4026-AA9B-63CBD463FE78}"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69359453"/>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defRPr/>
            </a:pPr>
            <a:fld id="{9A0C2BEA-303E-1141-AA15-24502B7D0C62}" type="datetimeFigureOut">
              <a:rPr lang="en-US">
                <a:solidFill>
                  <a:prstClr val="black">
                    <a:tint val="75000"/>
                  </a:prstClr>
                </a:solidFill>
                <a:latin typeface="Arial" charset="0"/>
                <a:ea typeface="ＭＳ Ｐゴシック" charset="0"/>
                <a:cs typeface="ＭＳ Ｐゴシック" charset="0"/>
              </a:rPr>
              <a:pPr defTabSz="914400" eaLnBrk="0" fontAlgn="base" hangingPunct="0">
                <a:spcBef>
                  <a:spcPct val="0"/>
                </a:spcBef>
                <a:spcAft>
                  <a:spcPct val="0"/>
                </a:spcAft>
                <a:defRPr/>
              </a:pPr>
              <a:t>3/22/16</a:t>
            </a:fld>
            <a:endParaRPr lang="en-US">
              <a:solidFill>
                <a:prstClr val="black">
                  <a:tint val="75000"/>
                </a:prstClr>
              </a:solidFill>
              <a:latin typeface="Arial" charset="0"/>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eaLnBrk="0" fontAlgn="base" hangingPunct="0">
              <a:spcBef>
                <a:spcPct val="0"/>
              </a:spcBef>
              <a:spcAft>
                <a:spcPct val="0"/>
              </a:spcAft>
              <a:defRPr/>
            </a:pPr>
            <a:endParaRPr lang="en-US">
              <a:solidFill>
                <a:prstClr val="black">
                  <a:tint val="75000"/>
                </a:prstClr>
              </a:solidFill>
              <a:latin typeface="Arial" charset="0"/>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eaLnBrk="0" fontAlgn="base" hangingPunct="0">
              <a:spcBef>
                <a:spcPct val="0"/>
              </a:spcBef>
              <a:spcAft>
                <a:spcPct val="0"/>
              </a:spcAft>
              <a:defRPr/>
            </a:pPr>
            <a:fld id="{645D414F-B88D-014E-AA7A-98C8ED15BFA5}" type="slidenum">
              <a:rPr lang="en-US">
                <a:solidFill>
                  <a:prstClr val="black">
                    <a:tint val="75000"/>
                  </a:prstClr>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dirty="0">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1013571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iming>
    <p:tnLst>
      <p:par>
        <p:cTn id="1" dur="indefinite" restart="never" nodeType="tmRoot"/>
      </p:par>
    </p:tnLst>
  </p:timing>
  <p:txStyles>
    <p:titleStyle>
      <a:lvl1pPr algn="ctr" defTabSz="457200" rtl="0" eaLnBrk="0" fontAlgn="base" hangingPunct="0">
        <a:spcBef>
          <a:spcPct val="0"/>
        </a:spcBef>
        <a:spcAft>
          <a:spcPct val="0"/>
        </a:spcAft>
        <a:defRPr sz="4400" b="1" kern="1200">
          <a:solidFill>
            <a:schemeClr val="bg1"/>
          </a:solidFill>
          <a:latin typeface="Helvetica"/>
          <a:ea typeface="ＭＳ Ｐゴシック" charset="0"/>
          <a:cs typeface="Helvetica"/>
        </a:defRPr>
      </a:lvl1pPr>
      <a:lvl2pPr algn="ctr" defTabSz="457200" rtl="0" eaLnBrk="0" fontAlgn="base" hangingPunct="0">
        <a:spcBef>
          <a:spcPct val="0"/>
        </a:spcBef>
        <a:spcAft>
          <a:spcPct val="0"/>
        </a:spcAft>
        <a:defRPr sz="4400" b="1">
          <a:solidFill>
            <a:schemeClr val="bg1"/>
          </a:solidFill>
          <a:latin typeface="Helvetica" charset="0"/>
          <a:ea typeface="ＭＳ Ｐゴシック" charset="0"/>
        </a:defRPr>
      </a:lvl2pPr>
      <a:lvl3pPr algn="ctr" defTabSz="457200" rtl="0" eaLnBrk="0" fontAlgn="base" hangingPunct="0">
        <a:spcBef>
          <a:spcPct val="0"/>
        </a:spcBef>
        <a:spcAft>
          <a:spcPct val="0"/>
        </a:spcAft>
        <a:defRPr sz="4400" b="1">
          <a:solidFill>
            <a:schemeClr val="bg1"/>
          </a:solidFill>
          <a:latin typeface="Helvetica" charset="0"/>
          <a:ea typeface="ＭＳ Ｐゴシック" charset="0"/>
        </a:defRPr>
      </a:lvl3pPr>
      <a:lvl4pPr algn="ctr" defTabSz="457200" rtl="0" eaLnBrk="0" fontAlgn="base" hangingPunct="0">
        <a:spcBef>
          <a:spcPct val="0"/>
        </a:spcBef>
        <a:spcAft>
          <a:spcPct val="0"/>
        </a:spcAft>
        <a:defRPr sz="4400" b="1">
          <a:solidFill>
            <a:schemeClr val="bg1"/>
          </a:solidFill>
          <a:latin typeface="Helvetica" charset="0"/>
          <a:ea typeface="ＭＳ Ｐゴシック" charset="0"/>
        </a:defRPr>
      </a:lvl4pPr>
      <a:lvl5pPr algn="ctr" defTabSz="457200" rtl="0" eaLnBrk="0" fontAlgn="base" hangingPunct="0">
        <a:spcBef>
          <a:spcPct val="0"/>
        </a:spcBef>
        <a:spcAft>
          <a:spcPct val="0"/>
        </a:spcAft>
        <a:defRPr sz="4400" b="1">
          <a:solidFill>
            <a:schemeClr val="bg1"/>
          </a:solidFill>
          <a:latin typeface="Helvetica" charset="0"/>
          <a:ea typeface="ＭＳ Ｐゴシック" charset="0"/>
        </a:defRPr>
      </a:lvl5pPr>
      <a:lvl6pPr marL="457200" algn="ctr" defTabSz="457200" rtl="0" fontAlgn="base">
        <a:spcBef>
          <a:spcPct val="0"/>
        </a:spcBef>
        <a:spcAft>
          <a:spcPct val="0"/>
        </a:spcAft>
        <a:defRPr sz="4400" b="1">
          <a:solidFill>
            <a:schemeClr val="bg1"/>
          </a:solidFill>
          <a:latin typeface="Helvetica" charset="0"/>
          <a:ea typeface="ＭＳ Ｐゴシック" charset="0"/>
        </a:defRPr>
      </a:lvl6pPr>
      <a:lvl7pPr marL="914400" algn="ctr" defTabSz="457200" rtl="0" fontAlgn="base">
        <a:spcBef>
          <a:spcPct val="0"/>
        </a:spcBef>
        <a:spcAft>
          <a:spcPct val="0"/>
        </a:spcAft>
        <a:defRPr sz="4400" b="1">
          <a:solidFill>
            <a:schemeClr val="bg1"/>
          </a:solidFill>
          <a:latin typeface="Helvetica" charset="0"/>
          <a:ea typeface="ＭＳ Ｐゴシック" charset="0"/>
        </a:defRPr>
      </a:lvl7pPr>
      <a:lvl8pPr marL="1371600" algn="ctr" defTabSz="457200" rtl="0" fontAlgn="base">
        <a:spcBef>
          <a:spcPct val="0"/>
        </a:spcBef>
        <a:spcAft>
          <a:spcPct val="0"/>
        </a:spcAft>
        <a:defRPr sz="4400" b="1">
          <a:solidFill>
            <a:schemeClr val="bg1"/>
          </a:solidFill>
          <a:latin typeface="Helvetica" charset="0"/>
          <a:ea typeface="ＭＳ Ｐゴシック" charset="0"/>
        </a:defRPr>
      </a:lvl8pPr>
      <a:lvl9pPr marL="1828800" algn="ctr" defTabSz="457200" rtl="0" fontAlgn="base">
        <a:spcBef>
          <a:spcPct val="0"/>
        </a:spcBef>
        <a:spcAft>
          <a:spcPct val="0"/>
        </a:spcAft>
        <a:defRPr sz="4400" b="1">
          <a:solidFill>
            <a:schemeClr val="bg1"/>
          </a:solidFill>
          <a:latin typeface="Helvetica"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rgbClr val="FFFFFF"/>
          </a:solidFill>
          <a:latin typeface="Helvetica"/>
          <a:ea typeface="ＭＳ Ｐゴシック" charset="0"/>
          <a:cs typeface="Helvetica"/>
        </a:defRPr>
      </a:lvl1pPr>
      <a:lvl2pPr marL="742950" indent="-285750" algn="l" defTabSz="457200" rtl="0" eaLnBrk="0" fontAlgn="base" hangingPunct="0">
        <a:spcBef>
          <a:spcPct val="20000"/>
        </a:spcBef>
        <a:spcAft>
          <a:spcPct val="0"/>
        </a:spcAft>
        <a:buFont typeface="Arial" charset="0"/>
        <a:buChar char="–"/>
        <a:defRPr sz="2800" kern="1200">
          <a:solidFill>
            <a:srgbClr val="FFFFFF"/>
          </a:solidFill>
          <a:latin typeface="Helvetica"/>
          <a:ea typeface="ＭＳ Ｐゴシック" charset="0"/>
          <a:cs typeface="Helvetica"/>
        </a:defRPr>
      </a:lvl2pPr>
      <a:lvl3pPr marL="1143000" indent="-228600" algn="l" defTabSz="457200" rtl="0" eaLnBrk="0" fontAlgn="base" hangingPunct="0">
        <a:spcBef>
          <a:spcPct val="20000"/>
        </a:spcBef>
        <a:spcAft>
          <a:spcPct val="0"/>
        </a:spcAft>
        <a:buFont typeface="Arial" charset="0"/>
        <a:buChar char="•"/>
        <a:defRPr sz="2400" kern="1200">
          <a:solidFill>
            <a:srgbClr val="FFFFFF"/>
          </a:solidFill>
          <a:latin typeface="Helvetica"/>
          <a:ea typeface="ＭＳ Ｐゴシック" charset="0"/>
          <a:cs typeface="Helvetica"/>
        </a:defRPr>
      </a:lvl3pPr>
      <a:lvl4pPr marL="1600200" indent="-228600" algn="l" defTabSz="457200" rtl="0" eaLnBrk="0" fontAlgn="base" hangingPunct="0">
        <a:spcBef>
          <a:spcPct val="20000"/>
        </a:spcBef>
        <a:spcAft>
          <a:spcPct val="0"/>
        </a:spcAft>
        <a:buFont typeface="Arial" charset="0"/>
        <a:buChar char="–"/>
        <a:defRPr sz="2000" kern="1200">
          <a:solidFill>
            <a:srgbClr val="FFFFFF"/>
          </a:solidFill>
          <a:latin typeface="Helvetica"/>
          <a:ea typeface="ＭＳ Ｐゴシック" charset="0"/>
          <a:cs typeface="Helvetica"/>
        </a:defRPr>
      </a:lvl4pPr>
      <a:lvl5pPr marL="2057400" indent="-228600" algn="l" defTabSz="457200" rtl="0" eaLnBrk="0" fontAlgn="base" hangingPunct="0">
        <a:spcBef>
          <a:spcPct val="20000"/>
        </a:spcBef>
        <a:spcAft>
          <a:spcPct val="0"/>
        </a:spcAft>
        <a:buFont typeface="Arial" charset="0"/>
        <a:buChar char="»"/>
        <a:defRPr sz="2000" kern="1200">
          <a:solidFill>
            <a:srgbClr val="FFFFFF"/>
          </a:solidFill>
          <a:latin typeface="Helvetica"/>
          <a:ea typeface="ＭＳ Ｐゴシック" charset="0"/>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alpha val="33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AF2BB8A3-E466-1C45-A36F-228745DF3455}" type="datetime1">
              <a:rPr lang="en-US" smtClean="0">
                <a:solidFill>
                  <a:prstClr val="black">
                    <a:lumMod val="65000"/>
                    <a:lumOff val="35000"/>
                  </a:prstClr>
                </a:solidFill>
              </a:rPr>
              <a:pPr/>
              <a:t>3/22/16</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dirty="0">
              <a:solidFill>
                <a:prstClr val="black">
                  <a:lumMod val="65000"/>
                  <a:lumOff val="35000"/>
                </a:prstClr>
              </a:solidFill>
            </a:endParaRPr>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79651FC7-C924-C341-A780-77CE3D55ADFA}"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Palatino Linotype"/>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Palatino Linotype"/>
            </a:endParaRPr>
          </a:p>
        </p:txBody>
      </p:sp>
    </p:spTree>
    <p:extLst>
      <p:ext uri="{BB962C8B-B14F-4D97-AF65-F5344CB8AC3E}">
        <p14:creationId xmlns:p14="http://schemas.microsoft.com/office/powerpoint/2010/main" val="218880451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Lst>
  <p:timing>
    <p:tnLst>
      <p:par>
        <p:cTn id="1" dur="indefinite" restart="never" nodeType="tmRoot"/>
      </p:par>
    </p:tnLst>
  </p:timing>
  <p:hf hdr="0" dt="0"/>
  <p:txStyles>
    <p:titleStyle>
      <a:lvl1pPr algn="ctr" defTabSz="914400" rtl="0" eaLnBrk="1" latinLnBrk="0" hangingPunct="1">
        <a:lnSpc>
          <a:spcPct val="100000"/>
        </a:lnSpc>
        <a:spcBef>
          <a:spcPct val="0"/>
        </a:spcBef>
        <a:buNone/>
        <a:defRPr sz="4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rgbClr val="000000"/>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800" kern="1200">
          <a:solidFill>
            <a:schemeClr val="bg2">
              <a:lumMod val="25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bg2">
              <a:lumMod val="25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bg2">
              <a:lumMod val="25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bg2">
              <a:lumMod val="25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zh-CN"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6F1CFD-827F-C149-B861-AA588D6DB915}" type="datetime1">
              <a:rPr lang="en-US" smtClean="0">
                <a:solidFill>
                  <a:prstClr val="black">
                    <a:tint val="75000"/>
                  </a:prstClr>
                </a:solidFill>
                <a:latin typeface="Calibri"/>
              </a:rPr>
              <a:pPr/>
              <a:t>3/22/16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793D96-908F-C349-BB78-E3BAD6A8651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0711765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rgbClr val="430AA2"/>
          </a:solidFill>
          <a:latin typeface="Candara" panose="020E0502030303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3725"/>
            <a:ext cx="8153400" cy="64008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12648" y="1000361"/>
            <a:ext cx="8153400" cy="512612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defTabSz="914400"/>
            <a:fld id="{D7280940-CF4B-4721-B23B-FA7038EE5D90}" type="datetime1">
              <a:rPr lang="en-US" smtClean="0">
                <a:solidFill>
                  <a:srgbClr val="323232"/>
                </a:solidFill>
                <a:latin typeface="Calibri"/>
              </a:rPr>
              <a:pPr defTabSz="914400"/>
              <a:t>3/22/16</a:t>
            </a:fld>
            <a:endParaRPr lang="en-US">
              <a:solidFill>
                <a:srgbClr val="323232"/>
              </a:solidFill>
              <a:latin typeface="Calibri"/>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marL="0" marR="0" indent="0" algn="r" defTabSz="914400" rtl="0" eaLnBrk="1" fontAlgn="auto" latinLnBrk="0" hangingPunct="1">
              <a:lnSpc>
                <a:spcPct val="100000"/>
              </a:lnSpc>
              <a:spcBef>
                <a:spcPts val="0"/>
              </a:spcBef>
              <a:spcAft>
                <a:spcPts val="0"/>
              </a:spcAft>
              <a:buClrTx/>
              <a:buSzTx/>
              <a:buFontTx/>
              <a:buNone/>
              <a:tabLst/>
              <a:defRPr lang="en-US" sz="1600" smtClean="0"/>
            </a:lvl1pPr>
          </a:lstStyle>
          <a:p>
            <a:endParaRPr dirty="0">
              <a:solidFill>
                <a:prstClr val="black"/>
              </a:solidFill>
              <a:latin typeface="Calibri"/>
            </a:endParaRPr>
          </a:p>
        </p:txBody>
      </p:sp>
      <p:sp>
        <p:nvSpPr>
          <p:cNvPr id="7" name="Rectangle 6"/>
          <p:cNvSpPr/>
          <p:nvPr/>
        </p:nvSpPr>
        <p:spPr bwMode="white">
          <a:xfrm>
            <a:off x="0" y="620885"/>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Calibri"/>
            </a:endParaRPr>
          </a:p>
        </p:txBody>
      </p:sp>
      <p:sp>
        <p:nvSpPr>
          <p:cNvPr id="8" name="Rectangle 7"/>
          <p:cNvSpPr/>
          <p:nvPr/>
        </p:nvSpPr>
        <p:spPr>
          <a:xfrm>
            <a:off x="0" y="696780"/>
            <a:ext cx="533400" cy="182880"/>
          </a:xfrm>
          <a:prstGeom prst="rect">
            <a:avLst/>
          </a:prstGeom>
          <a:solidFill>
            <a:srgbClr val="57196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Calibri"/>
            </a:endParaRPr>
          </a:p>
        </p:txBody>
      </p:sp>
      <p:sp>
        <p:nvSpPr>
          <p:cNvPr id="9" name="Rectangle 8"/>
          <p:cNvSpPr/>
          <p:nvPr/>
        </p:nvSpPr>
        <p:spPr>
          <a:xfrm>
            <a:off x="590550" y="696780"/>
            <a:ext cx="8553450" cy="182880"/>
          </a:xfrm>
          <a:prstGeom prst="rect">
            <a:avLst/>
          </a:prstGeom>
          <a:solidFill>
            <a:schemeClr val="tx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Calibri"/>
            </a:endParaRPr>
          </a:p>
        </p:txBody>
      </p:sp>
      <p:sp>
        <p:nvSpPr>
          <p:cNvPr id="23" name="Slide Number Placeholder 22"/>
          <p:cNvSpPr>
            <a:spLocks noGrp="1"/>
          </p:cNvSpPr>
          <p:nvPr>
            <p:ph type="sldNum" sz="quarter" idx="4"/>
          </p:nvPr>
        </p:nvSpPr>
        <p:spPr>
          <a:xfrm>
            <a:off x="0" y="669661"/>
            <a:ext cx="533400" cy="244476"/>
          </a:xfrm>
          <a:prstGeom prst="rect">
            <a:avLst/>
          </a:prstGeom>
        </p:spPr>
        <p:txBody>
          <a:bodyPr vert="horz" anchor="ctr" anchorCtr="0">
            <a:noAutofit/>
          </a:bodyPr>
          <a:lstStyle>
            <a:lvl1pPr algn="ctr" eaLnBrk="1" latinLnBrk="0" hangingPunct="1">
              <a:defRPr kumimoji="0" sz="1800" b="1">
                <a:solidFill>
                  <a:srgbClr val="FFFFFF"/>
                </a:solidFill>
              </a:defRPr>
            </a:lvl1pPr>
          </a:lstStyle>
          <a:p>
            <a:pPr defTabSz="914400"/>
            <a:fld id="{1C8501E7-C2F0-4213-A3FF-C95B1504A5D3}" type="slidenum">
              <a:rPr lang="en-US" smtClean="0">
                <a:latin typeface="Calibri"/>
              </a:rPr>
              <a:pPr defTabSz="914400"/>
              <a:t>‹#›</a:t>
            </a:fld>
            <a:endParaRPr lang="en-US" dirty="0">
              <a:latin typeface="Calibri"/>
            </a:endParaRPr>
          </a:p>
        </p:txBody>
      </p:sp>
    </p:spTree>
    <p:extLst>
      <p:ext uri="{BB962C8B-B14F-4D97-AF65-F5344CB8AC3E}">
        <p14:creationId xmlns:p14="http://schemas.microsoft.com/office/powerpoint/2010/main" val="88044607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Lst>
  <p:timing>
    <p:tnLst>
      <p:par>
        <p:cTn id="1" dur="indefinite" restart="never" nodeType="tmRoot"/>
      </p:par>
    </p:tnLst>
  </p:timing>
  <p:hf hdr="0" dt="0"/>
  <p:txStyles>
    <p:titleStyle>
      <a:lvl1pPr algn="l" rtl="0" eaLnBrk="1" latinLnBrk="0" hangingPunct="1">
        <a:spcBef>
          <a:spcPct val="0"/>
        </a:spcBef>
        <a:buNone/>
        <a:defRPr kumimoji="0" sz="4400" b="1"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7BB057-90E4-5F4F-ABE8-754DE7866DBD}" type="datetimeFigureOut">
              <a:rPr lang="en-US" smtClean="0">
                <a:solidFill>
                  <a:prstClr val="black">
                    <a:tint val="75000"/>
                  </a:prstClr>
                </a:solidFill>
                <a:latin typeface="Calibri"/>
              </a:rPr>
              <a:pPr/>
              <a:t>3/22/16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6F4424-15A3-284F-B29C-8EF19F3AA4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93245592"/>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rgbClr val="430AA2"/>
          </a:solidFill>
          <a:latin typeface="Candara" panose="020E0502030303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6" name="Slide Number Placeholder 5"/>
          <p:cNvSpPr>
            <a:spLocks noGrp="1"/>
          </p:cNvSpPr>
          <p:nvPr>
            <p:ph type="sldNum" sz="quarter" idx="4"/>
          </p:nvPr>
        </p:nvSpPr>
        <p:spPr>
          <a:xfrm>
            <a:off x="3632200" y="6352117"/>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spTree>
    <p:extLst>
      <p:ext uri="{BB962C8B-B14F-4D97-AF65-F5344CB8AC3E}">
        <p14:creationId xmlns:p14="http://schemas.microsoft.com/office/powerpoint/2010/main" val="115806972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 id="2147483860" r:id="rId22"/>
    <p:sldLayoutId id="2147483861" r:id="rId23"/>
    <p:sldLayoutId id="2147483862" r:id="rId24"/>
    <p:sldLayoutId id="2147483863" r:id="rId25"/>
    <p:sldLayoutId id="2147483864" r:id="rId26"/>
    <p:sldLayoutId id="2147483865" r:id="rId27"/>
  </p:sldLayoutIdLst>
  <p:txStyles>
    <p:titleStyle>
      <a:lvl1pPr algn="ctr" defTabSz="4572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19354"/>
            <a:ext cx="7886700" cy="920333"/>
          </a:xfrm>
          <a:prstGeom prst="rect">
            <a:avLst/>
          </a:prstGeom>
        </p:spPr>
        <p:txBody>
          <a:bodyPr vert="horz" lIns="91440" tIns="45720" rIns="91440" bIns="45720" rtlCol="0" anchor="ctr">
            <a:normAutofit/>
          </a:body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628650" y="1573834"/>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ED28980-D866-4BFC-9FC8-1E3F7479C4FD}" type="datetimeFigureOut">
              <a:rPr lang="zh-CN" altLang="en-US" smtClean="0">
                <a:solidFill>
                  <a:prstClr val="black">
                    <a:tint val="75000"/>
                  </a:prstClr>
                </a:solidFill>
              </a:rPr>
              <a:pPr defTabSz="914400"/>
              <a:t>16/3/22</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2D79182-7084-4D28-A500-755D67185698}"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306165696"/>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defTabSz="914400" rtl="0" eaLnBrk="1" latinLnBrk="0" hangingPunct="1">
        <a:lnSpc>
          <a:spcPct val="90000"/>
        </a:lnSpc>
        <a:spcBef>
          <a:spcPct val="0"/>
        </a:spcBef>
        <a:buNone/>
        <a:defRPr sz="4400" kern="1200" baseline="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7AA3D8-3615-5944-BCCE-48D8AE2C246C}" type="datetimeFigureOut">
              <a:rPr lang="en-US" smtClean="0">
                <a:solidFill>
                  <a:srgbClr val="004386">
                    <a:tint val="75000"/>
                  </a:srgbClr>
                </a:solidFill>
              </a:rPr>
              <a:pPr/>
              <a:t>3/22/16</a:t>
            </a:fld>
            <a:endParaRPr lang="en-US">
              <a:solidFill>
                <a:srgbClr val="004386">
                  <a:tint val="75000"/>
                </a:srgbClr>
              </a:solidFill>
            </a:endParaRPr>
          </a:p>
        </p:txBody>
      </p:sp>
      <p:sp>
        <p:nvSpPr>
          <p:cNvPr id="6" name="Slide Number Placeholder 5"/>
          <p:cNvSpPr>
            <a:spLocks noGrp="1"/>
          </p:cNvSpPr>
          <p:nvPr>
            <p:ph type="sldNum" sz="quarter" idx="4"/>
          </p:nvPr>
        </p:nvSpPr>
        <p:spPr>
          <a:xfrm>
            <a:off x="3632200" y="6352117"/>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0895219E-BA1C-4F49-B0B8-27ACE64C2DDD}" type="slidenum">
              <a:rPr lang="en-US" smtClean="0">
                <a:solidFill>
                  <a:srgbClr val="004386">
                    <a:tint val="75000"/>
                  </a:srgbClr>
                </a:solidFill>
              </a:rPr>
              <a:pPr/>
              <a:t>‹#›</a:t>
            </a:fld>
            <a:endParaRPr lang="en-US">
              <a:solidFill>
                <a:srgbClr val="004386">
                  <a:tint val="75000"/>
                </a:srgbClr>
              </a:solidFill>
            </a:endParaRPr>
          </a:p>
        </p:txBody>
      </p:sp>
    </p:spTree>
    <p:extLst>
      <p:ext uri="{BB962C8B-B14F-4D97-AF65-F5344CB8AC3E}">
        <p14:creationId xmlns:p14="http://schemas.microsoft.com/office/powerpoint/2010/main" val="992972239"/>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 id="2147483899" r:id="rId21"/>
    <p:sldLayoutId id="2147483900" r:id="rId22"/>
    <p:sldLayoutId id="2147483901" r:id="rId23"/>
    <p:sldLayoutId id="2147483902" r:id="rId24"/>
    <p:sldLayoutId id="2147483903" r:id="rId25"/>
    <p:sldLayoutId id="2147483904" r:id="rId26"/>
    <p:sldLayoutId id="2147483905" r:id="rId27"/>
  </p:sldLayoutIdLst>
  <p:txStyles>
    <p:titleStyle>
      <a:lvl1pPr algn="ctr" defTabSz="4572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106.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image" Target="../media/image19.emf"/></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21.tiff"/></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tiff"/><Relationship Id="rId5" Type="http://schemas.openxmlformats.org/officeDocument/2006/relationships/image" Target="../media/image26.tiff"/><Relationship Id="rId6" Type="http://schemas.openxmlformats.org/officeDocument/2006/relationships/image" Target="../media/image27.tiff"/><Relationship Id="rId7" Type="http://schemas.openxmlformats.org/officeDocument/2006/relationships/image" Target="../media/image28.tiff"/><Relationship Id="rId1" Type="http://schemas.openxmlformats.org/officeDocument/2006/relationships/slideLayout" Target="../slideLayouts/slideLayout7.xml"/><Relationship Id="rId2" Type="http://schemas.openxmlformats.org/officeDocument/2006/relationships/image" Target="../media/image23.tiff"/></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3" Type="http://schemas.openxmlformats.org/officeDocument/2006/relationships/image" Target="../media/image35.tiff"/><Relationship Id="rId4" Type="http://schemas.openxmlformats.org/officeDocument/2006/relationships/image" Target="../media/image36.tiff"/><Relationship Id="rId5" Type="http://schemas.openxmlformats.org/officeDocument/2006/relationships/image" Target="../media/image37.tiff"/><Relationship Id="rId6" Type="http://schemas.openxmlformats.org/officeDocument/2006/relationships/image" Target="../media/image38.tiff"/><Relationship Id="rId7" Type="http://schemas.openxmlformats.org/officeDocument/2006/relationships/image" Target="../media/image39.tiff"/><Relationship Id="rId1" Type="http://schemas.openxmlformats.org/officeDocument/2006/relationships/slideLayout" Target="../slideLayouts/slideLayout7.xml"/><Relationship Id="rId2" Type="http://schemas.openxmlformats.org/officeDocument/2006/relationships/image" Target="../media/image34.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60.png"/><Relationship Id="rId7" Type="http://schemas.openxmlformats.org/officeDocument/2006/relationships/image" Target="../media/image70.png"/><Relationship Id="rId8" Type="http://schemas.openxmlformats.org/officeDocument/2006/relationships/image" Target="../media/image43.png"/><Relationship Id="rId1" Type="http://schemas.openxmlformats.org/officeDocument/2006/relationships/slideLayout" Target="../slideLayouts/slideLayout142.xml"/><Relationship Id="rId2"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8.xml"/><Relationship Id="rId3"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300.png"/><Relationship Id="rId4" Type="http://schemas.openxmlformats.org/officeDocument/2006/relationships/image" Target="../media/image400.png"/><Relationship Id="rId5" Type="http://schemas.openxmlformats.org/officeDocument/2006/relationships/image" Target="../media/image50.png"/><Relationship Id="rId1" Type="http://schemas.openxmlformats.org/officeDocument/2006/relationships/slideLayout" Target="../slideLayouts/slideLayout116.xml"/><Relationship Id="rId2"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image" Target="../media/image45.tiff"/><Relationship Id="rId3" Type="http://schemas.openxmlformats.org/officeDocument/2006/relationships/hyperlink" Target="http://info.eecs.northwestern.edu/TRCArticleClassifie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diagramData" Target="../diagrams/data4.xml"/><Relationship Id="rId5" Type="http://schemas.openxmlformats.org/officeDocument/2006/relationships/diagramLayout" Target="../diagrams/layout4.xml"/><Relationship Id="rId6" Type="http://schemas.openxmlformats.org/officeDocument/2006/relationships/diagramQuickStyle" Target="../diagrams/quickStyle4.xml"/><Relationship Id="rId7" Type="http://schemas.openxmlformats.org/officeDocument/2006/relationships/diagramColors" Target="../diagrams/colors4.xml"/><Relationship Id="rId8" Type="http://schemas.microsoft.com/office/2007/relationships/diagramDrawing" Target="../diagrams/drawing4.xml"/><Relationship Id="rId9" Type="http://schemas.openxmlformats.org/officeDocument/2006/relationships/image" Target="../media/image47.jpg"/><Relationship Id="rId10" Type="http://schemas.openxmlformats.org/officeDocument/2006/relationships/image" Target="../media/image48.png"/><Relationship Id="rId1" Type="http://schemas.openxmlformats.org/officeDocument/2006/relationships/slideLayout" Target="../slideLayouts/slideLayout164.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176.xml"/><Relationship Id="rId2" Type="http://schemas.openxmlformats.org/officeDocument/2006/relationships/image" Target="../media/image49.tiff"/></Relationships>
</file>

<file path=ppt/slides/_rels/slide31.xml.rels><?xml version="1.0" encoding="UTF-8" standalone="yes"?>
<Relationships xmlns="http://schemas.openxmlformats.org/package/2006/relationships"><Relationship Id="rId3" Type="http://schemas.openxmlformats.org/officeDocument/2006/relationships/hyperlink" Target="mailto:ankitag@eecs.northwestern.edu" TargetMode="External"/><Relationship Id="rId4" Type="http://schemas.openxmlformats.org/officeDocument/2006/relationships/hyperlink" Target="http://www.eecs.northwestern.edu/~ankitag/" TargetMode="External"/><Relationship Id="rId1" Type="http://schemas.openxmlformats.org/officeDocument/2006/relationships/slideLayout" Target="../slideLayouts/slideLayout39.xml"/><Relationship Id="rId2"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0.pn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 Type="http://schemas.openxmlformats.org/officeDocument/2006/relationships/slideLayout" Target="../slideLayouts/slideLayout64.xml"/><Relationship Id="rId2"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4"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6798" y="84488"/>
            <a:ext cx="8124595" cy="2611934"/>
          </a:xfrm>
        </p:spPr>
        <p:txBody>
          <a:bodyPr>
            <a:normAutofit/>
          </a:bodyPr>
          <a:lstStyle/>
          <a:p>
            <a:r>
              <a:rPr lang="en-US" sz="5400" dirty="0" err="1" smtClean="0">
                <a:solidFill>
                  <a:srgbClr val="660066"/>
                </a:solidFill>
                <a:latin typeface="Britannic Bold"/>
                <a:cs typeface="Britannic Bold"/>
              </a:rPr>
              <a:t>CHiMaD</a:t>
            </a:r>
            <a:r>
              <a:rPr lang="en-US" sz="5400" dirty="0" smtClean="0">
                <a:solidFill>
                  <a:srgbClr val="660066"/>
                </a:solidFill>
                <a:latin typeface="Britannic Bold"/>
                <a:cs typeface="Britannic Bold"/>
              </a:rPr>
              <a:t> Data Mining</a:t>
            </a:r>
            <a:endParaRPr lang="en-US" sz="5400" dirty="0">
              <a:solidFill>
                <a:schemeClr val="accent4"/>
              </a:solidFill>
              <a:latin typeface="Britannic Bold"/>
              <a:cs typeface="Britannic Bold"/>
            </a:endParaRPr>
          </a:p>
        </p:txBody>
      </p:sp>
      <p:sp>
        <p:nvSpPr>
          <p:cNvPr id="3" name="Subtitle 2"/>
          <p:cNvSpPr>
            <a:spLocks noGrp="1"/>
          </p:cNvSpPr>
          <p:nvPr>
            <p:ph type="subTitle" idx="1"/>
          </p:nvPr>
        </p:nvSpPr>
        <p:spPr>
          <a:xfrm>
            <a:off x="320215" y="5763258"/>
            <a:ext cx="8124595" cy="844674"/>
          </a:xfrm>
        </p:spPr>
        <p:txBody>
          <a:bodyPr>
            <a:noAutofit/>
          </a:bodyPr>
          <a:lstStyle/>
          <a:p>
            <a:r>
              <a:rPr lang="en-US" sz="2400" b="1" dirty="0" err="1" smtClean="0">
                <a:solidFill>
                  <a:schemeClr val="accent4">
                    <a:lumMod val="75000"/>
                  </a:schemeClr>
                </a:solidFill>
                <a:latin typeface="Avenir Heavy"/>
                <a:cs typeface="Avenir Heavy"/>
              </a:rPr>
              <a:t>CHiMaD</a:t>
            </a:r>
            <a:r>
              <a:rPr lang="en-US" sz="2400" b="1" dirty="0" smtClean="0">
                <a:solidFill>
                  <a:schemeClr val="accent4">
                    <a:lumMod val="75000"/>
                  </a:schemeClr>
                </a:solidFill>
                <a:latin typeface="Avenir Heavy"/>
                <a:cs typeface="Avenir Heavy"/>
              </a:rPr>
              <a:t> Annual Meeting</a:t>
            </a:r>
          </a:p>
          <a:p>
            <a:r>
              <a:rPr lang="en-US" sz="2000" dirty="0" smtClean="0">
                <a:solidFill>
                  <a:schemeClr val="accent4">
                    <a:lumMod val="75000"/>
                  </a:schemeClr>
                </a:solidFill>
                <a:latin typeface="Avenir Heavy"/>
                <a:cs typeface="Avenir Heavy"/>
              </a:rPr>
              <a:t>March 23, 2016</a:t>
            </a:r>
            <a:endParaRPr lang="en-US" sz="2000" dirty="0">
              <a:solidFill>
                <a:schemeClr val="accent4">
                  <a:lumMod val="75000"/>
                </a:schemeClr>
              </a:solidFill>
              <a:latin typeface="Avenir Heavy"/>
              <a:cs typeface="Avenir Heavy"/>
            </a:endParaRPr>
          </a:p>
        </p:txBody>
      </p:sp>
      <p:sp>
        <p:nvSpPr>
          <p:cNvPr id="4" name="Rectangle 3"/>
          <p:cNvSpPr/>
          <p:nvPr/>
        </p:nvSpPr>
        <p:spPr>
          <a:xfrm>
            <a:off x="1583444" y="2571729"/>
            <a:ext cx="5879126" cy="113877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chemeClr val="tx2"/>
                </a:solidFill>
                <a:effectLst/>
                <a:uLnTx/>
                <a:uFillTx/>
              </a:rPr>
              <a:t>Ankit Agrawal</a:t>
            </a:r>
            <a:r>
              <a:rPr kumimoji="0" lang="en-US" sz="2800" b="1" i="0" u="none" strike="noStrike" kern="0" cap="none" spc="0" normalizeH="0" noProof="0" dirty="0" smtClean="0">
                <a:ln>
                  <a:noFill/>
                </a:ln>
                <a:solidFill>
                  <a:schemeClr val="tx2"/>
                </a:solidFill>
                <a:effectLst/>
                <a:uLnTx/>
                <a:uFillTx/>
              </a:rPr>
              <a:t> and</a:t>
            </a:r>
            <a:r>
              <a:rPr kumimoji="0" lang="en-US" sz="2800" b="1" i="0" u="none" strike="noStrike" kern="0" cap="none" spc="0" normalizeH="0" baseline="0" noProof="0" dirty="0" smtClean="0">
                <a:ln>
                  <a:noFill/>
                </a:ln>
                <a:solidFill>
                  <a:schemeClr val="tx2"/>
                </a:solidFill>
                <a:effectLst/>
                <a:uLnTx/>
                <a:uFillTx/>
              </a:rPr>
              <a:t> </a:t>
            </a:r>
            <a:r>
              <a:rPr kumimoji="0" lang="en-US" sz="2800" b="1" i="0" u="none" strike="noStrike" kern="0" cap="none" spc="0" normalizeH="0" baseline="0" noProof="0" dirty="0" err="1" smtClean="0">
                <a:ln>
                  <a:noFill/>
                </a:ln>
                <a:solidFill>
                  <a:schemeClr val="tx2"/>
                </a:solidFill>
                <a:effectLst/>
                <a:uLnTx/>
                <a:uFillTx/>
              </a:rPr>
              <a:t>Alok</a:t>
            </a:r>
            <a:r>
              <a:rPr kumimoji="0" lang="en-US" sz="2800" b="1" i="0" u="none" strike="noStrike" kern="0" cap="none" spc="0" normalizeH="0" baseline="0" noProof="0" dirty="0" smtClean="0">
                <a:ln>
                  <a:noFill/>
                </a:ln>
                <a:solidFill>
                  <a:schemeClr val="tx2"/>
                </a:solidFill>
                <a:effectLst/>
                <a:uLnTx/>
                <a:uFillTx/>
              </a:rPr>
              <a:t> </a:t>
            </a:r>
            <a:r>
              <a:rPr kumimoji="0" lang="en-US" sz="2800" b="1" i="0" u="none" strike="noStrike" kern="0" cap="none" spc="0" normalizeH="0" baseline="0" noProof="0" dirty="0" err="1" smtClean="0">
                <a:ln>
                  <a:noFill/>
                </a:ln>
                <a:solidFill>
                  <a:schemeClr val="tx2"/>
                </a:solidFill>
                <a:effectLst/>
                <a:uLnTx/>
                <a:uFillTx/>
              </a:rPr>
              <a:t>Choudhary</a:t>
            </a:r>
            <a:endParaRPr kumimoji="0" lang="en-US" sz="2800" b="1" i="0" u="none" strike="noStrike" kern="0" cap="none" spc="0" normalizeH="0" baseline="0" noProof="0" dirty="0" smtClean="0">
              <a:ln>
                <a:noFill/>
              </a:ln>
              <a:solidFill>
                <a:schemeClr val="tx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2000" b="1" i="1" kern="0" dirty="0" smtClean="0">
                <a:solidFill>
                  <a:schemeClr val="tx2"/>
                </a:solidFill>
              </a:rPr>
              <a:t>Dept. of Electrical Engineering and Computer Science </a:t>
            </a:r>
          </a:p>
          <a:p>
            <a:pPr marL="0" marR="0" lvl="0" indent="0" algn="ctr" defTabSz="914400" eaLnBrk="1" fontAlgn="auto" latinLnBrk="0" hangingPunct="1">
              <a:lnSpc>
                <a:spcPct val="100000"/>
              </a:lnSpc>
              <a:spcBef>
                <a:spcPts val="0"/>
              </a:spcBef>
              <a:spcAft>
                <a:spcPts val="0"/>
              </a:spcAft>
              <a:buClrTx/>
              <a:buSzTx/>
              <a:buFontTx/>
              <a:buNone/>
              <a:tabLst/>
              <a:defRPr/>
            </a:pPr>
            <a:r>
              <a:rPr lang="en-US" sz="2000" b="1" i="1" kern="0" dirty="0" smtClean="0">
                <a:solidFill>
                  <a:schemeClr val="tx2"/>
                </a:solidFill>
              </a:rPr>
              <a:t>Northwestern University</a:t>
            </a:r>
            <a:endParaRPr kumimoji="0" lang="en-US" sz="2000" b="1" i="1" u="none" strike="noStrike" kern="0" cap="none" spc="0" normalizeH="0" baseline="0" noProof="0" dirty="0" smtClean="0">
              <a:ln>
                <a:noFill/>
              </a:ln>
              <a:solidFill>
                <a:schemeClr val="tx2"/>
              </a:solidFill>
              <a:effectLst/>
              <a:uLnTx/>
              <a:uFillTx/>
            </a:endParaRPr>
          </a:p>
        </p:txBody>
      </p:sp>
      <p:pic>
        <p:nvPicPr>
          <p:cNvPr id="6" name="Picture 5"/>
          <p:cNvPicPr>
            <a:picLocks noChangeAspect="1"/>
          </p:cNvPicPr>
          <p:nvPr/>
        </p:nvPicPr>
        <p:blipFill>
          <a:blip r:embed="rId2"/>
          <a:stretch>
            <a:fillRect/>
          </a:stretch>
        </p:blipFill>
        <p:spPr>
          <a:xfrm>
            <a:off x="6187704" y="5499916"/>
            <a:ext cx="2952201" cy="1368549"/>
          </a:xfrm>
          <a:prstGeom prst="rect">
            <a:avLst/>
          </a:prstGeom>
        </p:spPr>
      </p:pic>
      <p:pic>
        <p:nvPicPr>
          <p:cNvPr id="7" name="Picture 6"/>
          <p:cNvPicPr>
            <a:picLocks noChangeAspect="1"/>
          </p:cNvPicPr>
          <p:nvPr/>
        </p:nvPicPr>
        <p:blipFill rotWithShape="1">
          <a:blip r:embed="rId3">
            <a:duotone>
              <a:schemeClr val="accent1">
                <a:shade val="45000"/>
                <a:satMod val="135000"/>
              </a:schemeClr>
              <a:prstClr val="white"/>
            </a:duotone>
          </a:blip>
          <a:srcRect l="81771"/>
          <a:stretch/>
        </p:blipFill>
        <p:spPr>
          <a:xfrm>
            <a:off x="37814" y="5753981"/>
            <a:ext cx="2333625" cy="971609"/>
          </a:xfrm>
          <a:prstGeom prst="rect">
            <a:avLst/>
          </a:prstGeom>
        </p:spPr>
      </p:pic>
      <p:sp>
        <p:nvSpPr>
          <p:cNvPr id="8" name="Rectangle 7"/>
          <p:cNvSpPr/>
          <p:nvPr/>
        </p:nvSpPr>
        <p:spPr>
          <a:xfrm>
            <a:off x="362497" y="4009460"/>
            <a:ext cx="8343353" cy="138499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chemeClr val="tx2"/>
                </a:solidFill>
                <a:effectLst/>
                <a:uLnTx/>
                <a:uFillTx/>
              </a:rPr>
              <a:t>Team</a:t>
            </a:r>
            <a:r>
              <a:rPr kumimoji="0" lang="en-US" sz="2400" b="1" i="0" u="none" strike="noStrike" kern="0" cap="none" spc="0" normalizeH="0" noProof="0" dirty="0" smtClean="0">
                <a:ln>
                  <a:noFill/>
                </a:ln>
                <a:solidFill>
                  <a:schemeClr val="tx2"/>
                </a:solidFill>
                <a:effectLst/>
                <a:uLnTx/>
                <a:uFillTx/>
              </a:rPr>
              <a:t> Members: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tx2"/>
                </a:solidFill>
                <a:effectLst/>
                <a:uLnTx/>
                <a:uFillTx/>
              </a:rPr>
              <a:t>Greg Olson</a:t>
            </a:r>
            <a:r>
              <a:rPr lang="en-US" sz="2000" b="1" kern="0" dirty="0" smtClean="0">
                <a:solidFill>
                  <a:schemeClr val="tx2"/>
                </a:solidFill>
              </a:rPr>
              <a:t>, Chris </a:t>
            </a:r>
            <a:r>
              <a:rPr lang="en-US" sz="2000" b="1" kern="0" dirty="0" err="1" smtClean="0">
                <a:solidFill>
                  <a:schemeClr val="tx2"/>
                </a:solidFill>
              </a:rPr>
              <a:t>Wolverton</a:t>
            </a:r>
            <a:r>
              <a:rPr lang="en-US" sz="2000" b="1" kern="0" dirty="0" smtClean="0">
                <a:solidFill>
                  <a:schemeClr val="tx2"/>
                </a:solidFill>
              </a:rPr>
              <a:t>, Wei </a:t>
            </a:r>
            <a:r>
              <a:rPr lang="en-US" sz="2000" b="1" kern="0" dirty="0" smtClean="0">
                <a:solidFill>
                  <a:schemeClr val="tx2"/>
                </a:solidFill>
              </a:rPr>
              <a:t>Chen, Cate Brinson</a:t>
            </a:r>
            <a:endParaRPr lang="en-US" sz="2000" b="1" kern="0" dirty="0" smtClean="0">
              <a:solidFill>
                <a:schemeClr val="tx2"/>
              </a:solidFill>
            </a:endParaRPr>
          </a:p>
          <a:p>
            <a:pPr lvl="0" algn="ctr" defTabSz="914400">
              <a:defRPr/>
            </a:pPr>
            <a:r>
              <a:rPr lang="en-US" sz="2000" b="1" kern="0" dirty="0" smtClean="0">
                <a:solidFill>
                  <a:schemeClr val="tx2"/>
                </a:solidFill>
              </a:rPr>
              <a:t>Wei </a:t>
            </a:r>
            <a:r>
              <a:rPr lang="en-US" sz="2000" b="1" kern="0" dirty="0" err="1" smtClean="0">
                <a:solidFill>
                  <a:schemeClr val="tx2"/>
                </a:solidFill>
              </a:rPr>
              <a:t>Xiong</a:t>
            </a:r>
            <a:r>
              <a:rPr lang="en-US" sz="2000" b="1" kern="0" dirty="0" smtClean="0">
                <a:solidFill>
                  <a:schemeClr val="tx2"/>
                </a:solidFill>
              </a:rPr>
              <a:t>, Logan Ward, </a:t>
            </a:r>
            <a:r>
              <a:rPr lang="en-US" sz="2000" b="1" kern="0" dirty="0">
                <a:solidFill>
                  <a:schemeClr val="tx2"/>
                </a:solidFill>
              </a:rPr>
              <a:t>Vinay </a:t>
            </a:r>
            <a:r>
              <a:rPr lang="en-US" sz="2000" b="1" kern="0" dirty="0" err="1" smtClean="0">
                <a:solidFill>
                  <a:schemeClr val="tx2"/>
                </a:solidFill>
              </a:rPr>
              <a:t>Hegde</a:t>
            </a:r>
            <a:r>
              <a:rPr lang="en-US" sz="2000" b="1" kern="0" dirty="0" smtClean="0">
                <a:solidFill>
                  <a:schemeClr val="tx2"/>
                </a:solidFill>
              </a:rPr>
              <a:t>, </a:t>
            </a:r>
            <a:r>
              <a:rPr lang="en-US" sz="2000" b="1" kern="0" dirty="0" smtClean="0">
                <a:solidFill>
                  <a:schemeClr val="tx2"/>
                </a:solidFill>
              </a:rPr>
              <a:t>Kareem Youssef, </a:t>
            </a:r>
            <a:r>
              <a:rPr lang="en-US" sz="2000" b="1" kern="0" dirty="0" err="1" smtClean="0">
                <a:solidFill>
                  <a:schemeClr val="tx2"/>
                </a:solidFill>
              </a:rPr>
              <a:t>Yichi</a:t>
            </a:r>
            <a:r>
              <a:rPr lang="en-US" sz="2000" b="1" kern="0" dirty="0" smtClean="0">
                <a:solidFill>
                  <a:schemeClr val="tx2"/>
                </a:solidFill>
              </a:rPr>
              <a:t> Zhang, He Zhao </a:t>
            </a:r>
            <a:endParaRPr lang="en-US" sz="2000" b="1" kern="0" dirty="0" smtClean="0">
              <a:solidFill>
                <a:schemeClr val="tx2"/>
              </a:solidFill>
            </a:endParaRPr>
          </a:p>
          <a:p>
            <a:pPr lvl="0" algn="ctr" defTabSz="914400">
              <a:defRPr/>
            </a:pPr>
            <a:r>
              <a:rPr lang="en-US" sz="2000" b="1" kern="0" dirty="0" smtClean="0">
                <a:solidFill>
                  <a:schemeClr val="tx2"/>
                </a:solidFill>
              </a:rPr>
              <a:t>Amar Krishna, </a:t>
            </a:r>
            <a:r>
              <a:rPr lang="en-US" sz="2000" b="1" kern="0" dirty="0" err="1" smtClean="0">
                <a:solidFill>
                  <a:schemeClr val="tx2"/>
                </a:solidFill>
              </a:rPr>
              <a:t>Ruoqian</a:t>
            </a:r>
            <a:r>
              <a:rPr lang="en-US" sz="2000" b="1" kern="0" dirty="0" smtClean="0">
                <a:solidFill>
                  <a:schemeClr val="tx2"/>
                </a:solidFill>
              </a:rPr>
              <a:t> Liu, </a:t>
            </a:r>
            <a:r>
              <a:rPr lang="en-US" sz="2000" b="1" kern="0" dirty="0" err="1" smtClean="0">
                <a:solidFill>
                  <a:schemeClr val="tx2"/>
                </a:solidFill>
              </a:rPr>
              <a:t>Arindam</a:t>
            </a:r>
            <a:r>
              <a:rPr lang="en-US" sz="2000" b="1" kern="0" dirty="0" smtClean="0">
                <a:solidFill>
                  <a:schemeClr val="tx2"/>
                </a:solidFill>
              </a:rPr>
              <a:t> Paul, </a:t>
            </a:r>
            <a:r>
              <a:rPr lang="en-US" sz="2000" b="1" kern="0" dirty="0" err="1" smtClean="0">
                <a:solidFill>
                  <a:schemeClr val="tx2"/>
                </a:solidFill>
              </a:rPr>
              <a:t>Alona</a:t>
            </a:r>
            <a:r>
              <a:rPr lang="en-US" sz="2000" b="1" kern="0" dirty="0" smtClean="0">
                <a:solidFill>
                  <a:schemeClr val="tx2"/>
                </a:solidFill>
              </a:rPr>
              <a:t> </a:t>
            </a:r>
            <a:r>
              <a:rPr lang="en-US" sz="2000" b="1" kern="0" dirty="0" err="1" smtClean="0">
                <a:solidFill>
                  <a:schemeClr val="tx2"/>
                </a:solidFill>
              </a:rPr>
              <a:t>Furmanchuk</a:t>
            </a:r>
            <a:endParaRPr lang="en-US" sz="2000" b="1" kern="0" dirty="0" smtClean="0">
              <a:solidFill>
                <a:schemeClr val="tx2"/>
              </a:solidFill>
            </a:endParaRPr>
          </a:p>
        </p:txBody>
      </p:sp>
    </p:spTree>
    <p:extLst>
      <p:ext uri="{BB962C8B-B14F-4D97-AF65-F5344CB8AC3E}">
        <p14:creationId xmlns:p14="http://schemas.microsoft.com/office/powerpoint/2010/main" val="42553088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645" y="274638"/>
            <a:ext cx="8432800" cy="1143000"/>
          </a:xfrm>
        </p:spPr>
        <p:txBody>
          <a:bodyPr>
            <a:normAutofit/>
          </a:bodyPr>
          <a:lstStyle/>
          <a:p>
            <a:r>
              <a:rPr lang="en-US" sz="3600" b="1" dirty="0">
                <a:solidFill>
                  <a:srgbClr val="430AA2"/>
                </a:solidFill>
              </a:rPr>
              <a:t>Level </a:t>
            </a:r>
            <a:r>
              <a:rPr lang="en-US" sz="3600" b="1" dirty="0" smtClean="0">
                <a:solidFill>
                  <a:srgbClr val="430AA2"/>
                </a:solidFill>
              </a:rPr>
              <a:t>2 </a:t>
            </a:r>
            <a:r>
              <a:rPr lang="en-US" sz="3600" b="1" dirty="0">
                <a:solidFill>
                  <a:srgbClr val="430AA2"/>
                </a:solidFill>
              </a:rPr>
              <a:t>/ </a:t>
            </a:r>
            <a:r>
              <a:rPr lang="en-US" sz="3600" b="1" dirty="0" smtClean="0">
                <a:solidFill>
                  <a:srgbClr val="430AA2"/>
                </a:solidFill>
              </a:rPr>
              <a:t>Model / Thermo-</a:t>
            </a:r>
            <a:r>
              <a:rPr lang="en-US" sz="3600" b="1" dirty="0" err="1" smtClean="0">
                <a:solidFill>
                  <a:srgbClr val="430AA2"/>
                </a:solidFill>
              </a:rPr>
              <a:t>Calc</a:t>
            </a:r>
            <a:r>
              <a:rPr lang="en-US" sz="3600" b="1" dirty="0" smtClean="0">
                <a:solidFill>
                  <a:srgbClr val="430AA2"/>
                </a:solidFill>
              </a:rPr>
              <a:t> TQ interface</a:t>
            </a:r>
            <a:endParaRPr lang="en-US" sz="3600" b="1" dirty="0">
              <a:solidFill>
                <a:srgbClr val="430AA2"/>
              </a:solidFill>
            </a:endParaRPr>
          </a:p>
        </p:txBody>
      </p:sp>
      <p:sp>
        <p:nvSpPr>
          <p:cNvPr id="3" name="Slide Number Placeholder 2"/>
          <p:cNvSpPr>
            <a:spLocks noGrp="1"/>
          </p:cNvSpPr>
          <p:nvPr>
            <p:ph type="sldNum" sz="quarter" idx="12"/>
          </p:nvPr>
        </p:nvSpPr>
        <p:spPr/>
        <p:txBody>
          <a:bodyPr/>
          <a:lstStyle/>
          <a:p>
            <a:fld id="{6C793D96-908F-C349-BB78-E3BAD6A8651C}" type="slidenum">
              <a:rPr lang="en-US" smtClean="0"/>
              <a:t>9</a:t>
            </a:fld>
            <a:endParaRPr lang="en-US"/>
          </a:p>
        </p:txBody>
      </p:sp>
      <p:sp>
        <p:nvSpPr>
          <p:cNvPr id="5" name="TextBox 4"/>
          <p:cNvSpPr txBox="1"/>
          <p:nvPr/>
        </p:nvSpPr>
        <p:spPr>
          <a:xfrm>
            <a:off x="500943" y="1278970"/>
            <a:ext cx="7464778" cy="5262979"/>
          </a:xfrm>
          <a:prstGeom prst="rect">
            <a:avLst/>
          </a:prstGeom>
          <a:noFill/>
        </p:spPr>
        <p:txBody>
          <a:bodyPr wrap="square" rtlCol="0">
            <a:spAutoFit/>
          </a:bodyPr>
          <a:lstStyle/>
          <a:p>
            <a:r>
              <a:rPr lang="en-US" sz="2400" dirty="0" smtClean="0">
                <a:latin typeface="Candara"/>
                <a:cs typeface="Candara"/>
              </a:rPr>
              <a:t>Five parameters for primary consideration: </a:t>
            </a:r>
          </a:p>
          <a:p>
            <a:pPr marL="457200" indent="-457200">
              <a:buFont typeface="+mj-lt"/>
              <a:buAutoNum type="arabicPeriod"/>
            </a:pPr>
            <a:r>
              <a:rPr lang="en-US" sz="2400" dirty="0" smtClean="0">
                <a:latin typeface="Candara"/>
                <a:cs typeface="Candara"/>
              </a:rPr>
              <a:t>Oxide vol.% (experiment: 0.008~0.15%)</a:t>
            </a:r>
          </a:p>
          <a:p>
            <a:pPr marL="457200" indent="-457200">
              <a:buFont typeface="+mj-lt"/>
              <a:buAutoNum type="arabicPeriod"/>
            </a:pPr>
            <a:r>
              <a:rPr lang="en-US" sz="2400" dirty="0" smtClean="0">
                <a:latin typeface="Candara"/>
                <a:cs typeface="Candara"/>
              </a:rPr>
              <a:t>Carbide content (Thermo-</a:t>
            </a:r>
            <a:r>
              <a:rPr lang="en-US" sz="2400" dirty="0" err="1" smtClean="0">
                <a:latin typeface="Candara"/>
                <a:cs typeface="Candara"/>
              </a:rPr>
              <a:t>Calc</a:t>
            </a:r>
            <a:r>
              <a:rPr lang="en-US" sz="2400" dirty="0" smtClean="0">
                <a:latin typeface="Candara"/>
                <a:cs typeface="Candara"/>
              </a:rPr>
              <a:t> database)</a:t>
            </a:r>
          </a:p>
          <a:p>
            <a:pPr marL="457200" indent="-457200">
              <a:buFont typeface="+mj-lt"/>
              <a:buAutoNum type="arabicPeriod"/>
            </a:pPr>
            <a:r>
              <a:rPr lang="en-US" altLang="zh-CN" sz="2400" dirty="0" err="1" smtClean="0">
                <a:solidFill>
                  <a:srgbClr val="FF0000"/>
                </a:solidFill>
                <a:latin typeface="Candara"/>
                <a:cs typeface="Candara"/>
              </a:rPr>
              <a:t>Ms</a:t>
            </a:r>
            <a:r>
              <a:rPr lang="en-US" altLang="zh-CN" sz="2400" dirty="0" smtClean="0">
                <a:solidFill>
                  <a:srgbClr val="FF0000"/>
                </a:solidFill>
                <a:latin typeface="Candara"/>
                <a:cs typeface="Candara"/>
              </a:rPr>
              <a:t> temperature</a:t>
            </a:r>
            <a:endParaRPr lang="en-US" sz="2400" dirty="0" smtClean="0">
              <a:solidFill>
                <a:srgbClr val="FF0000"/>
              </a:solidFill>
              <a:latin typeface="Candara"/>
              <a:cs typeface="Candara"/>
            </a:endParaRPr>
          </a:p>
          <a:p>
            <a:pPr marL="457200" indent="-457200">
              <a:buFont typeface="+mj-lt"/>
              <a:buAutoNum type="arabicPeriod"/>
            </a:pPr>
            <a:r>
              <a:rPr lang="en-US" sz="2400" dirty="0" smtClean="0">
                <a:latin typeface="Candara"/>
                <a:cs typeface="Candara"/>
              </a:rPr>
              <a:t>Retained </a:t>
            </a:r>
            <a:r>
              <a:rPr lang="en-US" sz="2400" dirty="0">
                <a:latin typeface="Candara"/>
                <a:cs typeface="Candara"/>
              </a:rPr>
              <a:t>Austenite </a:t>
            </a:r>
            <a:r>
              <a:rPr lang="en-US" sz="2400" dirty="0" smtClean="0">
                <a:latin typeface="Candara"/>
                <a:cs typeface="Candara"/>
              </a:rPr>
              <a:t>Concentration</a:t>
            </a:r>
          </a:p>
          <a:p>
            <a:pPr marL="457200" indent="-457200">
              <a:buFont typeface="+mj-lt"/>
              <a:buAutoNum type="arabicPeriod"/>
            </a:pPr>
            <a:endParaRPr lang="en-US" sz="2400" dirty="0" smtClean="0">
              <a:latin typeface="Candara"/>
              <a:cs typeface="Candara"/>
            </a:endParaRPr>
          </a:p>
          <a:p>
            <a:pPr marL="457200" indent="-457200">
              <a:buFont typeface="+mj-lt"/>
              <a:buAutoNum type="arabicPeriod"/>
            </a:pPr>
            <a:endParaRPr lang="en-US" sz="2400" dirty="0">
              <a:latin typeface="Candara"/>
              <a:cs typeface="Candara"/>
            </a:endParaRPr>
          </a:p>
          <a:p>
            <a:pPr marL="457200" indent="-457200">
              <a:buFont typeface="+mj-lt"/>
              <a:buAutoNum type="arabicPeriod"/>
            </a:pPr>
            <a:endParaRPr lang="en-US" sz="2400" dirty="0" smtClean="0">
              <a:latin typeface="Candara"/>
              <a:cs typeface="Candara"/>
            </a:endParaRPr>
          </a:p>
          <a:p>
            <a:pPr marL="457200" indent="-457200">
              <a:buFont typeface="+mj-lt"/>
              <a:buAutoNum type="arabicPeriod"/>
            </a:pPr>
            <a:endParaRPr lang="en-US" sz="2400" dirty="0">
              <a:latin typeface="Candara"/>
              <a:cs typeface="Candara"/>
            </a:endParaRPr>
          </a:p>
          <a:p>
            <a:pPr marL="457200" indent="-457200">
              <a:buFont typeface="+mj-lt"/>
              <a:buAutoNum type="arabicPeriod"/>
            </a:pPr>
            <a:r>
              <a:rPr lang="en-US" sz="2400" dirty="0" smtClean="0">
                <a:latin typeface="Candara"/>
                <a:cs typeface="Candara"/>
              </a:rPr>
              <a:t>Austenite </a:t>
            </a:r>
            <a:r>
              <a:rPr lang="en-US" sz="2400" dirty="0">
                <a:latin typeface="Candara"/>
                <a:cs typeface="Candara"/>
              </a:rPr>
              <a:t>stability </a:t>
            </a:r>
            <a:r>
              <a:rPr lang="en-US" sz="2400" dirty="0" smtClean="0">
                <a:latin typeface="Candara"/>
                <a:cs typeface="Candara"/>
              </a:rPr>
              <a:t>parameter</a:t>
            </a:r>
          </a:p>
          <a:p>
            <a:endParaRPr lang="en-US" sz="2400" dirty="0">
              <a:latin typeface="Candara"/>
              <a:cs typeface="Candara"/>
            </a:endParaRPr>
          </a:p>
          <a:p>
            <a:pPr marL="457200" indent="-457200">
              <a:buFont typeface="+mj-lt"/>
              <a:buAutoNum type="arabicPeriod"/>
            </a:pPr>
            <a:endParaRPr lang="en-US" sz="2400" dirty="0" smtClean="0">
              <a:latin typeface="Candara"/>
              <a:cs typeface="Candara"/>
            </a:endParaRPr>
          </a:p>
          <a:p>
            <a:endParaRPr lang="en-US" sz="2400" dirty="0" smtClean="0">
              <a:latin typeface="Candara"/>
              <a:cs typeface="Candara"/>
            </a:endParaRPr>
          </a:p>
          <a:p>
            <a:endParaRPr lang="en-US" sz="2400" dirty="0" smtClean="0">
              <a:latin typeface="Candara"/>
              <a:cs typeface="Candara"/>
            </a:endParaRPr>
          </a:p>
        </p:txBody>
      </p:sp>
      <p:pic>
        <p:nvPicPr>
          <p:cNvPr id="7" name="Picture 6" descr="Screen Shot 2015-03-22 at 2.21.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2578" y="3331399"/>
            <a:ext cx="3044245" cy="871094"/>
          </a:xfrm>
          <a:prstGeom prst="rect">
            <a:avLst/>
          </a:prstGeom>
        </p:spPr>
      </p:pic>
      <p:pic>
        <p:nvPicPr>
          <p:cNvPr id="8" name="Picture 7" descr="Screen Shot 2015-03-22 at 2.22.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3964" y="5039515"/>
            <a:ext cx="4121422" cy="712456"/>
          </a:xfrm>
          <a:prstGeom prst="rect">
            <a:avLst/>
          </a:prstGeom>
        </p:spPr>
      </p:pic>
      <p:sp>
        <p:nvSpPr>
          <p:cNvPr id="4" name="TextBox 3"/>
          <p:cNvSpPr txBox="1"/>
          <p:nvPr/>
        </p:nvSpPr>
        <p:spPr>
          <a:xfrm>
            <a:off x="1734708" y="4202493"/>
            <a:ext cx="7306699" cy="369332"/>
          </a:xfrm>
          <a:prstGeom prst="rect">
            <a:avLst/>
          </a:prstGeom>
          <a:noFill/>
        </p:spPr>
        <p:txBody>
          <a:bodyPr wrap="square" rtlCol="0">
            <a:spAutoFit/>
          </a:bodyPr>
          <a:lstStyle/>
          <a:p>
            <a:pPr algn="r"/>
            <a:r>
              <a:rPr lang="en-US" dirty="0" smtClean="0">
                <a:latin typeface="Candara"/>
                <a:cs typeface="Candara"/>
              </a:rPr>
              <a:t>Ref: D.P. </a:t>
            </a:r>
            <a:r>
              <a:rPr lang="en-US" dirty="0" err="1" smtClean="0">
                <a:latin typeface="Candara"/>
                <a:cs typeface="Candara"/>
              </a:rPr>
              <a:t>Koistinen</a:t>
            </a:r>
            <a:r>
              <a:rPr lang="en-US" dirty="0" smtClean="0">
                <a:latin typeface="Candara"/>
                <a:cs typeface="Candara"/>
              </a:rPr>
              <a:t> and R.F. </a:t>
            </a:r>
            <a:r>
              <a:rPr lang="en-US" dirty="0" err="1" smtClean="0">
                <a:latin typeface="Candara"/>
                <a:cs typeface="Candara"/>
              </a:rPr>
              <a:t>Marburger</a:t>
            </a:r>
            <a:r>
              <a:rPr lang="en-US" dirty="0" smtClean="0">
                <a:latin typeface="Candara"/>
                <a:cs typeface="Candara"/>
              </a:rPr>
              <a:t>, </a:t>
            </a:r>
            <a:r>
              <a:rPr lang="en-US" dirty="0" err="1" smtClean="0">
                <a:latin typeface="Candara"/>
                <a:cs typeface="Candara"/>
              </a:rPr>
              <a:t>Acta</a:t>
            </a:r>
            <a:r>
              <a:rPr lang="en-US" dirty="0" smtClean="0">
                <a:latin typeface="Candara"/>
                <a:cs typeface="Candara"/>
              </a:rPr>
              <a:t> Metall. 7 (1959) 59-60.</a:t>
            </a:r>
            <a:endParaRPr lang="en-US" dirty="0">
              <a:latin typeface="Candara"/>
              <a:cs typeface="Candara"/>
            </a:endParaRPr>
          </a:p>
        </p:txBody>
      </p:sp>
      <p:sp>
        <p:nvSpPr>
          <p:cNvPr id="9" name="TextBox 8"/>
          <p:cNvSpPr txBox="1"/>
          <p:nvPr/>
        </p:nvSpPr>
        <p:spPr>
          <a:xfrm>
            <a:off x="1223588" y="5751971"/>
            <a:ext cx="7817819" cy="369332"/>
          </a:xfrm>
          <a:prstGeom prst="rect">
            <a:avLst/>
          </a:prstGeom>
          <a:noFill/>
        </p:spPr>
        <p:txBody>
          <a:bodyPr wrap="square" rtlCol="0">
            <a:spAutoFit/>
          </a:bodyPr>
          <a:lstStyle/>
          <a:p>
            <a:pPr algn="r"/>
            <a:r>
              <a:rPr lang="en-US" dirty="0" smtClean="0">
                <a:latin typeface="Candara"/>
                <a:cs typeface="Candara"/>
              </a:rPr>
              <a:t>Ref: G. </a:t>
            </a:r>
            <a:r>
              <a:rPr lang="en-US" dirty="0" err="1" smtClean="0">
                <a:latin typeface="Candara"/>
                <a:cs typeface="Candara"/>
              </a:rPr>
              <a:t>Ghosh</a:t>
            </a:r>
            <a:r>
              <a:rPr lang="en-US" dirty="0">
                <a:latin typeface="Candara"/>
                <a:cs typeface="Candara"/>
              </a:rPr>
              <a:t> </a:t>
            </a:r>
            <a:r>
              <a:rPr lang="en-US" dirty="0" smtClean="0">
                <a:latin typeface="Candara"/>
                <a:cs typeface="Candara"/>
              </a:rPr>
              <a:t>and G.B. Olson, </a:t>
            </a:r>
            <a:r>
              <a:rPr lang="en-US" dirty="0" err="1" smtClean="0">
                <a:latin typeface="Candara"/>
                <a:cs typeface="Candara"/>
              </a:rPr>
              <a:t>Acta</a:t>
            </a:r>
            <a:r>
              <a:rPr lang="en-US" dirty="0" smtClean="0">
                <a:latin typeface="Candara"/>
                <a:cs typeface="Candara"/>
              </a:rPr>
              <a:t> Metall. Mater., 42 (1994) 3361-3370.</a:t>
            </a:r>
            <a:endParaRPr lang="en-US" dirty="0">
              <a:latin typeface="Candara"/>
              <a:cs typeface="Candara"/>
            </a:endParaRPr>
          </a:p>
        </p:txBody>
      </p:sp>
    </p:spTree>
    <p:extLst>
      <p:ext uri="{BB962C8B-B14F-4D97-AF65-F5344CB8AC3E}">
        <p14:creationId xmlns:p14="http://schemas.microsoft.com/office/powerpoint/2010/main" val="17096756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C793D96-908F-C349-BB78-E3BAD6A8651C}" type="slidenum">
              <a:rPr lang="en-US" smtClean="0">
                <a:solidFill>
                  <a:prstClr val="black">
                    <a:tint val="75000"/>
                  </a:prstClr>
                </a:solidFill>
              </a:rPr>
              <a:pPr/>
              <a:t>10</a:t>
            </a:fld>
            <a:endParaRPr lang="en-US">
              <a:solidFill>
                <a:prstClr val="black">
                  <a:tint val="75000"/>
                </a:prstClr>
              </a:solidFill>
            </a:endParaRPr>
          </a:p>
        </p:txBody>
      </p:sp>
      <p:sp>
        <p:nvSpPr>
          <p:cNvPr id="6" name="Title 1"/>
          <p:cNvSpPr txBox="1">
            <a:spLocks/>
          </p:cNvSpPr>
          <p:nvPr/>
        </p:nvSpPr>
        <p:spPr>
          <a:xfrm>
            <a:off x="-60960" y="35572"/>
            <a:ext cx="9265920" cy="541414"/>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4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3600" b="1" dirty="0" smtClean="0">
                <a:solidFill>
                  <a:srgbClr val="1F497D"/>
                </a:solidFill>
              </a:rPr>
              <a:t>Preliminary Results: Attribute Ranking</a:t>
            </a:r>
            <a:endParaRPr lang="en-US" sz="3600" b="1" dirty="0">
              <a:solidFill>
                <a:srgbClr val="1F497D"/>
              </a:solidFill>
              <a:effectLst>
                <a:outerShdw blurRad="38100" dist="38100" dir="2700000" algn="tl">
                  <a:srgbClr val="000000">
                    <a:alpha val="43137"/>
                  </a:srgbClr>
                </a:outerShdw>
              </a:effectLst>
              <a:latin typeface="Cambria" panose="02040503050406030204" pitchFamily="18" charset="0"/>
            </a:endParaRPr>
          </a:p>
        </p:txBody>
      </p:sp>
      <p:pic>
        <p:nvPicPr>
          <p:cNvPr id="7" name="Picture 6"/>
          <p:cNvPicPr>
            <a:picLocks noChangeAspect="1"/>
          </p:cNvPicPr>
          <p:nvPr/>
        </p:nvPicPr>
        <p:blipFill>
          <a:blip r:embed="rId2"/>
          <a:stretch>
            <a:fillRect/>
          </a:stretch>
        </p:blipFill>
        <p:spPr>
          <a:xfrm>
            <a:off x="485697" y="561568"/>
            <a:ext cx="8201103" cy="6296432"/>
          </a:xfrm>
          <a:prstGeom prst="rect">
            <a:avLst/>
          </a:prstGeom>
        </p:spPr>
      </p:pic>
      <p:sp>
        <p:nvSpPr>
          <p:cNvPr id="8" name="TextBox 7"/>
          <p:cNvSpPr txBox="1"/>
          <p:nvPr/>
        </p:nvSpPr>
        <p:spPr>
          <a:xfrm>
            <a:off x="1716431" y="1426876"/>
            <a:ext cx="3790461" cy="646331"/>
          </a:xfrm>
          <a:prstGeom prst="rect">
            <a:avLst/>
          </a:prstGeom>
          <a:noFill/>
        </p:spPr>
        <p:txBody>
          <a:bodyPr wrap="square" rtlCol="0">
            <a:spAutoFit/>
          </a:bodyPr>
          <a:lstStyle/>
          <a:p>
            <a:r>
              <a:rPr lang="en-US" dirty="0" err="1" smtClean="0">
                <a:solidFill>
                  <a:srgbClr val="FF0000"/>
                </a:solidFill>
                <a:latin typeface="Arial Narrow" panose="020B0606020202030204" pitchFamily="34" charset="0"/>
              </a:rPr>
              <a:t>Ms</a:t>
            </a:r>
            <a:r>
              <a:rPr lang="en-US" dirty="0" smtClean="0">
                <a:solidFill>
                  <a:srgbClr val="FF0000"/>
                </a:solidFill>
                <a:latin typeface="Arial Narrow" panose="020B0606020202030204" pitchFamily="34" charset="0"/>
              </a:rPr>
              <a:t> temperature is the most important parameter in data-mining</a:t>
            </a:r>
            <a:endParaRPr lang="en-US"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14232932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1025228122"/>
              </p:ext>
            </p:extLst>
          </p:nvPr>
        </p:nvGraphicFramePr>
        <p:xfrm>
          <a:off x="398583" y="1125557"/>
          <a:ext cx="3838574" cy="3962401"/>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p:cNvCxnSpPr/>
          <p:nvPr/>
        </p:nvCxnSpPr>
        <p:spPr>
          <a:xfrm flipH="1">
            <a:off x="804983" y="1741420"/>
            <a:ext cx="3173046" cy="2969846"/>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164490" y="5010178"/>
            <a:ext cx="2454031" cy="369332"/>
          </a:xfrm>
          <a:prstGeom prst="rect">
            <a:avLst/>
          </a:prstGeom>
          <a:noFill/>
        </p:spPr>
        <p:txBody>
          <a:bodyPr wrap="square" rtlCol="0">
            <a:spAutoFit/>
          </a:bodyPr>
          <a:lstStyle/>
          <a:p>
            <a:pPr algn="ctr" defTabSz="914400"/>
            <a:r>
              <a:rPr lang="en-US" dirty="0" err="1" smtClean="0">
                <a:solidFill>
                  <a:prstClr val="black"/>
                </a:solidFill>
                <a:latin typeface="Times New Roman" panose="02020603050405020304" pitchFamily="18" charset="0"/>
                <a:cs typeface="Times New Roman" panose="02020603050405020304" pitchFamily="18" charset="0"/>
              </a:rPr>
              <a:t>Ms</a:t>
            </a:r>
            <a:r>
              <a:rPr lang="en-US" dirty="0" smtClean="0">
                <a:solidFill>
                  <a:prstClr val="black"/>
                </a:solidFill>
                <a:latin typeface="Times New Roman" panose="02020603050405020304" pitchFamily="18" charset="0"/>
                <a:cs typeface="Times New Roman" panose="02020603050405020304" pitchFamily="18" charset="0"/>
              </a:rPr>
              <a:t>, </a:t>
            </a:r>
            <a:r>
              <a:rPr lang="en-US" dirty="0" smtClean="0">
                <a:solidFill>
                  <a:srgbClr val="FF0000"/>
                </a:solidFill>
                <a:latin typeface="Times New Roman" panose="02020603050405020304" pitchFamily="18" charset="0"/>
                <a:cs typeface="Times New Roman" panose="02020603050405020304" pitchFamily="18" charset="0"/>
              </a:rPr>
              <a:t>Model </a:t>
            </a:r>
            <a:r>
              <a:rPr lang="en-US" dirty="0" smtClean="0">
                <a:solidFill>
                  <a:srgbClr val="FF0000"/>
                </a:solidFill>
                <a:latin typeface="Times New Roman" panose="02020603050405020304" pitchFamily="18" charset="0"/>
                <a:cs typeface="Times New Roman" panose="02020603050405020304" pitchFamily="18" charset="0"/>
              </a:rPr>
              <a:t>B</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rot="16200000">
            <a:off x="-942973" y="3041676"/>
            <a:ext cx="2454031" cy="369332"/>
          </a:xfrm>
          <a:prstGeom prst="rect">
            <a:avLst/>
          </a:prstGeom>
          <a:noFill/>
        </p:spPr>
        <p:txBody>
          <a:bodyPr wrap="square" rtlCol="0">
            <a:spAutoFit/>
          </a:bodyPr>
          <a:lstStyle/>
          <a:p>
            <a:pPr algn="ctr" defTabSz="914400"/>
            <a:r>
              <a:rPr lang="en-US" dirty="0" err="1" smtClean="0">
                <a:solidFill>
                  <a:prstClr val="black"/>
                </a:solidFill>
                <a:latin typeface="Times New Roman" panose="02020603050405020304" pitchFamily="18" charset="0"/>
                <a:cs typeface="Times New Roman" panose="02020603050405020304" pitchFamily="18" charset="0"/>
              </a:rPr>
              <a:t>Ms</a:t>
            </a:r>
            <a:r>
              <a:rPr lang="en-US" dirty="0" smtClean="0">
                <a:solidFill>
                  <a:prstClr val="black"/>
                </a:solidFill>
                <a:latin typeface="Times New Roman" panose="02020603050405020304" pitchFamily="18" charset="0"/>
                <a:cs typeface="Times New Roman" panose="02020603050405020304" pitchFamily="18" charset="0"/>
              </a:rPr>
              <a:t>, </a:t>
            </a:r>
            <a:r>
              <a:rPr lang="en-US" dirty="0" smtClean="0">
                <a:solidFill>
                  <a:srgbClr val="FF0000"/>
                </a:solidFill>
                <a:latin typeface="Times New Roman" panose="02020603050405020304" pitchFamily="18" charset="0"/>
                <a:cs typeface="Times New Roman" panose="02020603050405020304" pitchFamily="18" charset="0"/>
              </a:rPr>
              <a:t>Model </a:t>
            </a:r>
            <a:r>
              <a:rPr lang="en-US" dirty="0" smtClean="0">
                <a:solidFill>
                  <a:srgbClr val="FF0000"/>
                </a:solidFill>
                <a:latin typeface="Times New Roman" panose="02020603050405020304" pitchFamily="18" charset="0"/>
                <a:cs typeface="Times New Roman" panose="02020603050405020304" pitchFamily="18" charset="0"/>
              </a:rPr>
              <a:t>A</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157998" y="3707074"/>
            <a:ext cx="4650155" cy="646331"/>
          </a:xfrm>
          <a:prstGeom prst="rect">
            <a:avLst/>
          </a:prstGeom>
          <a:noFill/>
        </p:spPr>
        <p:txBody>
          <a:bodyPr wrap="square" rtlCol="0">
            <a:spAutoFit/>
          </a:bodyPr>
          <a:lstStyle/>
          <a:p>
            <a:pPr defTabSz="914400"/>
            <a:r>
              <a:rPr lang="en-US" dirty="0" smtClean="0">
                <a:solidFill>
                  <a:srgbClr val="FF0000"/>
                </a:solidFill>
                <a:latin typeface="Times New Roman" panose="02020603050405020304" pitchFamily="18" charset="0"/>
                <a:cs typeface="Times New Roman" panose="02020603050405020304" pitchFamily="18" charset="0"/>
              </a:rPr>
              <a:t>Model A: </a:t>
            </a:r>
          </a:p>
          <a:p>
            <a:pPr defTabSz="914400"/>
            <a:r>
              <a:rPr lang="en-US" dirty="0" smtClean="0">
                <a:solidFill>
                  <a:prstClr val="black"/>
                </a:solidFill>
                <a:latin typeface="Arial Narrow" panose="020B0606020202030204" pitchFamily="34" charset="0"/>
                <a:cs typeface="Times New Roman" panose="02020603050405020304" pitchFamily="18" charset="0"/>
              </a:rPr>
              <a:t>Ref: </a:t>
            </a:r>
            <a:r>
              <a:rPr lang="en-US" dirty="0" err="1" smtClean="0">
                <a:solidFill>
                  <a:prstClr val="black"/>
                </a:solidFill>
                <a:latin typeface="Arial Narrow" panose="020B0606020202030204" pitchFamily="34" charset="0"/>
                <a:cs typeface="Times New Roman" panose="02020603050405020304" pitchFamily="18" charset="0"/>
              </a:rPr>
              <a:t>Stormvinter</a:t>
            </a:r>
            <a:r>
              <a:rPr lang="en-US" dirty="0" smtClean="0">
                <a:solidFill>
                  <a:prstClr val="black"/>
                </a:solidFill>
                <a:latin typeface="Arial Narrow" panose="020B0606020202030204" pitchFamily="34" charset="0"/>
                <a:cs typeface="Times New Roman" panose="02020603050405020304" pitchFamily="18" charset="0"/>
              </a:rPr>
              <a:t> et al., MMTA 43 (2012) 3870</a:t>
            </a:r>
            <a:endParaRPr lang="en-US" dirty="0">
              <a:solidFill>
                <a:prstClr val="black"/>
              </a:solidFill>
              <a:latin typeface="Arial Narrow" panose="020B0606020202030204" pitchFamily="34"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4157998" y="4315529"/>
            <a:ext cx="4813096" cy="369669"/>
          </a:xfrm>
          <a:prstGeom prst="rect">
            <a:avLst/>
          </a:prstGeom>
        </p:spPr>
      </p:pic>
      <p:sp>
        <p:nvSpPr>
          <p:cNvPr id="10" name="TextBox 9"/>
          <p:cNvSpPr txBox="1"/>
          <p:nvPr/>
        </p:nvSpPr>
        <p:spPr>
          <a:xfrm>
            <a:off x="4157997" y="1958859"/>
            <a:ext cx="4879909" cy="646331"/>
          </a:xfrm>
          <a:prstGeom prst="rect">
            <a:avLst/>
          </a:prstGeom>
          <a:noFill/>
        </p:spPr>
        <p:txBody>
          <a:bodyPr wrap="square" rtlCol="0">
            <a:spAutoFit/>
          </a:bodyPr>
          <a:lstStyle/>
          <a:p>
            <a:pPr defTabSz="914400"/>
            <a:r>
              <a:rPr lang="en-US" dirty="0" smtClean="0">
                <a:solidFill>
                  <a:srgbClr val="FF0000"/>
                </a:solidFill>
                <a:latin typeface="Times New Roman" panose="02020603050405020304" pitchFamily="18" charset="0"/>
                <a:cs typeface="Times New Roman" panose="02020603050405020304" pitchFamily="18" charset="0"/>
              </a:rPr>
              <a:t>Model B: </a:t>
            </a:r>
          </a:p>
          <a:p>
            <a:pPr defTabSz="914400"/>
            <a:r>
              <a:rPr lang="en-US" dirty="0" smtClean="0">
                <a:solidFill>
                  <a:prstClr val="black"/>
                </a:solidFill>
                <a:latin typeface="Arial Narrow" panose="020B0606020202030204" pitchFamily="34" charset="0"/>
                <a:cs typeface="Times New Roman" panose="02020603050405020304" pitchFamily="18" charset="0"/>
              </a:rPr>
              <a:t>Ref: </a:t>
            </a:r>
            <a:r>
              <a:rPr lang="en-US" dirty="0" err="1" smtClean="0">
                <a:solidFill>
                  <a:prstClr val="black"/>
                </a:solidFill>
                <a:latin typeface="Arial Narrow" panose="020B0606020202030204" pitchFamily="34" charset="0"/>
                <a:cs typeface="Times New Roman" panose="02020603050405020304" pitchFamily="18" charset="0"/>
              </a:rPr>
              <a:t>Capdevila</a:t>
            </a:r>
            <a:r>
              <a:rPr lang="en-US" dirty="0" smtClean="0">
                <a:solidFill>
                  <a:prstClr val="black"/>
                </a:solidFill>
                <a:latin typeface="Arial Narrow" panose="020B0606020202030204" pitchFamily="34" charset="0"/>
                <a:cs typeface="Times New Roman" panose="02020603050405020304" pitchFamily="18" charset="0"/>
              </a:rPr>
              <a:t>, et al., ISIJ International 42 (2002) 894</a:t>
            </a:r>
            <a:endParaRPr lang="en-US" dirty="0">
              <a:solidFill>
                <a:prstClr val="black"/>
              </a:solidFill>
              <a:latin typeface="Arial Narrow" panose="020B0606020202030204" pitchFamily="34" charset="0"/>
              <a:cs typeface="Times New Roman" panose="02020603050405020304" pitchFamily="18" charset="0"/>
            </a:endParaRPr>
          </a:p>
        </p:txBody>
      </p:sp>
      <p:pic>
        <p:nvPicPr>
          <p:cNvPr id="12" name="Picture 11"/>
          <p:cNvPicPr>
            <a:picLocks noChangeAspect="1"/>
          </p:cNvPicPr>
          <p:nvPr/>
        </p:nvPicPr>
        <p:blipFill>
          <a:blip r:embed="rId5"/>
          <a:stretch>
            <a:fillRect/>
          </a:stretch>
        </p:blipFill>
        <p:spPr>
          <a:xfrm>
            <a:off x="4091186" y="2613818"/>
            <a:ext cx="4946720" cy="590234"/>
          </a:xfrm>
          <a:prstGeom prst="rect">
            <a:avLst/>
          </a:prstGeom>
        </p:spPr>
      </p:pic>
      <p:sp>
        <p:nvSpPr>
          <p:cNvPr id="13" name="Down Arrow 12"/>
          <p:cNvSpPr/>
          <p:nvPr/>
        </p:nvSpPr>
        <p:spPr>
          <a:xfrm flipV="1">
            <a:off x="6315547" y="3273246"/>
            <a:ext cx="414216" cy="562708"/>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7" name="TextBox 16"/>
          <p:cNvSpPr txBox="1"/>
          <p:nvPr/>
        </p:nvSpPr>
        <p:spPr>
          <a:xfrm>
            <a:off x="282734" y="5689691"/>
            <a:ext cx="8688360" cy="646331"/>
          </a:xfrm>
          <a:prstGeom prst="rect">
            <a:avLst/>
          </a:prstGeom>
          <a:solidFill>
            <a:srgbClr val="FFFF00"/>
          </a:solidFill>
        </p:spPr>
        <p:txBody>
          <a:bodyPr wrap="square" rtlCol="0">
            <a:spAutoFit/>
          </a:bodyPr>
          <a:lstStyle/>
          <a:p>
            <a:pPr marL="285750" indent="-285750" defTabSz="914400">
              <a:buFont typeface="Arial" panose="020B0604020202020204" pitchFamily="34" charset="0"/>
              <a:buChar char="•"/>
            </a:pPr>
            <a:r>
              <a:rPr lang="en-US" dirty="0" smtClean="0">
                <a:solidFill>
                  <a:srgbClr val="FF0000"/>
                </a:solidFill>
                <a:latin typeface="Arial Narrow" panose="020B0606020202030204" pitchFamily="34" charset="0"/>
                <a:cs typeface="Times New Roman" panose="02020603050405020304" pitchFamily="18" charset="0"/>
              </a:rPr>
              <a:t>Model B is generated using model based on 748 experimental data points for </a:t>
            </a:r>
            <a:r>
              <a:rPr lang="en-US" dirty="0" err="1" smtClean="0">
                <a:solidFill>
                  <a:srgbClr val="FF0000"/>
                </a:solidFill>
                <a:latin typeface="Arial Narrow" panose="020B0606020202030204" pitchFamily="34" charset="0"/>
                <a:cs typeface="Times New Roman" panose="02020603050405020304" pitchFamily="18" charset="0"/>
              </a:rPr>
              <a:t>Ms</a:t>
            </a:r>
            <a:r>
              <a:rPr lang="en-US" dirty="0" smtClean="0">
                <a:solidFill>
                  <a:srgbClr val="FF0000"/>
                </a:solidFill>
                <a:latin typeface="Arial Narrow" panose="020B0606020202030204" pitchFamily="34" charset="0"/>
                <a:cs typeface="Times New Roman" panose="02020603050405020304" pitchFamily="18" charset="0"/>
              </a:rPr>
              <a:t> temperature, It should be more accurate than Model A. </a:t>
            </a:r>
          </a:p>
        </p:txBody>
      </p:sp>
      <p:sp>
        <p:nvSpPr>
          <p:cNvPr id="18" name="Title 1"/>
          <p:cNvSpPr txBox="1">
            <a:spLocks/>
          </p:cNvSpPr>
          <p:nvPr/>
        </p:nvSpPr>
        <p:spPr>
          <a:xfrm>
            <a:off x="0" y="274638"/>
            <a:ext cx="9144000" cy="1143000"/>
          </a:xfrm>
          <a:prstGeom prst="rect">
            <a:avLst/>
          </a:prstGeom>
        </p:spPr>
        <p:txBody>
          <a:bodyPr>
            <a:noAutofit/>
          </a:bodyPr>
          <a:lstStyle>
            <a:lvl1pPr algn="ctr" defTabSz="457200" rtl="0" eaLnBrk="1" latinLnBrk="0" hangingPunct="1">
              <a:spcBef>
                <a:spcPct val="0"/>
              </a:spcBef>
              <a:buNone/>
              <a:defRPr sz="4400" kern="1200">
                <a:solidFill>
                  <a:srgbClr val="430AA2"/>
                </a:solidFill>
                <a:latin typeface="Candara" panose="020E0502030303020204" pitchFamily="34" charset="0"/>
                <a:ea typeface="+mj-ea"/>
                <a:cs typeface="+mj-cs"/>
              </a:defRPr>
            </a:lvl1pPr>
          </a:lstStyle>
          <a:p>
            <a:r>
              <a:rPr lang="en-US" sz="3600" b="1" dirty="0" smtClean="0">
                <a:solidFill>
                  <a:srgbClr val="1F497D"/>
                </a:solidFill>
                <a:effectLst>
                  <a:outerShdw blurRad="38100" dist="38100" dir="2700000" algn="tl">
                    <a:srgbClr val="000000">
                      <a:alpha val="43137"/>
                    </a:srgbClr>
                  </a:outerShdw>
                </a:effectLst>
                <a:latin typeface="Cambria" panose="02040503050406030204" pitchFamily="18" charset="0"/>
              </a:rPr>
              <a:t>Existing Models </a:t>
            </a:r>
            <a:r>
              <a:rPr lang="en-US" sz="3600" b="1" dirty="0" smtClean="0">
                <a:solidFill>
                  <a:srgbClr val="1F497D"/>
                </a:solidFill>
                <a:effectLst>
                  <a:outerShdw blurRad="38100" dist="38100" dir="2700000" algn="tl">
                    <a:srgbClr val="000000">
                      <a:alpha val="43137"/>
                    </a:srgbClr>
                  </a:outerShdw>
                </a:effectLst>
                <a:latin typeface="Cambria" panose="02040503050406030204" pitchFamily="18" charset="0"/>
              </a:rPr>
              <a:t>for </a:t>
            </a:r>
            <a:r>
              <a:rPr lang="en-US" sz="3600" b="1" dirty="0" err="1" smtClean="0">
                <a:solidFill>
                  <a:srgbClr val="1F497D"/>
                </a:solidFill>
                <a:effectLst>
                  <a:outerShdw blurRad="38100" dist="38100" dir="2700000" algn="tl">
                    <a:srgbClr val="000000">
                      <a:alpha val="43137"/>
                    </a:srgbClr>
                  </a:outerShdw>
                </a:effectLst>
                <a:latin typeface="Cambria" panose="02040503050406030204" pitchFamily="18" charset="0"/>
              </a:rPr>
              <a:t>Ms</a:t>
            </a:r>
            <a:r>
              <a:rPr lang="en-US" sz="3600" b="1" dirty="0" smtClean="0">
                <a:solidFill>
                  <a:srgbClr val="1F497D"/>
                </a:solidFill>
                <a:effectLst>
                  <a:outerShdw blurRad="38100" dist="38100" dir="2700000" algn="tl">
                    <a:srgbClr val="000000">
                      <a:alpha val="43137"/>
                    </a:srgbClr>
                  </a:outerShdw>
                </a:effectLst>
                <a:latin typeface="Cambria" panose="02040503050406030204" pitchFamily="18" charset="0"/>
              </a:rPr>
              <a:t> Temperature</a:t>
            </a:r>
            <a:endParaRPr lang="en-US" sz="3600" b="1" dirty="0">
              <a:solidFill>
                <a:srgbClr val="1F497D"/>
              </a:solidFill>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16922268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C793D96-908F-C349-BB78-E3BAD6A8651C}" type="slidenum">
              <a:rPr lang="en-US" smtClean="0">
                <a:solidFill>
                  <a:prstClr val="black">
                    <a:tint val="75000"/>
                  </a:prstClr>
                </a:solidFill>
              </a:rPr>
              <a:pPr/>
              <a:t>12</a:t>
            </a:fld>
            <a:endParaRPr lang="en-US">
              <a:solidFill>
                <a:prstClr val="black">
                  <a:tint val="75000"/>
                </a:prstClr>
              </a:solidFill>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14296" y="793606"/>
            <a:ext cx="4409946" cy="31703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0" y="6529"/>
            <a:ext cx="9144000" cy="1143000"/>
          </a:xfrm>
        </p:spPr>
        <p:txBody>
          <a:bodyPr>
            <a:noAutofit/>
          </a:bodyPr>
          <a:lstStyle/>
          <a:p>
            <a:pPr lvl="0"/>
            <a:r>
              <a:rPr lang="en-US" sz="3600" b="1" dirty="0" smtClean="0">
                <a:solidFill>
                  <a:schemeClr val="tx2"/>
                </a:solidFill>
                <a:effectLst>
                  <a:outerShdw blurRad="38100" dist="38100" dir="2700000" algn="tl">
                    <a:srgbClr val="000000">
                      <a:alpha val="43137"/>
                    </a:srgbClr>
                  </a:outerShdw>
                </a:effectLst>
                <a:latin typeface="Cambria" panose="02040503050406030204" pitchFamily="18" charset="0"/>
              </a:rPr>
              <a:t>Data Mining Modeling </a:t>
            </a:r>
            <a:endParaRPr lang="en-US" sz="3600" b="1" dirty="0">
              <a:solidFill>
                <a:schemeClr val="tx2"/>
              </a:solidFill>
              <a:effectLst>
                <a:outerShdw blurRad="38100" dist="38100" dir="2700000" algn="tl">
                  <a:srgbClr val="000000">
                    <a:alpha val="43137"/>
                  </a:srgbClr>
                </a:outerShdw>
              </a:effectLst>
              <a:latin typeface="Cambria" panose="02040503050406030204" pitchFamily="18" charset="0"/>
            </a:endParaRPr>
          </a:p>
        </p:txBody>
      </p:sp>
      <p:sp>
        <p:nvSpPr>
          <p:cNvPr id="12" name="TextBox 11"/>
          <p:cNvSpPr txBox="1"/>
          <p:nvPr/>
        </p:nvSpPr>
        <p:spPr>
          <a:xfrm>
            <a:off x="134467" y="1031814"/>
            <a:ext cx="4791135" cy="5324536"/>
          </a:xfrm>
          <a:prstGeom prst="rect">
            <a:avLst/>
          </a:prstGeom>
          <a:noFill/>
        </p:spPr>
        <p:txBody>
          <a:bodyPr wrap="square" rtlCol="0">
            <a:spAutoFit/>
          </a:bodyPr>
          <a:lstStyle/>
          <a:p>
            <a:pPr marL="285750" indent="-285750">
              <a:buFont typeface="Arial"/>
              <a:buChar char="•"/>
            </a:pPr>
            <a:r>
              <a:rPr lang="en-US" sz="2400" dirty="0" smtClean="0">
                <a:solidFill>
                  <a:prstClr val="black"/>
                </a:solidFill>
              </a:rPr>
              <a:t>Classification</a:t>
            </a:r>
            <a:r>
              <a:rPr lang="en-US" sz="2400" dirty="0">
                <a:solidFill>
                  <a:prstClr val="black"/>
                </a:solidFill>
              </a:rPr>
              <a:t>/</a:t>
            </a:r>
            <a:r>
              <a:rPr lang="en-US" sz="2400" dirty="0" smtClean="0">
                <a:solidFill>
                  <a:prstClr val="black"/>
                </a:solidFill>
              </a:rPr>
              <a:t>Regression</a:t>
            </a:r>
          </a:p>
          <a:p>
            <a:pPr marL="742950" lvl="1" indent="-285750">
              <a:buFont typeface="Arial"/>
              <a:buChar char="•"/>
            </a:pPr>
            <a:r>
              <a:rPr lang="en-US" dirty="0" smtClean="0">
                <a:solidFill>
                  <a:prstClr val="black"/>
                </a:solidFill>
              </a:rPr>
              <a:t>Learning </a:t>
            </a:r>
            <a:r>
              <a:rPr lang="en-US" dirty="0">
                <a:solidFill>
                  <a:prstClr val="black"/>
                </a:solidFill>
              </a:rPr>
              <a:t>a </a:t>
            </a:r>
            <a:r>
              <a:rPr lang="en-US" dirty="0" smtClean="0">
                <a:solidFill>
                  <a:prstClr val="black"/>
                </a:solidFill>
              </a:rPr>
              <a:t>predictive model based on supervised (labeled) training data, which can then be used to classify unseen data </a:t>
            </a:r>
          </a:p>
          <a:p>
            <a:pPr marL="742950" lvl="1" indent="-285750">
              <a:buFont typeface="Arial"/>
              <a:buChar char="•"/>
            </a:pPr>
            <a:r>
              <a:rPr lang="en-US" dirty="0" smtClean="0">
                <a:solidFill>
                  <a:prstClr val="black"/>
                </a:solidFill>
              </a:rPr>
              <a:t>E.g. Decision </a:t>
            </a:r>
            <a:r>
              <a:rPr lang="en-US" dirty="0">
                <a:solidFill>
                  <a:prstClr val="black"/>
                </a:solidFill>
              </a:rPr>
              <a:t>trees, </a:t>
            </a:r>
            <a:r>
              <a:rPr lang="en-US" dirty="0" smtClean="0">
                <a:solidFill>
                  <a:prstClr val="black"/>
                </a:solidFill>
              </a:rPr>
              <a:t>Neural Networks, Support Vector Machines, </a:t>
            </a:r>
            <a:r>
              <a:rPr lang="en-US" dirty="0">
                <a:solidFill>
                  <a:prstClr val="black"/>
                </a:solidFill>
              </a:rPr>
              <a:t>etc</a:t>
            </a:r>
            <a:r>
              <a:rPr lang="en-US" dirty="0" smtClean="0">
                <a:solidFill>
                  <a:prstClr val="black"/>
                </a:solidFill>
              </a:rPr>
              <a:t>.</a:t>
            </a:r>
            <a:endParaRPr lang="en-US" dirty="0">
              <a:solidFill>
                <a:prstClr val="black"/>
              </a:solidFill>
            </a:endParaRPr>
          </a:p>
          <a:p>
            <a:pPr marL="285750" indent="-285750">
              <a:buFont typeface="Arial"/>
              <a:buChar char="•"/>
            </a:pPr>
            <a:r>
              <a:rPr lang="en-US" sz="2400" dirty="0" smtClean="0">
                <a:solidFill>
                  <a:prstClr val="black"/>
                </a:solidFill>
              </a:rPr>
              <a:t>Model evaluation</a:t>
            </a:r>
          </a:p>
          <a:p>
            <a:pPr marL="742950" lvl="1" indent="-285750">
              <a:buFont typeface="Arial"/>
              <a:buChar char="•"/>
            </a:pPr>
            <a:r>
              <a:rPr lang="en-US" sz="2000" dirty="0" smtClean="0">
                <a:solidFill>
                  <a:prstClr val="black"/>
                </a:solidFill>
              </a:rPr>
              <a:t>Test-train split</a:t>
            </a:r>
          </a:p>
          <a:p>
            <a:pPr marL="1200150" lvl="2" indent="-285750">
              <a:buFont typeface="Arial"/>
              <a:buChar char="•"/>
            </a:pPr>
            <a:r>
              <a:rPr lang="en-US" dirty="0" smtClean="0">
                <a:solidFill>
                  <a:prstClr val="black"/>
                </a:solidFill>
              </a:rPr>
              <a:t>Split the labeled data into training and testing sets</a:t>
            </a:r>
          </a:p>
          <a:p>
            <a:pPr marL="742950" lvl="1" indent="-285750">
              <a:buFont typeface="Arial"/>
              <a:buChar char="•"/>
            </a:pPr>
            <a:r>
              <a:rPr lang="en-US" sz="2000" dirty="0" smtClean="0">
                <a:solidFill>
                  <a:prstClr val="black"/>
                </a:solidFill>
              </a:rPr>
              <a:t>Cross-validation</a:t>
            </a:r>
            <a:endParaRPr lang="en-US" sz="2000" dirty="0">
              <a:solidFill>
                <a:prstClr val="black"/>
              </a:solidFill>
            </a:endParaRPr>
          </a:p>
          <a:p>
            <a:pPr marL="1200150" lvl="2" indent="-285750">
              <a:buFont typeface="Arial"/>
              <a:buChar char="•"/>
            </a:pPr>
            <a:r>
              <a:rPr lang="en-US" dirty="0">
                <a:solidFill>
                  <a:prstClr val="black"/>
                </a:solidFill>
              </a:rPr>
              <a:t>Test every instance in the dataset using a model that has not seen that instance </a:t>
            </a:r>
          </a:p>
          <a:p>
            <a:pPr marL="1200150" lvl="2" indent="-285750">
              <a:buFont typeface="Arial"/>
              <a:buChar char="•"/>
            </a:pPr>
            <a:r>
              <a:rPr lang="en-US" dirty="0" smtClean="0">
                <a:solidFill>
                  <a:prstClr val="black"/>
                </a:solidFill>
              </a:rPr>
              <a:t>Types</a:t>
            </a:r>
            <a:endParaRPr lang="en-US" dirty="0">
              <a:solidFill>
                <a:prstClr val="black"/>
              </a:solidFill>
            </a:endParaRPr>
          </a:p>
          <a:p>
            <a:pPr marL="1657350" lvl="3" indent="-285750">
              <a:buFont typeface="Arial"/>
              <a:buChar char="•"/>
            </a:pPr>
            <a:r>
              <a:rPr lang="en-US" i="1" dirty="0">
                <a:solidFill>
                  <a:prstClr val="black"/>
                </a:solidFill>
              </a:rPr>
              <a:t>k</a:t>
            </a:r>
            <a:r>
              <a:rPr lang="en-US" dirty="0">
                <a:solidFill>
                  <a:prstClr val="black"/>
                </a:solidFill>
              </a:rPr>
              <a:t>-fold cross validation</a:t>
            </a:r>
          </a:p>
          <a:p>
            <a:pPr marL="1657350" lvl="3" indent="-285750">
              <a:buFont typeface="Arial"/>
              <a:buChar char="•"/>
            </a:pPr>
            <a:r>
              <a:rPr lang="en-US" dirty="0">
                <a:solidFill>
                  <a:prstClr val="black"/>
                </a:solidFill>
              </a:rPr>
              <a:t>Leave-one-out cross-validation (LOOCV</a:t>
            </a:r>
            <a:r>
              <a:rPr lang="en-US" dirty="0" smtClean="0">
                <a:solidFill>
                  <a:prstClr val="black"/>
                </a:solidFill>
              </a:rPr>
              <a:t>) with </a:t>
            </a:r>
            <a:r>
              <a:rPr lang="en-US" i="1" dirty="0" smtClean="0">
                <a:solidFill>
                  <a:prstClr val="black"/>
                </a:solidFill>
              </a:rPr>
              <a:t>k=n</a:t>
            </a:r>
            <a:endParaRPr lang="en-US" i="1" dirty="0">
              <a:solidFill>
                <a:prstClr val="black"/>
              </a:solidFill>
            </a:endParaRPr>
          </a:p>
        </p:txBody>
      </p:sp>
      <p:pic>
        <p:nvPicPr>
          <p:cNvPr id="14" name="Picture 13"/>
          <p:cNvPicPr>
            <a:picLocks noChangeAspect="1"/>
          </p:cNvPicPr>
          <p:nvPr/>
        </p:nvPicPr>
        <p:blipFill>
          <a:blip r:embed="rId3"/>
          <a:stretch>
            <a:fillRect/>
          </a:stretch>
        </p:blipFill>
        <p:spPr>
          <a:xfrm>
            <a:off x="4925602" y="3963999"/>
            <a:ext cx="2719072" cy="2328834"/>
          </a:xfrm>
          <a:prstGeom prst="rect">
            <a:avLst/>
          </a:prstGeom>
        </p:spPr>
      </p:pic>
      <p:grpSp>
        <p:nvGrpSpPr>
          <p:cNvPr id="15" name="Group 14"/>
          <p:cNvGrpSpPr/>
          <p:nvPr/>
        </p:nvGrpSpPr>
        <p:grpSpPr>
          <a:xfrm>
            <a:off x="7794301" y="4298224"/>
            <a:ext cx="1177181" cy="1674193"/>
            <a:chOff x="6225311" y="201252"/>
            <a:chExt cx="3109913" cy="3727450"/>
          </a:xfrm>
        </p:grpSpPr>
        <p:sp>
          <p:nvSpPr>
            <p:cNvPr id="16" name="Rectangle 15"/>
            <p:cNvSpPr>
              <a:spLocks noChangeArrowheads="1"/>
            </p:cNvSpPr>
            <p:nvPr/>
          </p:nvSpPr>
          <p:spPr bwMode="auto">
            <a:xfrm>
              <a:off x="6225311" y="201252"/>
              <a:ext cx="403225" cy="587375"/>
            </a:xfrm>
            <a:prstGeom prst="rect">
              <a:avLst/>
            </a:prstGeom>
            <a:solidFill>
              <a:schemeClr val="bg2"/>
            </a:solidFill>
            <a:ln w="50800">
              <a:solidFill>
                <a:schemeClr val="tx1"/>
              </a:solidFill>
              <a:miter lim="800000"/>
              <a:headEnd/>
              <a:tailEnd/>
            </a:ln>
          </p:spPr>
          <p:txBody>
            <a:bodyPr wrap="none" anchor="ctr"/>
            <a:lstStyle/>
            <a:p>
              <a:pPr eaLnBrk="0" hangingPunct="0"/>
              <a:endParaRPr lang="en-US">
                <a:solidFill>
                  <a:prstClr val="black"/>
                </a:solidFill>
              </a:endParaRPr>
            </a:p>
          </p:txBody>
        </p:sp>
        <p:sp>
          <p:nvSpPr>
            <p:cNvPr id="17" name="Rectangle 16"/>
            <p:cNvSpPr>
              <a:spLocks noChangeArrowheads="1"/>
            </p:cNvSpPr>
            <p:nvPr/>
          </p:nvSpPr>
          <p:spPr bwMode="auto">
            <a:xfrm>
              <a:off x="6901586" y="201252"/>
              <a:ext cx="403225" cy="587375"/>
            </a:xfrm>
            <a:prstGeom prst="rect">
              <a:avLst/>
            </a:prstGeom>
            <a:solidFill>
              <a:schemeClr val="bg2"/>
            </a:solidFill>
            <a:ln w="50800">
              <a:solidFill>
                <a:schemeClr val="tx1"/>
              </a:solidFill>
              <a:miter lim="800000"/>
              <a:headEnd/>
              <a:tailEnd/>
            </a:ln>
          </p:spPr>
          <p:txBody>
            <a:bodyPr wrap="none" anchor="ctr"/>
            <a:lstStyle/>
            <a:p>
              <a:pPr eaLnBrk="0" hangingPunct="0"/>
              <a:endParaRPr lang="en-US">
                <a:solidFill>
                  <a:prstClr val="black"/>
                </a:solidFill>
              </a:endParaRPr>
            </a:p>
          </p:txBody>
        </p:sp>
        <p:sp>
          <p:nvSpPr>
            <p:cNvPr id="18" name="Rectangle 17"/>
            <p:cNvSpPr>
              <a:spLocks noChangeArrowheads="1"/>
            </p:cNvSpPr>
            <p:nvPr/>
          </p:nvSpPr>
          <p:spPr bwMode="auto">
            <a:xfrm>
              <a:off x="7577861" y="201252"/>
              <a:ext cx="403225" cy="587375"/>
            </a:xfrm>
            <a:prstGeom prst="rect">
              <a:avLst/>
            </a:prstGeom>
            <a:solidFill>
              <a:schemeClr val="bg2"/>
            </a:solidFill>
            <a:ln w="50800">
              <a:solidFill>
                <a:schemeClr val="tx1"/>
              </a:solidFill>
              <a:miter lim="800000"/>
              <a:headEnd/>
              <a:tailEnd/>
            </a:ln>
          </p:spPr>
          <p:txBody>
            <a:bodyPr wrap="none" anchor="ctr"/>
            <a:lstStyle/>
            <a:p>
              <a:pPr eaLnBrk="0" hangingPunct="0"/>
              <a:endParaRPr lang="en-US">
                <a:solidFill>
                  <a:prstClr val="black"/>
                </a:solidFill>
              </a:endParaRPr>
            </a:p>
          </p:txBody>
        </p:sp>
        <p:sp>
          <p:nvSpPr>
            <p:cNvPr id="19" name="Rectangle 18"/>
            <p:cNvSpPr>
              <a:spLocks noChangeArrowheads="1"/>
            </p:cNvSpPr>
            <p:nvPr/>
          </p:nvSpPr>
          <p:spPr bwMode="auto">
            <a:xfrm>
              <a:off x="8254136" y="201252"/>
              <a:ext cx="403225" cy="587375"/>
            </a:xfrm>
            <a:prstGeom prst="rect">
              <a:avLst/>
            </a:prstGeom>
            <a:solidFill>
              <a:schemeClr val="bg2"/>
            </a:solidFill>
            <a:ln w="50800">
              <a:solidFill>
                <a:schemeClr val="tx1"/>
              </a:solidFill>
              <a:miter lim="800000"/>
              <a:headEnd/>
              <a:tailEnd/>
            </a:ln>
          </p:spPr>
          <p:txBody>
            <a:bodyPr wrap="none" anchor="ctr"/>
            <a:lstStyle/>
            <a:p>
              <a:pPr eaLnBrk="0" hangingPunct="0"/>
              <a:endParaRPr lang="en-US">
                <a:solidFill>
                  <a:prstClr val="black"/>
                </a:solidFill>
              </a:endParaRPr>
            </a:p>
          </p:txBody>
        </p:sp>
        <p:sp>
          <p:nvSpPr>
            <p:cNvPr id="20" name="Rectangle 19"/>
            <p:cNvSpPr>
              <a:spLocks noChangeArrowheads="1"/>
            </p:cNvSpPr>
            <p:nvPr/>
          </p:nvSpPr>
          <p:spPr bwMode="auto">
            <a:xfrm>
              <a:off x="8931999" y="201252"/>
              <a:ext cx="403225" cy="587375"/>
            </a:xfrm>
            <a:prstGeom prst="rect">
              <a:avLst/>
            </a:prstGeom>
            <a:solidFill>
              <a:schemeClr val="bg2"/>
            </a:solidFill>
            <a:ln w="50800">
              <a:solidFill>
                <a:schemeClr val="tx1"/>
              </a:solidFill>
              <a:miter lim="800000"/>
              <a:headEnd/>
              <a:tailEnd/>
            </a:ln>
          </p:spPr>
          <p:txBody>
            <a:bodyPr wrap="none" anchor="ctr"/>
            <a:lstStyle/>
            <a:p>
              <a:pPr eaLnBrk="0" hangingPunct="0"/>
              <a:endParaRPr lang="en-US">
                <a:solidFill>
                  <a:prstClr val="black"/>
                </a:solidFill>
              </a:endParaRPr>
            </a:p>
          </p:txBody>
        </p:sp>
        <p:sp>
          <p:nvSpPr>
            <p:cNvPr id="21" name="Rectangle 20"/>
            <p:cNvSpPr>
              <a:spLocks noChangeArrowheads="1"/>
            </p:cNvSpPr>
            <p:nvPr/>
          </p:nvSpPr>
          <p:spPr bwMode="auto">
            <a:xfrm>
              <a:off x="6225311" y="1960202"/>
              <a:ext cx="403225" cy="587375"/>
            </a:xfrm>
            <a:prstGeom prst="rect">
              <a:avLst/>
            </a:prstGeom>
            <a:solidFill>
              <a:srgbClr val="CF0E30"/>
            </a:solidFill>
            <a:ln w="50800">
              <a:solidFill>
                <a:schemeClr val="tx1"/>
              </a:solidFill>
              <a:miter lim="800000"/>
              <a:headEnd/>
              <a:tailEnd/>
            </a:ln>
          </p:spPr>
          <p:txBody>
            <a:bodyPr wrap="none" anchor="ctr"/>
            <a:lstStyle/>
            <a:p>
              <a:pPr eaLnBrk="0" hangingPunct="0"/>
              <a:endParaRPr lang="en-US">
                <a:solidFill>
                  <a:prstClr val="black"/>
                </a:solidFill>
              </a:endParaRPr>
            </a:p>
          </p:txBody>
        </p:sp>
        <p:sp>
          <p:nvSpPr>
            <p:cNvPr id="22" name="Rectangle 21"/>
            <p:cNvSpPr>
              <a:spLocks noChangeArrowheads="1"/>
            </p:cNvSpPr>
            <p:nvPr/>
          </p:nvSpPr>
          <p:spPr bwMode="auto">
            <a:xfrm>
              <a:off x="6901586" y="1960202"/>
              <a:ext cx="403225" cy="587375"/>
            </a:xfrm>
            <a:prstGeom prst="rect">
              <a:avLst/>
            </a:prstGeom>
            <a:solidFill>
              <a:schemeClr val="bg2"/>
            </a:solidFill>
            <a:ln w="50800">
              <a:solidFill>
                <a:schemeClr val="tx1"/>
              </a:solidFill>
              <a:miter lim="800000"/>
              <a:headEnd/>
              <a:tailEnd/>
            </a:ln>
          </p:spPr>
          <p:txBody>
            <a:bodyPr wrap="none" anchor="ctr"/>
            <a:lstStyle/>
            <a:p>
              <a:pPr eaLnBrk="0" hangingPunct="0"/>
              <a:endParaRPr lang="en-US">
                <a:solidFill>
                  <a:prstClr val="black"/>
                </a:solidFill>
              </a:endParaRPr>
            </a:p>
          </p:txBody>
        </p:sp>
        <p:sp>
          <p:nvSpPr>
            <p:cNvPr id="23" name="Rectangle 22"/>
            <p:cNvSpPr>
              <a:spLocks noChangeArrowheads="1"/>
            </p:cNvSpPr>
            <p:nvPr/>
          </p:nvSpPr>
          <p:spPr bwMode="auto">
            <a:xfrm>
              <a:off x="7577861" y="1960202"/>
              <a:ext cx="403225" cy="587375"/>
            </a:xfrm>
            <a:prstGeom prst="rect">
              <a:avLst/>
            </a:prstGeom>
            <a:solidFill>
              <a:schemeClr val="bg2"/>
            </a:solidFill>
            <a:ln w="50800">
              <a:solidFill>
                <a:schemeClr val="tx1"/>
              </a:solidFill>
              <a:miter lim="800000"/>
              <a:headEnd/>
              <a:tailEnd/>
            </a:ln>
          </p:spPr>
          <p:txBody>
            <a:bodyPr wrap="none" anchor="ctr"/>
            <a:lstStyle/>
            <a:p>
              <a:pPr eaLnBrk="0" hangingPunct="0"/>
              <a:endParaRPr lang="en-US">
                <a:solidFill>
                  <a:prstClr val="black"/>
                </a:solidFill>
              </a:endParaRPr>
            </a:p>
          </p:txBody>
        </p:sp>
        <p:sp>
          <p:nvSpPr>
            <p:cNvPr id="24" name="Rectangle 23"/>
            <p:cNvSpPr>
              <a:spLocks noChangeArrowheads="1"/>
            </p:cNvSpPr>
            <p:nvPr/>
          </p:nvSpPr>
          <p:spPr bwMode="auto">
            <a:xfrm>
              <a:off x="8254136" y="1960202"/>
              <a:ext cx="403225" cy="587375"/>
            </a:xfrm>
            <a:prstGeom prst="rect">
              <a:avLst/>
            </a:prstGeom>
            <a:solidFill>
              <a:schemeClr val="bg2"/>
            </a:solidFill>
            <a:ln w="50800">
              <a:solidFill>
                <a:schemeClr val="tx1"/>
              </a:solidFill>
              <a:miter lim="800000"/>
              <a:headEnd/>
              <a:tailEnd/>
            </a:ln>
          </p:spPr>
          <p:txBody>
            <a:bodyPr wrap="none" anchor="ctr"/>
            <a:lstStyle/>
            <a:p>
              <a:pPr eaLnBrk="0" hangingPunct="0"/>
              <a:endParaRPr lang="en-US">
                <a:solidFill>
                  <a:prstClr val="black"/>
                </a:solidFill>
              </a:endParaRPr>
            </a:p>
          </p:txBody>
        </p:sp>
        <p:sp>
          <p:nvSpPr>
            <p:cNvPr id="25" name="Rectangle 24"/>
            <p:cNvSpPr>
              <a:spLocks noChangeArrowheads="1"/>
            </p:cNvSpPr>
            <p:nvPr/>
          </p:nvSpPr>
          <p:spPr bwMode="auto">
            <a:xfrm>
              <a:off x="8931999" y="1960202"/>
              <a:ext cx="403225" cy="587375"/>
            </a:xfrm>
            <a:prstGeom prst="rect">
              <a:avLst/>
            </a:prstGeom>
            <a:solidFill>
              <a:schemeClr val="bg2"/>
            </a:solidFill>
            <a:ln w="50800">
              <a:solidFill>
                <a:schemeClr val="tx1"/>
              </a:solidFill>
              <a:miter lim="800000"/>
              <a:headEnd/>
              <a:tailEnd/>
            </a:ln>
          </p:spPr>
          <p:txBody>
            <a:bodyPr wrap="none" anchor="ctr"/>
            <a:lstStyle/>
            <a:p>
              <a:pPr eaLnBrk="0" hangingPunct="0"/>
              <a:endParaRPr lang="en-US">
                <a:solidFill>
                  <a:prstClr val="black"/>
                </a:solidFill>
              </a:endParaRPr>
            </a:p>
          </p:txBody>
        </p:sp>
        <p:sp>
          <p:nvSpPr>
            <p:cNvPr id="26" name="Rectangle 25"/>
            <p:cNvSpPr>
              <a:spLocks noChangeArrowheads="1"/>
            </p:cNvSpPr>
            <p:nvPr/>
          </p:nvSpPr>
          <p:spPr bwMode="auto">
            <a:xfrm>
              <a:off x="6225311" y="3341327"/>
              <a:ext cx="403225" cy="587375"/>
            </a:xfrm>
            <a:prstGeom prst="rect">
              <a:avLst/>
            </a:prstGeom>
            <a:solidFill>
              <a:schemeClr val="bg2"/>
            </a:solidFill>
            <a:ln w="50800">
              <a:solidFill>
                <a:schemeClr val="tx1"/>
              </a:solidFill>
              <a:miter lim="800000"/>
              <a:headEnd/>
              <a:tailEnd/>
            </a:ln>
          </p:spPr>
          <p:txBody>
            <a:bodyPr wrap="none" anchor="ctr"/>
            <a:lstStyle/>
            <a:p>
              <a:pPr eaLnBrk="0" hangingPunct="0"/>
              <a:endParaRPr lang="en-US">
                <a:solidFill>
                  <a:prstClr val="black"/>
                </a:solidFill>
              </a:endParaRPr>
            </a:p>
          </p:txBody>
        </p:sp>
        <p:sp>
          <p:nvSpPr>
            <p:cNvPr id="27" name="Rectangle 26"/>
            <p:cNvSpPr>
              <a:spLocks noChangeArrowheads="1"/>
            </p:cNvSpPr>
            <p:nvPr/>
          </p:nvSpPr>
          <p:spPr bwMode="auto">
            <a:xfrm>
              <a:off x="6901586" y="3341327"/>
              <a:ext cx="403225" cy="587375"/>
            </a:xfrm>
            <a:prstGeom prst="rect">
              <a:avLst/>
            </a:prstGeom>
            <a:solidFill>
              <a:srgbClr val="CF0E30"/>
            </a:solidFill>
            <a:ln w="50800">
              <a:solidFill>
                <a:schemeClr val="tx1"/>
              </a:solidFill>
              <a:miter lim="800000"/>
              <a:headEnd/>
              <a:tailEnd/>
            </a:ln>
          </p:spPr>
          <p:txBody>
            <a:bodyPr wrap="none" anchor="ctr"/>
            <a:lstStyle/>
            <a:p>
              <a:pPr eaLnBrk="0" hangingPunct="0"/>
              <a:endParaRPr lang="en-US">
                <a:solidFill>
                  <a:prstClr val="black"/>
                </a:solidFill>
              </a:endParaRPr>
            </a:p>
          </p:txBody>
        </p:sp>
        <p:sp>
          <p:nvSpPr>
            <p:cNvPr id="28" name="Rectangle 27"/>
            <p:cNvSpPr>
              <a:spLocks noChangeArrowheads="1"/>
            </p:cNvSpPr>
            <p:nvPr/>
          </p:nvSpPr>
          <p:spPr bwMode="auto">
            <a:xfrm>
              <a:off x="7577861" y="3341327"/>
              <a:ext cx="403225" cy="587375"/>
            </a:xfrm>
            <a:prstGeom prst="rect">
              <a:avLst/>
            </a:prstGeom>
            <a:solidFill>
              <a:schemeClr val="bg2"/>
            </a:solidFill>
            <a:ln w="50800">
              <a:solidFill>
                <a:schemeClr val="tx1"/>
              </a:solidFill>
              <a:miter lim="800000"/>
              <a:headEnd/>
              <a:tailEnd/>
            </a:ln>
          </p:spPr>
          <p:txBody>
            <a:bodyPr wrap="none" anchor="ctr"/>
            <a:lstStyle/>
            <a:p>
              <a:pPr eaLnBrk="0" hangingPunct="0"/>
              <a:endParaRPr lang="en-US">
                <a:solidFill>
                  <a:prstClr val="black"/>
                </a:solidFill>
              </a:endParaRPr>
            </a:p>
          </p:txBody>
        </p:sp>
        <p:sp>
          <p:nvSpPr>
            <p:cNvPr id="29" name="Rectangle 17"/>
            <p:cNvSpPr>
              <a:spLocks noChangeArrowheads="1"/>
            </p:cNvSpPr>
            <p:nvPr/>
          </p:nvSpPr>
          <p:spPr bwMode="auto">
            <a:xfrm>
              <a:off x="8254136" y="3341327"/>
              <a:ext cx="403225" cy="587375"/>
            </a:xfrm>
            <a:prstGeom prst="rect">
              <a:avLst/>
            </a:prstGeom>
            <a:solidFill>
              <a:schemeClr val="bg2"/>
            </a:solidFill>
            <a:ln w="50800">
              <a:solidFill>
                <a:schemeClr val="tx1"/>
              </a:solidFill>
              <a:miter lim="800000"/>
              <a:headEnd/>
              <a:tailEnd/>
            </a:ln>
          </p:spPr>
          <p:txBody>
            <a:bodyPr wrap="none" anchor="ctr"/>
            <a:lstStyle/>
            <a:p>
              <a:pPr eaLnBrk="0" hangingPunct="0"/>
              <a:endParaRPr lang="en-US">
                <a:solidFill>
                  <a:prstClr val="black"/>
                </a:solidFill>
              </a:endParaRPr>
            </a:p>
          </p:txBody>
        </p:sp>
        <p:sp>
          <p:nvSpPr>
            <p:cNvPr id="30" name="Rectangle 18"/>
            <p:cNvSpPr>
              <a:spLocks noChangeArrowheads="1"/>
            </p:cNvSpPr>
            <p:nvPr/>
          </p:nvSpPr>
          <p:spPr bwMode="auto">
            <a:xfrm>
              <a:off x="8931999" y="3341327"/>
              <a:ext cx="403225" cy="587375"/>
            </a:xfrm>
            <a:prstGeom prst="rect">
              <a:avLst/>
            </a:prstGeom>
            <a:solidFill>
              <a:schemeClr val="bg2"/>
            </a:solidFill>
            <a:ln w="50800">
              <a:solidFill>
                <a:schemeClr val="tx1"/>
              </a:solidFill>
              <a:miter lim="800000"/>
              <a:headEnd/>
              <a:tailEnd/>
            </a:ln>
          </p:spPr>
          <p:txBody>
            <a:bodyPr wrap="none" anchor="ctr"/>
            <a:lstStyle/>
            <a:p>
              <a:pPr eaLnBrk="0" hangingPunct="0"/>
              <a:endParaRPr lang="en-US">
                <a:solidFill>
                  <a:prstClr val="black"/>
                </a:solidFill>
              </a:endParaRPr>
            </a:p>
          </p:txBody>
        </p:sp>
      </p:grpSp>
    </p:spTree>
    <p:extLst>
      <p:ext uri="{BB962C8B-B14F-4D97-AF65-F5344CB8AC3E}">
        <p14:creationId xmlns:p14="http://schemas.microsoft.com/office/powerpoint/2010/main" val="20016671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linds(horizontal)">
                                      <p:cBhvr>
                                        <p:cTn id="7" dur="500"/>
                                        <p:tgtEl>
                                          <p:spTgt spid="12">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blinds(horizontal)">
                                      <p:cBhvr>
                                        <p:cTn id="10" dur="500"/>
                                        <p:tgtEl>
                                          <p:spTgt spid="12">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blinds(horizontal)">
                                      <p:cBhvr>
                                        <p:cTn id="13" dur="500"/>
                                        <p:tgtEl>
                                          <p:spTgt spid="1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animEffect transition="in" filter="blinds(horizontal)">
                                      <p:cBhvr>
                                        <p:cTn id="23" dur="500"/>
                                        <p:tgtEl>
                                          <p:spTgt spid="12">
                                            <p:txEl>
                                              <p:pRg st="3" end="3"/>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12">
                                            <p:txEl>
                                              <p:pRg st="4" end="4"/>
                                            </p:txEl>
                                          </p:spTgt>
                                        </p:tgtEl>
                                        <p:attrNameLst>
                                          <p:attrName>style.visibility</p:attrName>
                                        </p:attrNameLst>
                                      </p:cBhvr>
                                      <p:to>
                                        <p:strVal val="visible"/>
                                      </p:to>
                                    </p:set>
                                    <p:animEffect transition="in" filter="blinds(horizontal)">
                                      <p:cBhvr>
                                        <p:cTn id="26" dur="500"/>
                                        <p:tgtEl>
                                          <p:spTgt spid="12">
                                            <p:txEl>
                                              <p:pRg st="4" end="4"/>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12">
                                            <p:txEl>
                                              <p:pRg st="5" end="5"/>
                                            </p:txEl>
                                          </p:spTgt>
                                        </p:tgtEl>
                                        <p:attrNameLst>
                                          <p:attrName>style.visibility</p:attrName>
                                        </p:attrNameLst>
                                      </p:cBhvr>
                                      <p:to>
                                        <p:strVal val="visible"/>
                                      </p:to>
                                    </p:set>
                                    <p:animEffect transition="in" filter="blinds(horizontal)">
                                      <p:cBhvr>
                                        <p:cTn id="29" dur="500"/>
                                        <p:tgtEl>
                                          <p:spTgt spid="12">
                                            <p:txEl>
                                              <p:pRg st="5" end="5"/>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12">
                                            <p:txEl>
                                              <p:pRg st="6" end="6"/>
                                            </p:txEl>
                                          </p:spTgt>
                                        </p:tgtEl>
                                        <p:attrNameLst>
                                          <p:attrName>style.visibility</p:attrName>
                                        </p:attrNameLst>
                                      </p:cBhvr>
                                      <p:to>
                                        <p:strVal val="visible"/>
                                      </p:to>
                                    </p:set>
                                    <p:animEffect transition="in" filter="blinds(horizontal)">
                                      <p:cBhvr>
                                        <p:cTn id="32" dur="500"/>
                                        <p:tgtEl>
                                          <p:spTgt spid="12">
                                            <p:txEl>
                                              <p:pRg st="6" end="6"/>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animEffect transition="in" filter="blinds(horizontal)">
                                      <p:cBhvr>
                                        <p:cTn id="35" dur="500"/>
                                        <p:tgtEl>
                                          <p:spTgt spid="12">
                                            <p:txEl>
                                              <p:pRg st="7" end="7"/>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12">
                                            <p:txEl>
                                              <p:pRg st="8" end="8"/>
                                            </p:txEl>
                                          </p:spTgt>
                                        </p:tgtEl>
                                        <p:attrNameLst>
                                          <p:attrName>style.visibility</p:attrName>
                                        </p:attrNameLst>
                                      </p:cBhvr>
                                      <p:to>
                                        <p:strVal val="visible"/>
                                      </p:to>
                                    </p:set>
                                    <p:animEffect transition="in" filter="blinds(horizontal)">
                                      <p:cBhvr>
                                        <p:cTn id="38" dur="500"/>
                                        <p:tgtEl>
                                          <p:spTgt spid="12">
                                            <p:txEl>
                                              <p:pRg st="8" end="8"/>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12">
                                            <p:txEl>
                                              <p:pRg st="9" end="9"/>
                                            </p:txEl>
                                          </p:spTgt>
                                        </p:tgtEl>
                                        <p:attrNameLst>
                                          <p:attrName>style.visibility</p:attrName>
                                        </p:attrNameLst>
                                      </p:cBhvr>
                                      <p:to>
                                        <p:strVal val="visible"/>
                                      </p:to>
                                    </p:set>
                                    <p:animEffect transition="in" filter="blinds(horizontal)">
                                      <p:cBhvr>
                                        <p:cTn id="41" dur="500"/>
                                        <p:tgtEl>
                                          <p:spTgt spid="12">
                                            <p:txEl>
                                              <p:pRg st="9" end="9"/>
                                            </p:txEl>
                                          </p:spTgt>
                                        </p:tgtEl>
                                      </p:cBhvr>
                                    </p:animEffect>
                                  </p:childTnLst>
                                </p:cTn>
                              </p:par>
                              <p:par>
                                <p:cTn id="42" presetID="3" presetClass="entr" presetSubtype="10" fill="hold" nodeType="withEffect">
                                  <p:stCondLst>
                                    <p:cond delay="0"/>
                                  </p:stCondLst>
                                  <p:childTnLst>
                                    <p:set>
                                      <p:cBhvr>
                                        <p:cTn id="43" dur="1" fill="hold">
                                          <p:stCondLst>
                                            <p:cond delay="0"/>
                                          </p:stCondLst>
                                        </p:cTn>
                                        <p:tgtEl>
                                          <p:spTgt spid="12">
                                            <p:txEl>
                                              <p:pRg st="10" end="10"/>
                                            </p:txEl>
                                          </p:spTgt>
                                        </p:tgtEl>
                                        <p:attrNameLst>
                                          <p:attrName>style.visibility</p:attrName>
                                        </p:attrNameLst>
                                      </p:cBhvr>
                                      <p:to>
                                        <p:strVal val="visible"/>
                                      </p:to>
                                    </p:set>
                                    <p:animEffect transition="in" filter="blinds(horizontal)">
                                      <p:cBhvr>
                                        <p:cTn id="44" dur="500"/>
                                        <p:tgtEl>
                                          <p:spTgt spid="12">
                                            <p:txEl>
                                              <p:pRg st="10" end="1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linds(horizontal)">
                                      <p:cBhvr>
                                        <p:cTn id="49" dur="500"/>
                                        <p:tgtEl>
                                          <p:spTgt spid="14"/>
                                        </p:tgtEl>
                                      </p:cBhvr>
                                    </p:animEffect>
                                  </p:childTnLst>
                                </p:cTn>
                              </p:par>
                              <p:par>
                                <p:cTn id="50" presetID="3" presetClass="entr" presetSubtype="1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linds(horizontal)">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09" name="Text Box 1"/>
          <p:cNvSpPr txBox="1">
            <a:spLocks noChangeArrowheads="1"/>
          </p:cNvSpPr>
          <p:nvPr/>
        </p:nvSpPr>
        <p:spPr bwMode="auto">
          <a:xfrm>
            <a:off x="70555" y="1469018"/>
            <a:ext cx="5410200" cy="494909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tIns="91440"/>
          <a:lstStyle>
            <a:lvl1pPr marL="338138" indent="-338138">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solidFill>
                  <a:srgbClr val="000000"/>
                </a:solidFill>
                <a:latin typeface="Arial" charset="0"/>
                <a:ea typeface="ＭＳ Ｐゴシック" charset="0"/>
                <a:cs typeface="Arial Unicode MS" charset="0"/>
              </a:defRPr>
            </a:lvl1pPr>
            <a:lvl2pP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solidFill>
                  <a:srgbClr val="000000"/>
                </a:solidFill>
                <a:latin typeface="Arial" charset="0"/>
                <a:ea typeface="ＭＳ Ｐゴシック" charset="0"/>
                <a:cs typeface="Arial Unicode MS" charset="0"/>
              </a:defRPr>
            </a:lvl2pPr>
            <a:lvl3pP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solidFill>
                  <a:srgbClr val="000000"/>
                </a:solidFill>
                <a:latin typeface="Arial" charset="0"/>
                <a:ea typeface="ＭＳ Ｐゴシック" charset="0"/>
                <a:cs typeface="Arial Unicode MS" charset="0"/>
              </a:defRPr>
            </a:lvl3pPr>
            <a:lvl4pP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solidFill>
                  <a:srgbClr val="000000"/>
                </a:solidFill>
                <a:latin typeface="Arial" charset="0"/>
                <a:ea typeface="ＭＳ Ｐゴシック" charset="0"/>
                <a:cs typeface="Arial Unicode MS" charset="0"/>
              </a:defRPr>
            </a:lvl4pPr>
            <a:lvl5pP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solidFill>
                  <a:srgbClr val="000000"/>
                </a:solidFill>
                <a:latin typeface="Arial" charset="0"/>
                <a:ea typeface="ＭＳ Ｐゴシック" charset="0"/>
                <a:cs typeface="Arial Unicode MS" charset="0"/>
              </a:defRPr>
            </a:lvl9pPr>
          </a:lstStyle>
          <a:p>
            <a:pPr marL="457200" indent="-457200">
              <a:lnSpc>
                <a:spcPct val="80000"/>
              </a:lnSpc>
              <a:spcBef>
                <a:spcPts val="638"/>
              </a:spcBef>
              <a:buSzPct val="45000"/>
              <a:buFont typeface="Wingdings" charset="2"/>
              <a:buChar char="u"/>
              <a:defRPr/>
            </a:pPr>
            <a:r>
              <a:rPr lang="en-US" sz="2800" dirty="0" smtClean="0">
                <a:latin typeface="Candara"/>
                <a:cs typeface="Candara"/>
              </a:rPr>
              <a:t>Compare vectors of actual and predicted values</a:t>
            </a:r>
          </a:p>
          <a:p>
            <a:pPr marL="1033462" lvl="2" indent="-457200">
              <a:lnSpc>
                <a:spcPct val="80000"/>
              </a:lnSpc>
              <a:spcBef>
                <a:spcPts val="638"/>
              </a:spcBef>
              <a:buSzPct val="45000"/>
              <a:buFont typeface="Wingdings" charset="2"/>
              <a:buChar char="u"/>
              <a:defRPr/>
            </a:pPr>
            <a:r>
              <a:rPr lang="en-US" sz="2200" dirty="0" smtClean="0">
                <a:latin typeface="Candara"/>
                <a:cs typeface="Candara"/>
              </a:rPr>
              <a:t>Coefficient </a:t>
            </a:r>
            <a:r>
              <a:rPr lang="en-US" sz="2200" dirty="0">
                <a:latin typeface="Candara"/>
                <a:cs typeface="Candara"/>
              </a:rPr>
              <a:t>of correlation </a:t>
            </a:r>
            <a:r>
              <a:rPr lang="en-US" sz="2200" dirty="0" smtClean="0">
                <a:latin typeface="Candara"/>
                <a:cs typeface="Candara"/>
              </a:rPr>
              <a:t>(R)</a:t>
            </a:r>
            <a:endParaRPr lang="en-US" sz="2200" dirty="0">
              <a:latin typeface="Candara"/>
              <a:cs typeface="Candara"/>
            </a:endParaRPr>
          </a:p>
          <a:p>
            <a:pPr marL="1033462" lvl="2" indent="-457200">
              <a:lnSpc>
                <a:spcPct val="80000"/>
              </a:lnSpc>
              <a:spcBef>
                <a:spcPts val="638"/>
              </a:spcBef>
              <a:buSzPct val="45000"/>
              <a:buFont typeface="Wingdings" charset="2"/>
              <a:buChar char="u"/>
              <a:defRPr/>
            </a:pPr>
            <a:r>
              <a:rPr lang="en-US" sz="2200" dirty="0" smtClean="0">
                <a:latin typeface="Candara"/>
                <a:cs typeface="Candara"/>
              </a:rPr>
              <a:t>Coefficient </a:t>
            </a:r>
            <a:r>
              <a:rPr lang="en-US" sz="2200" dirty="0">
                <a:latin typeface="Candara"/>
                <a:cs typeface="Candara"/>
              </a:rPr>
              <a:t>of </a:t>
            </a:r>
            <a:r>
              <a:rPr lang="en-US" sz="2200" dirty="0" smtClean="0">
                <a:latin typeface="Candara"/>
                <a:cs typeface="Candara"/>
              </a:rPr>
              <a:t>determination (R</a:t>
            </a:r>
            <a:r>
              <a:rPr lang="en-US" sz="2200" baseline="30000" dirty="0" smtClean="0">
                <a:latin typeface="Candara"/>
                <a:cs typeface="Candara"/>
              </a:rPr>
              <a:t>2</a:t>
            </a:r>
            <a:r>
              <a:rPr lang="en-US" sz="2200" dirty="0" smtClean="0">
                <a:latin typeface="Candara"/>
                <a:cs typeface="Candara"/>
              </a:rPr>
              <a:t>)</a:t>
            </a:r>
          </a:p>
          <a:p>
            <a:pPr marL="1033462" lvl="2" indent="-457200">
              <a:lnSpc>
                <a:spcPct val="80000"/>
              </a:lnSpc>
              <a:spcBef>
                <a:spcPts val="638"/>
              </a:spcBef>
              <a:buSzPct val="45000"/>
              <a:buFont typeface="Wingdings" charset="2"/>
              <a:buChar char="u"/>
              <a:defRPr/>
            </a:pPr>
            <a:r>
              <a:rPr lang="en-US" sz="2200" dirty="0" smtClean="0">
                <a:latin typeface="Candara"/>
                <a:cs typeface="Candara"/>
              </a:rPr>
              <a:t>Mean </a:t>
            </a:r>
            <a:r>
              <a:rPr lang="en-US" sz="2200" dirty="0">
                <a:latin typeface="Candara"/>
                <a:cs typeface="Candara"/>
              </a:rPr>
              <a:t>Absolute Error (MAE</a:t>
            </a:r>
            <a:r>
              <a:rPr lang="en-US" sz="2200" dirty="0" smtClean="0">
                <a:latin typeface="Candara"/>
                <a:cs typeface="Candara"/>
              </a:rPr>
              <a:t>)</a:t>
            </a:r>
          </a:p>
          <a:p>
            <a:pPr marL="1033462" lvl="2" indent="-457200">
              <a:lnSpc>
                <a:spcPct val="80000"/>
              </a:lnSpc>
              <a:spcBef>
                <a:spcPts val="638"/>
              </a:spcBef>
              <a:buSzPct val="45000"/>
              <a:buFont typeface="Wingdings" charset="2"/>
              <a:buChar char="u"/>
              <a:defRPr/>
            </a:pPr>
            <a:r>
              <a:rPr lang="en-US" sz="2200" dirty="0" smtClean="0">
                <a:latin typeface="Candara"/>
                <a:cs typeface="Candara"/>
              </a:rPr>
              <a:t>Root </a:t>
            </a:r>
            <a:r>
              <a:rPr lang="en-US" sz="2200" dirty="0">
                <a:latin typeface="Candara"/>
                <a:cs typeface="Candara"/>
              </a:rPr>
              <a:t>Mean Squared Error (RMSE</a:t>
            </a:r>
            <a:r>
              <a:rPr lang="en-US" sz="2200" dirty="0" smtClean="0">
                <a:latin typeface="Candara"/>
                <a:cs typeface="Candara"/>
              </a:rPr>
              <a:t>)</a:t>
            </a:r>
          </a:p>
          <a:p>
            <a:pPr marL="1033462" lvl="2" indent="-457200">
              <a:lnSpc>
                <a:spcPct val="80000"/>
              </a:lnSpc>
              <a:spcBef>
                <a:spcPts val="638"/>
              </a:spcBef>
              <a:buSzPct val="45000"/>
              <a:buFont typeface="Wingdings" charset="2"/>
              <a:buChar char="u"/>
              <a:defRPr/>
            </a:pPr>
            <a:r>
              <a:rPr lang="en-US" sz="2200" dirty="0" smtClean="0">
                <a:latin typeface="Candara"/>
                <a:cs typeface="Candara"/>
              </a:rPr>
              <a:t>Standard </a:t>
            </a:r>
            <a:r>
              <a:rPr lang="en-US" sz="2200" dirty="0">
                <a:latin typeface="Candara"/>
                <a:cs typeface="Candara"/>
              </a:rPr>
              <a:t>Deviation of Error (SDE</a:t>
            </a:r>
            <a:r>
              <a:rPr lang="en-US" sz="2200" dirty="0" smtClean="0">
                <a:latin typeface="Candara"/>
                <a:cs typeface="Candara"/>
              </a:rPr>
              <a:t>)</a:t>
            </a:r>
            <a:r>
              <a:rPr lang="en-US" sz="2200" dirty="0">
                <a:latin typeface="Candara"/>
                <a:cs typeface="Candara"/>
              </a:rPr>
              <a:t> </a:t>
            </a:r>
          </a:p>
          <a:p>
            <a:pPr marL="1033462" lvl="2" indent="-457200">
              <a:lnSpc>
                <a:spcPct val="80000"/>
              </a:lnSpc>
              <a:spcBef>
                <a:spcPts val="638"/>
              </a:spcBef>
              <a:buSzPct val="45000"/>
              <a:buFont typeface="Wingdings" charset="2"/>
              <a:buChar char="u"/>
              <a:defRPr/>
            </a:pPr>
            <a:r>
              <a:rPr lang="en-US" sz="2200" dirty="0" smtClean="0">
                <a:latin typeface="Candara"/>
                <a:cs typeface="Candara"/>
              </a:rPr>
              <a:t>Mean </a:t>
            </a:r>
            <a:r>
              <a:rPr lang="en-US" sz="2200" dirty="0">
                <a:latin typeface="Candara"/>
                <a:cs typeface="Candara"/>
              </a:rPr>
              <a:t>Absolute Error </a:t>
            </a:r>
            <a:r>
              <a:rPr lang="en-US" sz="2200" dirty="0" smtClean="0">
                <a:latin typeface="Candara"/>
                <a:cs typeface="Candara"/>
              </a:rPr>
              <a:t>Fraction (</a:t>
            </a:r>
            <a:r>
              <a:rPr lang="en-US" sz="2200" dirty="0">
                <a:latin typeface="Candara"/>
                <a:cs typeface="Candara"/>
              </a:rPr>
              <a:t>MAE</a:t>
            </a:r>
            <a:r>
              <a:rPr lang="en-US" sz="2200" dirty="0" smtClean="0">
                <a:latin typeface="Candara"/>
                <a:cs typeface="Candara"/>
              </a:rPr>
              <a:t>)</a:t>
            </a:r>
          </a:p>
          <a:p>
            <a:pPr marL="1033462" lvl="2" indent="-457200">
              <a:lnSpc>
                <a:spcPct val="80000"/>
              </a:lnSpc>
              <a:spcBef>
                <a:spcPts val="638"/>
              </a:spcBef>
              <a:buSzPct val="45000"/>
              <a:buFont typeface="Wingdings" charset="2"/>
              <a:buChar char="u"/>
              <a:defRPr/>
            </a:pPr>
            <a:r>
              <a:rPr lang="en-US" sz="2200" dirty="0" smtClean="0">
                <a:latin typeface="Candara"/>
                <a:cs typeface="Candara"/>
              </a:rPr>
              <a:t>Root </a:t>
            </a:r>
            <a:r>
              <a:rPr lang="en-US" sz="2200" dirty="0">
                <a:latin typeface="Candara"/>
                <a:cs typeface="Candara"/>
              </a:rPr>
              <a:t>Mean Squared </a:t>
            </a:r>
            <a:r>
              <a:rPr lang="en-US" sz="2200" dirty="0" smtClean="0">
                <a:latin typeface="Candara"/>
                <a:cs typeface="Candara"/>
              </a:rPr>
              <a:t>Error Fraction </a:t>
            </a:r>
            <a:r>
              <a:rPr lang="en-US" sz="2200" dirty="0">
                <a:latin typeface="Candara"/>
                <a:cs typeface="Candara"/>
              </a:rPr>
              <a:t>(RMSE</a:t>
            </a:r>
            <a:r>
              <a:rPr lang="en-US" sz="2200" dirty="0" smtClean="0">
                <a:latin typeface="Candara"/>
                <a:cs typeface="Candara"/>
              </a:rPr>
              <a:t>)</a:t>
            </a:r>
          </a:p>
          <a:p>
            <a:pPr marL="1033462" lvl="2" indent="-457200">
              <a:lnSpc>
                <a:spcPct val="80000"/>
              </a:lnSpc>
              <a:spcBef>
                <a:spcPts val="638"/>
              </a:spcBef>
              <a:buSzPct val="45000"/>
              <a:buFont typeface="Wingdings" charset="2"/>
              <a:buChar char="u"/>
              <a:defRPr/>
            </a:pPr>
            <a:r>
              <a:rPr lang="en-US" sz="2200" dirty="0" smtClean="0">
                <a:latin typeface="Candara"/>
                <a:cs typeface="Candara"/>
              </a:rPr>
              <a:t>Standard </a:t>
            </a:r>
            <a:r>
              <a:rPr lang="en-US" sz="2200" dirty="0">
                <a:latin typeface="Candara"/>
                <a:cs typeface="Candara"/>
              </a:rPr>
              <a:t>Deviation of Error </a:t>
            </a:r>
            <a:r>
              <a:rPr lang="en-US" sz="2200" dirty="0" smtClean="0">
                <a:latin typeface="Candara"/>
                <a:cs typeface="Candara"/>
              </a:rPr>
              <a:t>Fraction (</a:t>
            </a:r>
            <a:r>
              <a:rPr lang="en-US" sz="2200" dirty="0">
                <a:latin typeface="Candara"/>
                <a:cs typeface="Candara"/>
              </a:rPr>
              <a:t>SDE</a:t>
            </a:r>
            <a:r>
              <a:rPr lang="en-US" sz="2200" dirty="0" smtClean="0">
                <a:latin typeface="Candara"/>
                <a:cs typeface="Candara"/>
              </a:rPr>
              <a:t>)</a:t>
            </a:r>
            <a:endParaRPr lang="en-US" sz="2200" dirty="0">
              <a:latin typeface="Candara"/>
              <a:cs typeface="Candara"/>
            </a:endParaRPr>
          </a:p>
          <a:p>
            <a:pPr lvl="1">
              <a:lnSpc>
                <a:spcPct val="80000"/>
              </a:lnSpc>
              <a:spcBef>
                <a:spcPts val="638"/>
              </a:spcBef>
              <a:buSzPct val="45000"/>
              <a:buFont typeface="Wingdings" charset="0"/>
              <a:buChar char=""/>
              <a:defRPr/>
            </a:pPr>
            <a:endParaRPr lang="en-US" sz="2400" dirty="0">
              <a:latin typeface="Candara"/>
              <a:cs typeface="Candara"/>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5281908" y="1445258"/>
            <a:ext cx="3733800" cy="5181600"/>
          </a:xfrm>
          <a:prstGeom prst="rect">
            <a:avLst/>
          </a:prstGeom>
        </p:spPr>
      </p:pic>
      <p:sp>
        <p:nvSpPr>
          <p:cNvPr id="6" name="Title 1"/>
          <p:cNvSpPr txBox="1">
            <a:spLocks/>
          </p:cNvSpPr>
          <p:nvPr/>
        </p:nvSpPr>
        <p:spPr>
          <a:xfrm>
            <a:off x="0" y="330946"/>
            <a:ext cx="9144000" cy="541414"/>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4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b="1" dirty="0" smtClean="0">
                <a:solidFill>
                  <a:srgbClr val="1F497D"/>
                </a:solidFill>
              </a:rPr>
              <a:t>Evaluation Metrics</a:t>
            </a:r>
            <a:endParaRPr lang="en-US" b="1" dirty="0">
              <a:solidFill>
                <a:srgbClr val="1F497D"/>
              </a:solidFill>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16886782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C793D96-908F-C349-BB78-E3BAD6A8651C}" type="slidenum">
              <a:rPr lang="en-US" smtClean="0">
                <a:solidFill>
                  <a:prstClr val="black">
                    <a:tint val="75000"/>
                  </a:prstClr>
                </a:solidFill>
              </a:rPr>
              <a:pPr/>
              <a:t>14</a:t>
            </a:fld>
            <a:endParaRPr lang="en-US">
              <a:solidFill>
                <a:prstClr val="black">
                  <a:tint val="75000"/>
                </a:prstClr>
              </a:solidFill>
            </a:endParaRPr>
          </a:p>
        </p:txBody>
      </p:sp>
      <p:pic>
        <p:nvPicPr>
          <p:cNvPr id="4" name="Picture 3"/>
          <p:cNvPicPr>
            <a:picLocks noChangeAspect="1"/>
          </p:cNvPicPr>
          <p:nvPr/>
        </p:nvPicPr>
        <p:blipFill>
          <a:blip r:embed="rId2"/>
          <a:stretch>
            <a:fillRect/>
          </a:stretch>
        </p:blipFill>
        <p:spPr>
          <a:xfrm>
            <a:off x="158750" y="1087817"/>
            <a:ext cx="4254500" cy="5041187"/>
          </a:xfrm>
          <a:prstGeom prst="rect">
            <a:avLst/>
          </a:prstGeom>
        </p:spPr>
      </p:pic>
      <p:pic>
        <p:nvPicPr>
          <p:cNvPr id="5" name="Picture 4"/>
          <p:cNvPicPr>
            <a:picLocks noChangeAspect="1"/>
          </p:cNvPicPr>
          <p:nvPr/>
        </p:nvPicPr>
        <p:blipFill>
          <a:blip r:embed="rId3"/>
          <a:stretch>
            <a:fillRect/>
          </a:stretch>
        </p:blipFill>
        <p:spPr>
          <a:xfrm>
            <a:off x="4604626" y="1277604"/>
            <a:ext cx="4254500" cy="4572000"/>
          </a:xfrm>
          <a:prstGeom prst="rect">
            <a:avLst/>
          </a:prstGeom>
        </p:spPr>
      </p:pic>
      <p:pic>
        <p:nvPicPr>
          <p:cNvPr id="6" name="Picture 5"/>
          <p:cNvPicPr>
            <a:picLocks noChangeAspect="1"/>
          </p:cNvPicPr>
          <p:nvPr/>
        </p:nvPicPr>
        <p:blipFill>
          <a:blip r:embed="rId4"/>
          <a:stretch>
            <a:fillRect/>
          </a:stretch>
        </p:blipFill>
        <p:spPr>
          <a:xfrm>
            <a:off x="114537" y="6328469"/>
            <a:ext cx="4410160" cy="338722"/>
          </a:xfrm>
          <a:prstGeom prst="rect">
            <a:avLst/>
          </a:prstGeom>
        </p:spPr>
      </p:pic>
      <p:pic>
        <p:nvPicPr>
          <p:cNvPr id="7" name="Picture 6"/>
          <p:cNvPicPr>
            <a:picLocks noChangeAspect="1"/>
          </p:cNvPicPr>
          <p:nvPr/>
        </p:nvPicPr>
        <p:blipFill>
          <a:blip r:embed="rId5"/>
          <a:stretch>
            <a:fillRect/>
          </a:stretch>
        </p:blipFill>
        <p:spPr>
          <a:xfrm>
            <a:off x="4746335" y="6319054"/>
            <a:ext cx="4330429" cy="516699"/>
          </a:xfrm>
          <a:prstGeom prst="rect">
            <a:avLst/>
          </a:prstGeom>
        </p:spPr>
      </p:pic>
      <p:sp>
        <p:nvSpPr>
          <p:cNvPr id="8" name="Title 1"/>
          <p:cNvSpPr txBox="1">
            <a:spLocks/>
          </p:cNvSpPr>
          <p:nvPr/>
        </p:nvSpPr>
        <p:spPr>
          <a:xfrm>
            <a:off x="0" y="274638"/>
            <a:ext cx="9144000" cy="1143000"/>
          </a:xfrm>
          <a:prstGeom prst="rect">
            <a:avLst/>
          </a:prstGeom>
        </p:spPr>
        <p:txBody>
          <a:bodyPr>
            <a:noAutofit/>
          </a:bodyPr>
          <a:lstStyle>
            <a:lvl1pPr algn="ctr" defTabSz="457200" rtl="0" eaLnBrk="1" latinLnBrk="0" hangingPunct="1">
              <a:spcBef>
                <a:spcPct val="0"/>
              </a:spcBef>
              <a:buNone/>
              <a:defRPr sz="4400" kern="1200">
                <a:solidFill>
                  <a:srgbClr val="430AA2"/>
                </a:solidFill>
                <a:latin typeface="Candara" panose="020E0502030303020204" pitchFamily="34" charset="0"/>
                <a:ea typeface="+mj-ea"/>
                <a:cs typeface="+mj-cs"/>
              </a:defRPr>
            </a:lvl1pPr>
          </a:lstStyle>
          <a:p>
            <a:r>
              <a:rPr lang="en-US" sz="3600" b="1" dirty="0" smtClean="0">
                <a:solidFill>
                  <a:srgbClr val="1F497D"/>
                </a:solidFill>
                <a:effectLst>
                  <a:outerShdw blurRad="38100" dist="38100" dir="2700000" algn="tl">
                    <a:srgbClr val="000000">
                      <a:alpha val="43137"/>
                    </a:srgbClr>
                  </a:outerShdw>
                </a:effectLst>
                <a:latin typeface="Cambria" panose="02040503050406030204" pitchFamily="18" charset="0"/>
              </a:rPr>
              <a:t>Existing Models </a:t>
            </a:r>
            <a:r>
              <a:rPr lang="en-US" sz="3600" b="1" dirty="0" smtClean="0">
                <a:solidFill>
                  <a:srgbClr val="1F497D"/>
                </a:solidFill>
                <a:effectLst>
                  <a:outerShdw blurRad="38100" dist="38100" dir="2700000" algn="tl">
                    <a:srgbClr val="000000">
                      <a:alpha val="43137"/>
                    </a:srgbClr>
                  </a:outerShdw>
                </a:effectLst>
                <a:latin typeface="Cambria" panose="02040503050406030204" pitchFamily="18" charset="0"/>
              </a:rPr>
              <a:t>for </a:t>
            </a:r>
            <a:r>
              <a:rPr lang="en-US" sz="3600" b="1" dirty="0" err="1" smtClean="0">
                <a:solidFill>
                  <a:srgbClr val="1F497D"/>
                </a:solidFill>
                <a:effectLst>
                  <a:outerShdw blurRad="38100" dist="38100" dir="2700000" algn="tl">
                    <a:srgbClr val="000000">
                      <a:alpha val="43137"/>
                    </a:srgbClr>
                  </a:outerShdw>
                </a:effectLst>
                <a:latin typeface="Cambria" panose="02040503050406030204" pitchFamily="18" charset="0"/>
              </a:rPr>
              <a:t>Ms</a:t>
            </a:r>
            <a:r>
              <a:rPr lang="en-US" sz="3600" b="1" dirty="0" smtClean="0">
                <a:solidFill>
                  <a:srgbClr val="1F497D"/>
                </a:solidFill>
                <a:effectLst>
                  <a:outerShdw blurRad="38100" dist="38100" dir="2700000" algn="tl">
                    <a:srgbClr val="000000">
                      <a:alpha val="43137"/>
                    </a:srgbClr>
                  </a:outerShdw>
                </a:effectLst>
                <a:latin typeface="Cambria" panose="02040503050406030204" pitchFamily="18" charset="0"/>
              </a:rPr>
              <a:t> Temperature</a:t>
            </a:r>
            <a:endParaRPr lang="en-US" sz="3600" b="1" dirty="0">
              <a:solidFill>
                <a:srgbClr val="1F497D"/>
              </a:solidFill>
              <a:effectLst>
                <a:outerShdw blurRad="38100" dist="38100" dir="2700000" algn="tl">
                  <a:srgbClr val="000000">
                    <a:alpha val="43137"/>
                  </a:srgbClr>
                </a:outerShdw>
              </a:effectLst>
              <a:latin typeface="Cambria" panose="02040503050406030204" pitchFamily="18" charset="0"/>
            </a:endParaRPr>
          </a:p>
        </p:txBody>
      </p:sp>
      <p:cxnSp>
        <p:nvCxnSpPr>
          <p:cNvPr id="10" name="Straight Connector 9"/>
          <p:cNvCxnSpPr/>
          <p:nvPr/>
        </p:nvCxnSpPr>
        <p:spPr>
          <a:xfrm flipV="1">
            <a:off x="709448" y="1671141"/>
            <a:ext cx="3342290" cy="3042745"/>
          </a:xfrm>
          <a:prstGeom prst="line">
            <a:avLst/>
          </a:prstGeom>
          <a:ln w="63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5123793" y="1828797"/>
            <a:ext cx="3389586" cy="3238955"/>
          </a:xfrm>
          <a:prstGeom prst="line">
            <a:avLst/>
          </a:prstGeom>
          <a:ln w="63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655379" y="5801709"/>
            <a:ext cx="1261884"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000" b="1" dirty="0" smtClean="0">
                <a:solidFill>
                  <a:prstClr val="white"/>
                </a:solidFill>
              </a:rPr>
              <a:t>R</a:t>
            </a:r>
            <a:r>
              <a:rPr lang="en-US" sz="2000" b="1" baseline="30000" dirty="0" smtClean="0">
                <a:solidFill>
                  <a:prstClr val="white"/>
                </a:solidFill>
              </a:rPr>
              <a:t>2</a:t>
            </a:r>
            <a:r>
              <a:rPr lang="en-US" sz="2000" b="1" dirty="0" smtClean="0">
                <a:solidFill>
                  <a:prstClr val="white"/>
                </a:solidFill>
              </a:rPr>
              <a:t>=0.5749</a:t>
            </a:r>
            <a:endParaRPr lang="en-US" sz="2000" b="1" dirty="0">
              <a:solidFill>
                <a:prstClr val="white"/>
              </a:solidFill>
            </a:endParaRPr>
          </a:p>
        </p:txBody>
      </p:sp>
      <p:sp>
        <p:nvSpPr>
          <p:cNvPr id="17" name="TextBox 16"/>
          <p:cNvSpPr txBox="1"/>
          <p:nvPr/>
        </p:nvSpPr>
        <p:spPr>
          <a:xfrm>
            <a:off x="6280607" y="5737537"/>
            <a:ext cx="1261884"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2000" b="1" dirty="0" smtClean="0">
                <a:solidFill>
                  <a:prstClr val="white"/>
                </a:solidFill>
              </a:rPr>
              <a:t>R</a:t>
            </a:r>
            <a:r>
              <a:rPr lang="en-US" sz="2000" b="1" baseline="30000" dirty="0" smtClean="0">
                <a:solidFill>
                  <a:prstClr val="white"/>
                </a:solidFill>
              </a:rPr>
              <a:t>2</a:t>
            </a:r>
            <a:r>
              <a:rPr lang="en-US" sz="2000" b="1" dirty="0" smtClean="0">
                <a:solidFill>
                  <a:prstClr val="white"/>
                </a:solidFill>
              </a:rPr>
              <a:t>=0.6847</a:t>
            </a:r>
            <a:endParaRPr lang="en-US" sz="2000" b="1" dirty="0">
              <a:solidFill>
                <a:prstClr val="white"/>
              </a:solidFill>
            </a:endParaRPr>
          </a:p>
        </p:txBody>
      </p:sp>
    </p:spTree>
    <p:extLst>
      <p:ext uri="{BB962C8B-B14F-4D97-AF65-F5344CB8AC3E}">
        <p14:creationId xmlns:p14="http://schemas.microsoft.com/office/powerpoint/2010/main" val="13962170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a:spLocks noGrp="1"/>
          </p:cNvSpPr>
          <p:nvPr>
            <p:ph type="title"/>
          </p:nvPr>
        </p:nvSpPr>
        <p:spPr>
          <a:xfrm>
            <a:off x="0" y="274638"/>
            <a:ext cx="9144000" cy="1143000"/>
          </a:xfrm>
        </p:spPr>
        <p:txBody>
          <a:bodyPr>
            <a:noAutofit/>
          </a:bodyPr>
          <a:lstStyle/>
          <a:p>
            <a:pPr lvl="0"/>
            <a:r>
              <a:rPr lang="en-US" sz="3600" b="1" dirty="0" smtClean="0">
                <a:solidFill>
                  <a:schemeClr val="tx2"/>
                </a:solidFill>
                <a:effectLst>
                  <a:outerShdw blurRad="38100" dist="38100" dir="2700000" algn="tl">
                    <a:srgbClr val="000000">
                      <a:alpha val="43137"/>
                    </a:srgbClr>
                  </a:outerShdw>
                </a:effectLst>
                <a:latin typeface="Cambria" panose="02040503050406030204" pitchFamily="18" charset="0"/>
              </a:rPr>
              <a:t>Predictive Modeling for </a:t>
            </a:r>
            <a:r>
              <a:rPr lang="en-US" sz="3600" b="1" dirty="0" err="1" smtClean="0">
                <a:solidFill>
                  <a:schemeClr val="tx2"/>
                </a:solidFill>
                <a:effectLst>
                  <a:outerShdw blurRad="38100" dist="38100" dir="2700000" algn="tl">
                    <a:srgbClr val="000000">
                      <a:alpha val="43137"/>
                    </a:srgbClr>
                  </a:outerShdw>
                </a:effectLst>
                <a:latin typeface="Cambria" panose="02040503050406030204" pitchFamily="18" charset="0"/>
              </a:rPr>
              <a:t>Ms</a:t>
            </a:r>
            <a:r>
              <a:rPr lang="en-US" sz="3600" b="1" dirty="0" smtClean="0">
                <a:solidFill>
                  <a:schemeClr val="tx2"/>
                </a:solidFill>
                <a:effectLst>
                  <a:outerShdw blurRad="38100" dist="38100" dir="2700000" algn="tl">
                    <a:srgbClr val="000000">
                      <a:alpha val="43137"/>
                    </a:srgbClr>
                  </a:outerShdw>
                </a:effectLst>
                <a:latin typeface="Cambria" panose="02040503050406030204" pitchFamily="18" charset="0"/>
              </a:rPr>
              <a:t> Temperature</a:t>
            </a:r>
            <a:endParaRPr lang="en-US" sz="3600" b="1" dirty="0">
              <a:solidFill>
                <a:schemeClr val="tx2"/>
              </a:solidFill>
              <a:effectLst>
                <a:outerShdw blurRad="38100" dist="38100" dir="2700000" algn="tl">
                  <a:srgbClr val="000000">
                    <a:alpha val="43137"/>
                  </a:srgbClr>
                </a:outerShdw>
              </a:effectLst>
              <a:latin typeface="Cambria" panose="02040503050406030204" pitchFamily="18" charset="0"/>
            </a:endParaRPr>
          </a:p>
        </p:txBody>
      </p:sp>
      <p:grpSp>
        <p:nvGrpSpPr>
          <p:cNvPr id="2" name="Group 1"/>
          <p:cNvGrpSpPr/>
          <p:nvPr/>
        </p:nvGrpSpPr>
        <p:grpSpPr>
          <a:xfrm>
            <a:off x="453488" y="1457104"/>
            <a:ext cx="8611610" cy="4578133"/>
            <a:chOff x="303636" y="791088"/>
            <a:chExt cx="8585259" cy="4578133"/>
          </a:xfrm>
        </p:grpSpPr>
        <p:graphicFrame>
          <p:nvGraphicFramePr>
            <p:cNvPr id="4" name="Diagram 3"/>
            <p:cNvGraphicFramePr/>
            <p:nvPr>
              <p:extLst/>
            </p:nvPr>
          </p:nvGraphicFramePr>
          <p:xfrm>
            <a:off x="659367" y="791088"/>
            <a:ext cx="7924800" cy="152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own Arrow 4"/>
            <p:cNvSpPr/>
            <p:nvPr/>
          </p:nvSpPr>
          <p:spPr bwMode="auto">
            <a:xfrm rot="12762088">
              <a:off x="1483022" y="2184279"/>
              <a:ext cx="381000" cy="609600"/>
            </a:xfrm>
            <a:prstGeom prst="downArrow">
              <a:avLst/>
            </a:prstGeom>
            <a:gradFill rotWithShape="1">
              <a:gsLst>
                <a:gs pos="0">
                  <a:srgbClr val="67097F">
                    <a:tint val="50000"/>
                    <a:satMod val="300000"/>
                  </a:srgbClr>
                </a:gs>
                <a:gs pos="35000">
                  <a:srgbClr val="67097F">
                    <a:tint val="37000"/>
                    <a:satMod val="300000"/>
                  </a:srgbClr>
                </a:gs>
                <a:gs pos="100000">
                  <a:srgbClr val="67097F">
                    <a:tint val="15000"/>
                    <a:satMod val="350000"/>
                  </a:srgbClr>
                </a:gs>
              </a:gsLst>
              <a:lin ang="16200000" scaled="1"/>
            </a:gradFill>
            <a:ln w="9525" cap="flat" cmpd="sng" algn="ctr">
              <a:solidFill>
                <a:srgbClr val="67097F">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algn="r" defTabSz="914400" fontAlgn="base">
                <a:spcBef>
                  <a:spcPct val="0"/>
                </a:spcBef>
                <a:spcAft>
                  <a:spcPct val="0"/>
                </a:spcAft>
                <a:defRPr/>
              </a:pPr>
              <a:endParaRPr lang="en-US" sz="2400" kern="0" smtClean="0">
                <a:solidFill>
                  <a:srgbClr val="000000"/>
                </a:solidFill>
                <a:latin typeface="KeplerRegular" pitchFamily="2" charset="0"/>
              </a:endParaRPr>
            </a:p>
          </p:txBody>
        </p:sp>
        <p:sp>
          <p:nvSpPr>
            <p:cNvPr id="6" name="Down Arrow 5"/>
            <p:cNvSpPr/>
            <p:nvPr/>
          </p:nvSpPr>
          <p:spPr bwMode="auto">
            <a:xfrm rot="19476830">
              <a:off x="2374508" y="2216698"/>
              <a:ext cx="381000" cy="609600"/>
            </a:xfrm>
            <a:prstGeom prst="downArrow">
              <a:avLst/>
            </a:prstGeom>
            <a:gradFill rotWithShape="1">
              <a:gsLst>
                <a:gs pos="0">
                  <a:srgbClr val="67097F">
                    <a:tint val="50000"/>
                    <a:satMod val="300000"/>
                  </a:srgbClr>
                </a:gs>
                <a:gs pos="35000">
                  <a:srgbClr val="67097F">
                    <a:tint val="37000"/>
                    <a:satMod val="300000"/>
                  </a:srgbClr>
                </a:gs>
                <a:gs pos="100000">
                  <a:srgbClr val="67097F">
                    <a:tint val="15000"/>
                    <a:satMod val="350000"/>
                  </a:srgbClr>
                </a:gs>
              </a:gsLst>
              <a:lin ang="16200000" scaled="1"/>
            </a:gradFill>
            <a:ln w="9525" cap="flat" cmpd="sng" algn="ctr">
              <a:solidFill>
                <a:srgbClr val="67097F">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algn="r" defTabSz="914400" fontAlgn="base">
                <a:spcBef>
                  <a:spcPct val="0"/>
                </a:spcBef>
                <a:spcAft>
                  <a:spcPct val="0"/>
                </a:spcAft>
                <a:defRPr/>
              </a:pPr>
              <a:endParaRPr lang="en-US" sz="2400" kern="0" smtClean="0">
                <a:solidFill>
                  <a:srgbClr val="000000"/>
                </a:solidFill>
                <a:latin typeface="KeplerRegular" pitchFamily="2" charset="0"/>
              </a:endParaRPr>
            </a:p>
          </p:txBody>
        </p:sp>
        <p:sp>
          <p:nvSpPr>
            <p:cNvPr id="8" name="Dodecagon 7"/>
            <p:cNvSpPr/>
            <p:nvPr/>
          </p:nvSpPr>
          <p:spPr bwMode="auto">
            <a:xfrm>
              <a:off x="303636" y="2809809"/>
              <a:ext cx="1752600" cy="1752600"/>
            </a:xfrm>
            <a:prstGeom prst="dodecagon">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rgbClr val="000000">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defRPr/>
              </a:pPr>
              <a:endParaRPr lang="en-US" sz="3600" b="1" kern="0" dirty="0" smtClean="0">
                <a:ln w="1905"/>
                <a:gradFill>
                  <a:gsLst>
                    <a:gs pos="0">
                      <a:srgbClr val="5D0772">
                        <a:shade val="20000"/>
                        <a:satMod val="200000"/>
                      </a:srgbClr>
                    </a:gs>
                    <a:gs pos="78000">
                      <a:srgbClr val="5D0772">
                        <a:tint val="90000"/>
                        <a:shade val="89000"/>
                        <a:satMod val="220000"/>
                      </a:srgbClr>
                    </a:gs>
                    <a:gs pos="100000">
                      <a:srgbClr val="5D0772">
                        <a:tint val="12000"/>
                        <a:satMod val="255000"/>
                      </a:srgbClr>
                    </a:gs>
                  </a:gsLst>
                  <a:lin ang="5400000"/>
                </a:gradFill>
                <a:effectLst>
                  <a:innerShdw blurRad="69850" dist="43180" dir="5400000">
                    <a:srgbClr val="000000">
                      <a:alpha val="65000"/>
                    </a:srgbClr>
                  </a:innerShdw>
                </a:effectLst>
                <a:latin typeface="KeplerRegular" pitchFamily="2" charset="0"/>
              </a:endParaRPr>
            </a:p>
          </p:txBody>
        </p:sp>
        <p:sp>
          <p:nvSpPr>
            <p:cNvPr id="9" name="Pie 8"/>
            <p:cNvSpPr/>
            <p:nvPr/>
          </p:nvSpPr>
          <p:spPr bwMode="auto">
            <a:xfrm rot="1434395">
              <a:off x="6285624" y="2840266"/>
              <a:ext cx="1818620" cy="1752600"/>
            </a:xfrm>
            <a:prstGeom prst="pie">
              <a:avLst>
                <a:gd name="adj1" fmla="val 19355728"/>
                <a:gd name="adj2" fmla="val 17459781"/>
              </a:avLst>
            </a:prstGeom>
            <a:gradFill rotWithShape="1">
              <a:gsLst>
                <a:gs pos="0">
                  <a:srgbClr val="67097F">
                    <a:tint val="50000"/>
                    <a:satMod val="300000"/>
                  </a:srgbClr>
                </a:gs>
                <a:gs pos="35000">
                  <a:srgbClr val="67097F">
                    <a:tint val="37000"/>
                    <a:satMod val="300000"/>
                  </a:srgbClr>
                </a:gs>
                <a:gs pos="100000">
                  <a:srgbClr val="67097F">
                    <a:tint val="15000"/>
                    <a:satMod val="350000"/>
                  </a:srgbClr>
                </a:gs>
              </a:gsLst>
              <a:lin ang="16200000" scaled="1"/>
            </a:gradFill>
            <a:ln w="9525" cap="flat" cmpd="sng" algn="ctr">
              <a:solidFill>
                <a:srgbClr val="67097F">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algn="r" defTabSz="914400" fontAlgn="base">
                <a:spcBef>
                  <a:spcPct val="0"/>
                </a:spcBef>
                <a:spcAft>
                  <a:spcPct val="0"/>
                </a:spcAft>
                <a:defRPr/>
              </a:pPr>
              <a:endParaRPr lang="en-US" sz="2400" kern="0" dirty="0" smtClean="0">
                <a:solidFill>
                  <a:srgbClr val="000000"/>
                </a:solidFill>
                <a:latin typeface="KeplerRegular" pitchFamily="2" charset="0"/>
              </a:endParaRPr>
            </a:p>
          </p:txBody>
        </p:sp>
        <p:sp>
          <p:nvSpPr>
            <p:cNvPr id="10" name="Pie 9"/>
            <p:cNvSpPr/>
            <p:nvPr/>
          </p:nvSpPr>
          <p:spPr bwMode="auto">
            <a:xfrm rot="6621754">
              <a:off x="6457359" y="2674159"/>
              <a:ext cx="1812594" cy="1880465"/>
            </a:xfrm>
            <a:prstGeom prst="pie">
              <a:avLst>
                <a:gd name="adj1" fmla="val 12428921"/>
                <a:gd name="adj2" fmla="val 14085092"/>
              </a:avLst>
            </a:prstGeom>
            <a:gradFill rotWithShape="1">
              <a:gsLst>
                <a:gs pos="0">
                  <a:srgbClr val="67097F">
                    <a:tint val="50000"/>
                    <a:satMod val="300000"/>
                  </a:srgbClr>
                </a:gs>
                <a:gs pos="35000">
                  <a:srgbClr val="67097F">
                    <a:tint val="37000"/>
                    <a:satMod val="300000"/>
                  </a:srgbClr>
                </a:gs>
                <a:gs pos="100000">
                  <a:srgbClr val="67097F">
                    <a:tint val="15000"/>
                    <a:satMod val="350000"/>
                  </a:srgbClr>
                </a:gs>
              </a:gsLst>
              <a:lin ang="16200000" scaled="1"/>
            </a:gradFill>
            <a:ln w="9525" cap="flat" cmpd="sng" algn="ctr">
              <a:solidFill>
                <a:srgbClr val="67097F">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algn="r" defTabSz="914400" fontAlgn="base">
                <a:spcBef>
                  <a:spcPct val="0"/>
                </a:spcBef>
                <a:spcAft>
                  <a:spcPct val="0"/>
                </a:spcAft>
                <a:defRPr/>
              </a:pPr>
              <a:endParaRPr lang="en-US" sz="2400" kern="0" dirty="0" smtClean="0">
                <a:solidFill>
                  <a:srgbClr val="000000"/>
                </a:solidFill>
                <a:latin typeface="KeplerRegular" pitchFamily="2" charset="0"/>
              </a:endParaRPr>
            </a:p>
          </p:txBody>
        </p:sp>
        <p:sp>
          <p:nvSpPr>
            <p:cNvPr id="11" name="TextBox 10"/>
            <p:cNvSpPr txBox="1"/>
            <p:nvPr/>
          </p:nvSpPr>
          <p:spPr>
            <a:xfrm>
              <a:off x="6228563" y="3594984"/>
              <a:ext cx="1066800" cy="584775"/>
            </a:xfrm>
            <a:prstGeom prst="rect">
              <a:avLst/>
            </a:prstGeom>
            <a:noFill/>
          </p:spPr>
          <p:txBody>
            <a:bodyPr wrap="square" rtlCol="0">
              <a:spAutoFit/>
            </a:bodyPr>
            <a:lstStyle/>
            <a:p>
              <a:pPr algn="ctr" defTabSz="914400">
                <a:defRPr/>
              </a:pPr>
              <a:r>
                <a:rPr lang="en-US" sz="1600" b="1" kern="0" dirty="0" smtClean="0">
                  <a:ln w="1905"/>
                  <a:solidFill>
                    <a:srgbClr val="4BACC6">
                      <a:lumMod val="75000"/>
                    </a:srgbClr>
                  </a:solidFill>
                </a:rPr>
                <a:t>Training split</a:t>
              </a:r>
              <a:endParaRPr lang="en-US" sz="1600" b="1" kern="0" dirty="0">
                <a:ln w="1905"/>
                <a:solidFill>
                  <a:srgbClr val="4BACC6">
                    <a:lumMod val="75000"/>
                  </a:srgbClr>
                </a:solidFill>
              </a:endParaRPr>
            </a:p>
          </p:txBody>
        </p:sp>
        <p:sp>
          <p:nvSpPr>
            <p:cNvPr id="12" name="TextBox 11"/>
            <p:cNvSpPr txBox="1"/>
            <p:nvPr/>
          </p:nvSpPr>
          <p:spPr>
            <a:xfrm>
              <a:off x="8005145" y="2754982"/>
              <a:ext cx="883750" cy="584775"/>
            </a:xfrm>
            <a:prstGeom prst="rect">
              <a:avLst/>
            </a:prstGeom>
            <a:noFill/>
          </p:spPr>
          <p:txBody>
            <a:bodyPr wrap="square" rtlCol="0">
              <a:spAutoFit/>
            </a:bodyPr>
            <a:lstStyle/>
            <a:p>
              <a:pPr algn="ctr" defTabSz="914400">
                <a:defRPr/>
              </a:pPr>
              <a:r>
                <a:rPr lang="en-US" sz="1600" b="1" kern="0" dirty="0" smtClean="0">
                  <a:ln w="1905"/>
                  <a:solidFill>
                    <a:srgbClr val="4BACC6">
                      <a:lumMod val="75000"/>
                    </a:srgbClr>
                  </a:solidFill>
                </a:rPr>
                <a:t>Testing</a:t>
              </a:r>
            </a:p>
            <a:p>
              <a:pPr algn="ctr" defTabSz="914400">
                <a:defRPr/>
              </a:pPr>
              <a:r>
                <a:rPr lang="en-US" sz="1600" b="1" kern="0" dirty="0" smtClean="0">
                  <a:ln w="1905"/>
                  <a:solidFill>
                    <a:srgbClr val="4BACC6">
                      <a:lumMod val="75000"/>
                    </a:srgbClr>
                  </a:solidFill>
                </a:rPr>
                <a:t>split</a:t>
              </a:r>
              <a:endParaRPr lang="en-US" sz="1600" b="1" kern="0" dirty="0">
                <a:ln w="1905"/>
                <a:solidFill>
                  <a:srgbClr val="4BACC6">
                    <a:lumMod val="75000"/>
                  </a:srgbClr>
                </a:solidFill>
              </a:endParaRPr>
            </a:p>
          </p:txBody>
        </p:sp>
        <p:sp>
          <p:nvSpPr>
            <p:cNvPr id="13" name="TextBox 12"/>
            <p:cNvSpPr txBox="1"/>
            <p:nvPr/>
          </p:nvSpPr>
          <p:spPr>
            <a:xfrm>
              <a:off x="338499" y="3127776"/>
              <a:ext cx="1641231" cy="1200329"/>
            </a:xfrm>
            <a:prstGeom prst="rect">
              <a:avLst/>
            </a:prstGeom>
            <a:noFill/>
          </p:spPr>
          <p:txBody>
            <a:bodyPr wrap="square" rtlCol="0">
              <a:spAutoFit/>
            </a:bodyPr>
            <a:lstStyle/>
            <a:p>
              <a:pPr algn="ctr" defTabSz="914400">
                <a:defRPr/>
              </a:pPr>
              <a:r>
                <a:rPr lang="en-US" b="1" kern="0" dirty="0" smtClean="0">
                  <a:solidFill>
                    <a:srgbClr val="4BACC6">
                      <a:lumMod val="75000"/>
                    </a:srgbClr>
                  </a:solidFill>
                  <a:latin typeface="Viner Hand ITC" pitchFamily="66" charset="0"/>
                </a:rPr>
                <a:t>Experimental Data on Martensitic temperature</a:t>
              </a:r>
            </a:p>
          </p:txBody>
        </p:sp>
        <p:sp>
          <p:nvSpPr>
            <p:cNvPr id="15" name="Down Arrow 14"/>
            <p:cNvSpPr/>
            <p:nvPr/>
          </p:nvSpPr>
          <p:spPr bwMode="auto">
            <a:xfrm rot="8806390">
              <a:off x="5801685" y="2178563"/>
              <a:ext cx="381000" cy="609600"/>
            </a:xfrm>
            <a:prstGeom prst="downArrow">
              <a:avLst/>
            </a:prstGeom>
            <a:gradFill rotWithShape="1">
              <a:gsLst>
                <a:gs pos="0">
                  <a:srgbClr val="67097F">
                    <a:tint val="50000"/>
                    <a:satMod val="300000"/>
                  </a:srgbClr>
                </a:gs>
                <a:gs pos="35000">
                  <a:srgbClr val="67097F">
                    <a:tint val="37000"/>
                    <a:satMod val="300000"/>
                  </a:srgbClr>
                </a:gs>
                <a:gs pos="100000">
                  <a:srgbClr val="67097F">
                    <a:tint val="15000"/>
                    <a:satMod val="350000"/>
                  </a:srgbClr>
                </a:gs>
              </a:gsLst>
              <a:lin ang="16200000" scaled="1"/>
            </a:gradFill>
            <a:ln w="9525" cap="flat" cmpd="sng" algn="ctr">
              <a:solidFill>
                <a:srgbClr val="67097F">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algn="r" defTabSz="914400" fontAlgn="base">
                <a:spcBef>
                  <a:spcPct val="0"/>
                </a:spcBef>
                <a:spcAft>
                  <a:spcPct val="0"/>
                </a:spcAft>
                <a:defRPr/>
              </a:pPr>
              <a:endParaRPr lang="en-US" sz="2400" kern="0" smtClean="0">
                <a:solidFill>
                  <a:srgbClr val="000000"/>
                </a:solidFill>
                <a:latin typeface="KeplerRegular" pitchFamily="2" charset="0"/>
              </a:endParaRPr>
            </a:p>
          </p:txBody>
        </p:sp>
        <p:sp>
          <p:nvSpPr>
            <p:cNvPr id="16" name="Down Arrow 15"/>
            <p:cNvSpPr/>
            <p:nvPr/>
          </p:nvSpPr>
          <p:spPr bwMode="auto">
            <a:xfrm rot="12665301">
              <a:off x="7857001" y="2221820"/>
              <a:ext cx="381000" cy="609600"/>
            </a:xfrm>
            <a:prstGeom prst="downArrow">
              <a:avLst/>
            </a:prstGeom>
            <a:gradFill rotWithShape="1">
              <a:gsLst>
                <a:gs pos="0">
                  <a:srgbClr val="67097F">
                    <a:tint val="50000"/>
                    <a:satMod val="300000"/>
                  </a:srgbClr>
                </a:gs>
                <a:gs pos="35000">
                  <a:srgbClr val="67097F">
                    <a:tint val="37000"/>
                    <a:satMod val="300000"/>
                  </a:srgbClr>
                </a:gs>
                <a:gs pos="100000">
                  <a:srgbClr val="67097F">
                    <a:tint val="15000"/>
                    <a:satMod val="350000"/>
                  </a:srgbClr>
                </a:gs>
              </a:gsLst>
              <a:lin ang="16200000" scaled="1"/>
            </a:gradFill>
            <a:ln w="9525" cap="flat" cmpd="sng" algn="ctr">
              <a:solidFill>
                <a:srgbClr val="67097F">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algn="r" defTabSz="914400" fontAlgn="base">
                <a:spcBef>
                  <a:spcPct val="0"/>
                </a:spcBef>
                <a:spcAft>
                  <a:spcPct val="0"/>
                </a:spcAft>
                <a:defRPr/>
              </a:pPr>
              <a:endParaRPr lang="en-US" sz="2400" kern="0" smtClean="0">
                <a:solidFill>
                  <a:srgbClr val="000000"/>
                </a:solidFill>
                <a:latin typeface="KeplerRegular" pitchFamily="2" charset="0"/>
              </a:endParaRPr>
            </a:p>
          </p:txBody>
        </p:sp>
        <p:sp>
          <p:nvSpPr>
            <p:cNvPr id="19" name="Curved Left Arrow 18"/>
            <p:cNvSpPr/>
            <p:nvPr/>
          </p:nvSpPr>
          <p:spPr bwMode="auto">
            <a:xfrm rot="1187180">
              <a:off x="8262387" y="3752227"/>
              <a:ext cx="533400" cy="838200"/>
            </a:xfrm>
            <a:prstGeom prst="curvedLeftArrow">
              <a:avLst/>
            </a:prstGeom>
            <a:gradFill rotWithShape="1">
              <a:gsLst>
                <a:gs pos="0">
                  <a:srgbClr val="0038A8">
                    <a:tint val="80000"/>
                    <a:satMod val="300000"/>
                  </a:srgbClr>
                </a:gs>
                <a:gs pos="100000">
                  <a:srgbClr val="0038A8">
                    <a:shade val="30000"/>
                    <a:satMod val="200000"/>
                  </a:srgbClr>
                </a:gs>
              </a:gsLst>
              <a:path path="circle">
                <a:fillToRect l="50000" t="50000" r="50000" b="50000"/>
              </a:path>
            </a:gradFill>
            <a:ln w="9525" cap="flat" cmpd="sng" algn="ctr">
              <a:solidFill>
                <a:srgbClr val="67097F">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algn="r" defTabSz="914400" fontAlgn="base">
                <a:spcBef>
                  <a:spcPct val="0"/>
                </a:spcBef>
                <a:spcAft>
                  <a:spcPct val="0"/>
                </a:spcAft>
                <a:defRPr/>
              </a:pPr>
              <a:endParaRPr lang="en-US" sz="2400" b="1" kern="0" smtClean="0">
                <a:ln w="1905"/>
                <a:gradFill>
                  <a:gsLst>
                    <a:gs pos="0">
                      <a:srgbClr val="5D0772">
                        <a:shade val="20000"/>
                        <a:satMod val="200000"/>
                      </a:srgbClr>
                    </a:gs>
                    <a:gs pos="78000">
                      <a:srgbClr val="5D0772">
                        <a:tint val="90000"/>
                        <a:shade val="89000"/>
                        <a:satMod val="220000"/>
                      </a:srgbClr>
                    </a:gs>
                    <a:gs pos="100000">
                      <a:srgbClr val="5D0772">
                        <a:tint val="12000"/>
                        <a:satMod val="255000"/>
                      </a:srgbClr>
                    </a:gs>
                  </a:gsLst>
                  <a:lin ang="5400000"/>
                </a:gradFill>
                <a:effectLst>
                  <a:innerShdw blurRad="69850" dist="43180" dir="5400000">
                    <a:srgbClr val="000000">
                      <a:alpha val="65000"/>
                    </a:srgbClr>
                  </a:innerShdw>
                </a:effectLst>
                <a:latin typeface="KeplerRegular" pitchFamily="2" charset="0"/>
              </a:endParaRPr>
            </a:p>
          </p:txBody>
        </p:sp>
        <p:sp>
          <p:nvSpPr>
            <p:cNvPr id="20" name="TextBox 19"/>
            <p:cNvSpPr txBox="1"/>
            <p:nvPr/>
          </p:nvSpPr>
          <p:spPr>
            <a:xfrm>
              <a:off x="6148063" y="4722890"/>
              <a:ext cx="2634054" cy="646331"/>
            </a:xfrm>
            <a:prstGeom prst="rect">
              <a:avLst/>
            </a:prstGeom>
            <a:solidFill>
              <a:srgbClr val="FFFFFF"/>
            </a:solidFill>
            <a:ln w="25400" cap="flat" cmpd="sng" algn="ctr">
              <a:solidFill>
                <a:srgbClr val="67097F"/>
              </a:solidFill>
              <a:prstDash val="solid"/>
            </a:ln>
            <a:effectLst/>
          </p:spPr>
          <p:txBody>
            <a:bodyPr wrap="square" rtlCol="0">
              <a:spAutoFit/>
            </a:bodyPr>
            <a:lstStyle/>
            <a:p>
              <a:pPr defTabSz="914400">
                <a:defRPr/>
              </a:pPr>
              <a:r>
                <a:rPr lang="en-US" b="1" kern="0" dirty="0" smtClean="0">
                  <a:ln w="1905"/>
                  <a:gradFill>
                    <a:gsLst>
                      <a:gs pos="0">
                        <a:srgbClr val="5D0772">
                          <a:shade val="20000"/>
                          <a:satMod val="200000"/>
                        </a:srgbClr>
                      </a:gs>
                      <a:gs pos="78000">
                        <a:srgbClr val="5D0772">
                          <a:tint val="90000"/>
                          <a:shade val="89000"/>
                          <a:satMod val="220000"/>
                        </a:srgbClr>
                      </a:gs>
                      <a:gs pos="100000">
                        <a:srgbClr val="5D0772">
                          <a:tint val="12000"/>
                          <a:satMod val="255000"/>
                        </a:srgbClr>
                      </a:gs>
                    </a:gsLst>
                    <a:lin ang="5400000"/>
                  </a:gradFill>
                  <a:effectLst>
                    <a:innerShdw blurRad="69850" dist="43180" dir="5400000">
                      <a:srgbClr val="000000">
                        <a:alpha val="65000"/>
                      </a:srgbClr>
                    </a:innerShdw>
                  </a:effectLst>
                  <a:latin typeface="FrutigerBold"/>
                </a:rPr>
                <a:t>Leave One Out Cross </a:t>
              </a:r>
              <a:r>
                <a:rPr lang="en-US" b="1" kern="0" dirty="0" smtClean="0">
                  <a:ln w="1905"/>
                  <a:gradFill>
                    <a:gsLst>
                      <a:gs pos="0">
                        <a:srgbClr val="5D0772">
                          <a:shade val="20000"/>
                          <a:satMod val="200000"/>
                        </a:srgbClr>
                      </a:gs>
                      <a:gs pos="78000">
                        <a:srgbClr val="5D0772">
                          <a:tint val="90000"/>
                          <a:shade val="89000"/>
                          <a:satMod val="220000"/>
                        </a:srgbClr>
                      </a:gs>
                      <a:gs pos="100000">
                        <a:srgbClr val="5D0772">
                          <a:tint val="12000"/>
                          <a:satMod val="255000"/>
                        </a:srgbClr>
                      </a:gs>
                    </a:gsLst>
                    <a:lin ang="5400000"/>
                  </a:gradFill>
                  <a:effectLst>
                    <a:innerShdw blurRad="69850" dist="43180" dir="5400000">
                      <a:srgbClr val="000000">
                        <a:alpha val="65000"/>
                      </a:srgbClr>
                    </a:innerShdw>
                  </a:effectLst>
                  <a:latin typeface="FrutigerBold"/>
                </a:rPr>
                <a:t>Validation </a:t>
              </a:r>
              <a:r>
                <a:rPr lang="en-US" b="1" kern="0" dirty="0" smtClean="0">
                  <a:ln w="1905"/>
                  <a:gradFill>
                    <a:gsLst>
                      <a:gs pos="0">
                        <a:srgbClr val="5D0772">
                          <a:shade val="20000"/>
                          <a:satMod val="200000"/>
                        </a:srgbClr>
                      </a:gs>
                      <a:gs pos="78000">
                        <a:srgbClr val="5D0772">
                          <a:tint val="90000"/>
                          <a:shade val="89000"/>
                          <a:satMod val="220000"/>
                        </a:srgbClr>
                      </a:gs>
                      <a:gs pos="100000">
                        <a:srgbClr val="5D0772">
                          <a:tint val="12000"/>
                          <a:satMod val="255000"/>
                        </a:srgbClr>
                      </a:gs>
                    </a:gsLst>
                    <a:lin ang="5400000"/>
                  </a:gradFill>
                  <a:effectLst>
                    <a:innerShdw blurRad="69850" dist="43180" dir="5400000">
                      <a:srgbClr val="000000">
                        <a:alpha val="65000"/>
                      </a:srgbClr>
                    </a:innerShdw>
                  </a:effectLst>
                  <a:latin typeface="FrutigerBold"/>
                </a:rPr>
                <a:t>(LOOCV)</a:t>
              </a:r>
              <a:endParaRPr lang="en-US" b="1" kern="0" dirty="0">
                <a:ln w="1905"/>
                <a:gradFill>
                  <a:gsLst>
                    <a:gs pos="0">
                      <a:srgbClr val="5D0772">
                        <a:shade val="20000"/>
                        <a:satMod val="200000"/>
                      </a:srgbClr>
                    </a:gs>
                    <a:gs pos="78000">
                      <a:srgbClr val="5D0772">
                        <a:tint val="90000"/>
                        <a:shade val="89000"/>
                        <a:satMod val="220000"/>
                      </a:srgbClr>
                    </a:gs>
                    <a:gs pos="100000">
                      <a:srgbClr val="5D0772">
                        <a:tint val="12000"/>
                        <a:satMod val="255000"/>
                      </a:srgbClr>
                    </a:gs>
                  </a:gsLst>
                  <a:lin ang="5400000"/>
                </a:gradFill>
                <a:effectLst>
                  <a:innerShdw blurRad="69850" dist="43180" dir="5400000">
                    <a:srgbClr val="000000">
                      <a:alpha val="65000"/>
                    </a:srgbClr>
                  </a:innerShdw>
                </a:effectLst>
                <a:latin typeface="FrutigerBold"/>
              </a:endParaRPr>
            </a:p>
          </p:txBody>
        </p:sp>
        <p:sp>
          <p:nvSpPr>
            <p:cNvPr id="22" name="Oval 21"/>
            <p:cNvSpPr/>
            <p:nvPr/>
          </p:nvSpPr>
          <p:spPr bwMode="auto">
            <a:xfrm>
              <a:off x="3042467" y="2821477"/>
              <a:ext cx="1905000" cy="1752600"/>
            </a:xfrm>
            <a:prstGeom prst="ellipse">
              <a:avLst/>
            </a:prstGeom>
            <a:gradFill rotWithShape="1">
              <a:gsLst>
                <a:gs pos="0">
                  <a:srgbClr val="67097F">
                    <a:tint val="50000"/>
                    <a:satMod val="300000"/>
                  </a:srgbClr>
                </a:gs>
                <a:gs pos="35000">
                  <a:srgbClr val="67097F">
                    <a:tint val="37000"/>
                    <a:satMod val="300000"/>
                  </a:srgbClr>
                </a:gs>
                <a:gs pos="100000">
                  <a:srgbClr val="67097F">
                    <a:tint val="15000"/>
                    <a:satMod val="350000"/>
                  </a:srgbClr>
                </a:gs>
              </a:gsLst>
              <a:lin ang="16200000" scaled="1"/>
            </a:gradFill>
            <a:ln w="19050" cap="flat" cmpd="sng" algn="ctr">
              <a:solidFill>
                <a:srgbClr val="67097F">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defRPr/>
              </a:pPr>
              <a:endParaRPr lang="en-US" sz="3200" b="1" kern="0" dirty="0" smtClean="0">
                <a:ln w="1905"/>
                <a:gradFill>
                  <a:gsLst>
                    <a:gs pos="0">
                      <a:srgbClr val="5D0772">
                        <a:shade val="20000"/>
                        <a:satMod val="200000"/>
                      </a:srgbClr>
                    </a:gs>
                    <a:gs pos="78000">
                      <a:srgbClr val="5D0772">
                        <a:tint val="90000"/>
                        <a:shade val="89000"/>
                        <a:satMod val="220000"/>
                      </a:srgbClr>
                    </a:gs>
                    <a:gs pos="100000">
                      <a:srgbClr val="5D0772">
                        <a:tint val="12000"/>
                        <a:satMod val="255000"/>
                      </a:srgbClr>
                    </a:gs>
                  </a:gsLst>
                  <a:lin ang="5400000"/>
                </a:gradFill>
                <a:effectLst>
                  <a:innerShdw blurRad="69850" dist="43180" dir="5400000">
                    <a:srgbClr val="000000">
                      <a:alpha val="65000"/>
                    </a:srgbClr>
                  </a:innerShdw>
                </a:effectLst>
                <a:latin typeface="KeplerRegular" pitchFamily="2" charset="0"/>
              </a:endParaRPr>
            </a:p>
          </p:txBody>
        </p:sp>
        <p:sp>
          <p:nvSpPr>
            <p:cNvPr id="23" name="TextBox 22"/>
            <p:cNvSpPr txBox="1"/>
            <p:nvPr/>
          </p:nvSpPr>
          <p:spPr>
            <a:xfrm>
              <a:off x="3008471" y="2961824"/>
              <a:ext cx="1981200" cy="1446550"/>
            </a:xfrm>
            <a:prstGeom prst="rect">
              <a:avLst/>
            </a:prstGeom>
            <a:noFill/>
          </p:spPr>
          <p:txBody>
            <a:bodyPr wrap="square" rtlCol="0">
              <a:spAutoFit/>
            </a:bodyPr>
            <a:lstStyle/>
            <a:p>
              <a:pPr algn="ctr" defTabSz="914400">
                <a:defRPr/>
              </a:pPr>
              <a:r>
                <a:rPr lang="en-US" sz="2200" b="1" kern="0" dirty="0" err="1" smtClean="0">
                  <a:ln w="1905"/>
                  <a:solidFill>
                    <a:srgbClr val="4BACC6">
                      <a:lumMod val="75000"/>
                    </a:srgbClr>
                  </a:solidFill>
                </a:rPr>
                <a:t>Ms</a:t>
              </a:r>
              <a:r>
                <a:rPr lang="en-US" sz="2200" b="1" kern="0" dirty="0" smtClean="0">
                  <a:ln w="1905"/>
                  <a:solidFill>
                    <a:srgbClr val="4BACC6">
                      <a:lumMod val="75000"/>
                    </a:srgbClr>
                  </a:solidFill>
                </a:rPr>
                <a:t> Temperature Prediction Database</a:t>
              </a:r>
            </a:p>
          </p:txBody>
        </p:sp>
        <p:sp>
          <p:nvSpPr>
            <p:cNvPr id="24" name="Down Arrow 23"/>
            <p:cNvSpPr/>
            <p:nvPr/>
          </p:nvSpPr>
          <p:spPr bwMode="auto">
            <a:xfrm rot="12762088">
              <a:off x="4514895" y="2141097"/>
              <a:ext cx="381000" cy="609600"/>
            </a:xfrm>
            <a:prstGeom prst="downArrow">
              <a:avLst/>
            </a:prstGeom>
            <a:gradFill rotWithShape="1">
              <a:gsLst>
                <a:gs pos="0">
                  <a:srgbClr val="67097F">
                    <a:tint val="50000"/>
                    <a:satMod val="300000"/>
                  </a:srgbClr>
                </a:gs>
                <a:gs pos="35000">
                  <a:srgbClr val="67097F">
                    <a:tint val="37000"/>
                    <a:satMod val="300000"/>
                  </a:srgbClr>
                </a:gs>
                <a:gs pos="100000">
                  <a:srgbClr val="67097F">
                    <a:tint val="15000"/>
                    <a:satMod val="350000"/>
                  </a:srgbClr>
                </a:gs>
              </a:gsLst>
              <a:lin ang="16200000" scaled="1"/>
            </a:gradFill>
            <a:ln w="9525" cap="flat" cmpd="sng" algn="ctr">
              <a:solidFill>
                <a:srgbClr val="67097F">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algn="r" defTabSz="914400" fontAlgn="base">
                <a:spcBef>
                  <a:spcPct val="0"/>
                </a:spcBef>
                <a:spcAft>
                  <a:spcPct val="0"/>
                </a:spcAft>
                <a:defRPr/>
              </a:pPr>
              <a:endParaRPr lang="en-US" sz="2400" kern="0" smtClean="0">
                <a:solidFill>
                  <a:srgbClr val="000000"/>
                </a:solidFill>
                <a:latin typeface="KeplerRegular" pitchFamily="2" charset="0"/>
              </a:endParaRPr>
            </a:p>
          </p:txBody>
        </p:sp>
        <p:sp>
          <p:nvSpPr>
            <p:cNvPr id="26" name="Down Arrow 25"/>
            <p:cNvSpPr/>
            <p:nvPr/>
          </p:nvSpPr>
          <p:spPr bwMode="auto">
            <a:xfrm rot="16200000">
              <a:off x="5431585" y="3035376"/>
              <a:ext cx="376720" cy="1078304"/>
            </a:xfrm>
            <a:prstGeom prst="downArrow">
              <a:avLst/>
            </a:prstGeom>
            <a:gradFill rotWithShape="1">
              <a:gsLst>
                <a:gs pos="0">
                  <a:srgbClr val="0038A8">
                    <a:tint val="80000"/>
                    <a:satMod val="300000"/>
                  </a:srgbClr>
                </a:gs>
                <a:gs pos="100000">
                  <a:srgbClr val="0038A8">
                    <a:shade val="30000"/>
                    <a:satMod val="200000"/>
                  </a:srgbClr>
                </a:gs>
              </a:gsLst>
              <a:path path="circle">
                <a:fillToRect l="50000" t="50000" r="50000" b="50000"/>
              </a:path>
            </a:gradFill>
            <a:ln w="9525" cap="flat" cmpd="sng" algn="ctr">
              <a:solidFill>
                <a:srgbClr val="67097F">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algn="r" defTabSz="914400" fontAlgn="base">
                <a:spcBef>
                  <a:spcPct val="0"/>
                </a:spcBef>
                <a:spcAft>
                  <a:spcPct val="0"/>
                </a:spcAft>
                <a:defRPr/>
              </a:pPr>
              <a:endParaRPr lang="en-US" sz="2400" kern="0" smtClean="0">
                <a:solidFill>
                  <a:srgbClr val="000000"/>
                </a:solidFill>
                <a:latin typeface="KeplerRegular" pitchFamily="2" charset="0"/>
              </a:endParaRPr>
            </a:p>
          </p:txBody>
        </p:sp>
      </p:grpSp>
    </p:spTree>
    <p:extLst>
      <p:ext uri="{BB962C8B-B14F-4D97-AF65-F5344CB8AC3E}">
        <p14:creationId xmlns:p14="http://schemas.microsoft.com/office/powerpoint/2010/main" val="13439663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22384"/>
            <a:ext cx="9144000" cy="1143000"/>
          </a:xfrm>
          <a:prstGeom prst="rect">
            <a:avLst/>
          </a:prstGeom>
        </p:spPr>
        <p:txBody>
          <a:bodyPr>
            <a:noAutofit/>
          </a:bodyPr>
          <a:lstStyle>
            <a:lvl1pPr algn="ctr" defTabSz="457200" rtl="0" eaLnBrk="1" latinLnBrk="0" hangingPunct="1">
              <a:spcBef>
                <a:spcPct val="0"/>
              </a:spcBef>
              <a:buNone/>
              <a:defRPr sz="4400" kern="1200">
                <a:solidFill>
                  <a:srgbClr val="430AA2"/>
                </a:solidFill>
                <a:latin typeface="Candara" panose="020E0502030303020204" pitchFamily="34" charset="0"/>
                <a:ea typeface="+mj-ea"/>
                <a:cs typeface="+mj-cs"/>
              </a:defRPr>
            </a:lvl1pPr>
          </a:lstStyle>
          <a:p>
            <a:r>
              <a:rPr lang="en-US" sz="3600" b="1" dirty="0" smtClean="0">
                <a:solidFill>
                  <a:srgbClr val="1F497D"/>
                </a:solidFill>
                <a:effectLst>
                  <a:outerShdw blurRad="38100" dist="38100" dir="2700000" algn="tl">
                    <a:srgbClr val="000000">
                      <a:alpha val="43137"/>
                    </a:srgbClr>
                  </a:outerShdw>
                </a:effectLst>
                <a:latin typeface="Cambria" panose="02040503050406030204" pitchFamily="18" charset="0"/>
              </a:rPr>
              <a:t>Data Mining Models for </a:t>
            </a:r>
            <a:r>
              <a:rPr lang="en-US" sz="3600" b="1" dirty="0" err="1" smtClean="0">
                <a:solidFill>
                  <a:srgbClr val="1F497D"/>
                </a:solidFill>
                <a:effectLst>
                  <a:outerShdw blurRad="38100" dist="38100" dir="2700000" algn="tl">
                    <a:srgbClr val="000000">
                      <a:alpha val="43137"/>
                    </a:srgbClr>
                  </a:outerShdw>
                </a:effectLst>
                <a:latin typeface="Cambria" panose="02040503050406030204" pitchFamily="18" charset="0"/>
              </a:rPr>
              <a:t>Ms</a:t>
            </a:r>
            <a:r>
              <a:rPr lang="en-US" sz="3600" b="1" dirty="0" smtClean="0">
                <a:solidFill>
                  <a:srgbClr val="1F497D"/>
                </a:solidFill>
                <a:effectLst>
                  <a:outerShdw blurRad="38100" dist="38100" dir="2700000" algn="tl">
                    <a:srgbClr val="000000">
                      <a:alpha val="43137"/>
                    </a:srgbClr>
                  </a:outerShdw>
                </a:effectLst>
                <a:latin typeface="Cambria" panose="02040503050406030204" pitchFamily="18" charset="0"/>
              </a:rPr>
              <a:t> Temperature</a:t>
            </a:r>
            <a:endParaRPr lang="en-US" sz="3600" b="1" dirty="0">
              <a:solidFill>
                <a:srgbClr val="1F497D"/>
              </a:solidFill>
              <a:effectLst>
                <a:outerShdw blurRad="38100" dist="38100" dir="2700000" algn="tl">
                  <a:srgbClr val="000000">
                    <a:alpha val="43137"/>
                  </a:srgbClr>
                </a:outerShdw>
              </a:effectLst>
              <a:latin typeface="Cambria" panose="02040503050406030204" pitchFamily="18" charset="0"/>
            </a:endParaRPr>
          </a:p>
        </p:txBody>
      </p:sp>
      <p:pic>
        <p:nvPicPr>
          <p:cNvPr id="3" name="Picture 2"/>
          <p:cNvPicPr>
            <a:picLocks noChangeAspect="1"/>
          </p:cNvPicPr>
          <p:nvPr/>
        </p:nvPicPr>
        <p:blipFill>
          <a:blip r:embed="rId2"/>
          <a:stretch>
            <a:fillRect/>
          </a:stretch>
        </p:blipFill>
        <p:spPr>
          <a:xfrm>
            <a:off x="0" y="688481"/>
            <a:ext cx="2939174" cy="2939174"/>
          </a:xfrm>
          <a:prstGeom prst="rect">
            <a:avLst/>
          </a:prstGeom>
        </p:spPr>
      </p:pic>
      <p:pic>
        <p:nvPicPr>
          <p:cNvPr id="9" name="Picture 8"/>
          <p:cNvPicPr>
            <a:picLocks noChangeAspect="1"/>
          </p:cNvPicPr>
          <p:nvPr/>
        </p:nvPicPr>
        <p:blipFill>
          <a:blip r:embed="rId3"/>
          <a:stretch>
            <a:fillRect/>
          </a:stretch>
        </p:blipFill>
        <p:spPr>
          <a:xfrm>
            <a:off x="3094533" y="688482"/>
            <a:ext cx="2939174" cy="2939174"/>
          </a:xfrm>
          <a:prstGeom prst="rect">
            <a:avLst/>
          </a:prstGeom>
        </p:spPr>
      </p:pic>
      <p:pic>
        <p:nvPicPr>
          <p:cNvPr id="12" name="Picture 11"/>
          <p:cNvPicPr>
            <a:picLocks noChangeAspect="1"/>
          </p:cNvPicPr>
          <p:nvPr/>
        </p:nvPicPr>
        <p:blipFill>
          <a:blip r:embed="rId4"/>
          <a:stretch>
            <a:fillRect/>
          </a:stretch>
        </p:blipFill>
        <p:spPr>
          <a:xfrm>
            <a:off x="6204826" y="688481"/>
            <a:ext cx="2939174" cy="2939174"/>
          </a:xfrm>
          <a:prstGeom prst="rect">
            <a:avLst/>
          </a:prstGeom>
        </p:spPr>
      </p:pic>
      <p:pic>
        <p:nvPicPr>
          <p:cNvPr id="14" name="Picture 13"/>
          <p:cNvPicPr>
            <a:picLocks noChangeAspect="1"/>
          </p:cNvPicPr>
          <p:nvPr/>
        </p:nvPicPr>
        <p:blipFill>
          <a:blip r:embed="rId5"/>
          <a:stretch>
            <a:fillRect/>
          </a:stretch>
        </p:blipFill>
        <p:spPr>
          <a:xfrm>
            <a:off x="0" y="3746992"/>
            <a:ext cx="2939174" cy="2939174"/>
          </a:xfrm>
          <a:prstGeom prst="rect">
            <a:avLst/>
          </a:prstGeom>
        </p:spPr>
      </p:pic>
      <p:pic>
        <p:nvPicPr>
          <p:cNvPr id="15" name="Picture 14"/>
          <p:cNvPicPr>
            <a:picLocks noChangeAspect="1"/>
          </p:cNvPicPr>
          <p:nvPr/>
        </p:nvPicPr>
        <p:blipFill>
          <a:blip r:embed="rId6"/>
          <a:stretch>
            <a:fillRect/>
          </a:stretch>
        </p:blipFill>
        <p:spPr>
          <a:xfrm>
            <a:off x="3094533" y="3746992"/>
            <a:ext cx="2939174" cy="2939174"/>
          </a:xfrm>
          <a:prstGeom prst="rect">
            <a:avLst/>
          </a:prstGeom>
        </p:spPr>
      </p:pic>
      <p:pic>
        <p:nvPicPr>
          <p:cNvPr id="18" name="Picture 17"/>
          <p:cNvPicPr>
            <a:picLocks noChangeAspect="1"/>
          </p:cNvPicPr>
          <p:nvPr/>
        </p:nvPicPr>
        <p:blipFill>
          <a:blip r:embed="rId7"/>
          <a:stretch>
            <a:fillRect/>
          </a:stretch>
        </p:blipFill>
        <p:spPr>
          <a:xfrm>
            <a:off x="6189066" y="3746992"/>
            <a:ext cx="2939174" cy="2939174"/>
          </a:xfrm>
          <a:prstGeom prst="rect">
            <a:avLst/>
          </a:prstGeom>
        </p:spPr>
      </p:pic>
      <p:cxnSp>
        <p:nvCxnSpPr>
          <p:cNvPr id="19" name="Straight Connector 18"/>
          <p:cNvCxnSpPr/>
          <p:nvPr/>
        </p:nvCxnSpPr>
        <p:spPr>
          <a:xfrm flipV="1">
            <a:off x="378372" y="1040524"/>
            <a:ext cx="2317531" cy="2301766"/>
          </a:xfrm>
          <a:prstGeom prst="line">
            <a:avLst/>
          </a:prstGeom>
          <a:ln w="63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3431630" y="1066796"/>
            <a:ext cx="2317531" cy="2301766"/>
          </a:xfrm>
          <a:prstGeom prst="line">
            <a:avLst/>
          </a:prstGeom>
          <a:ln w="63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6568981" y="1035265"/>
            <a:ext cx="2317531" cy="2301766"/>
          </a:xfrm>
          <a:prstGeom prst="line">
            <a:avLst/>
          </a:prstGeom>
          <a:ln w="63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341582" y="4125310"/>
            <a:ext cx="2317531" cy="2301766"/>
          </a:xfrm>
          <a:prstGeom prst="line">
            <a:avLst/>
          </a:prstGeom>
          <a:ln w="63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3463160" y="4109551"/>
            <a:ext cx="2317531" cy="2301766"/>
          </a:xfrm>
          <a:prstGeom prst="line">
            <a:avLst/>
          </a:prstGeom>
          <a:ln w="63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568978" y="4109542"/>
            <a:ext cx="2317531" cy="2301766"/>
          </a:xfrm>
          <a:prstGeom prst="line">
            <a:avLst/>
          </a:prstGeom>
          <a:ln w="63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188621" y="2936921"/>
            <a:ext cx="1261884" cy="4001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000" b="1" smtClean="0">
                <a:solidFill>
                  <a:prstClr val="white"/>
                </a:solidFill>
              </a:rPr>
              <a:t>R</a:t>
            </a:r>
            <a:r>
              <a:rPr lang="en-US" sz="2000" b="1" baseline="30000" smtClean="0">
                <a:solidFill>
                  <a:prstClr val="white"/>
                </a:solidFill>
              </a:rPr>
              <a:t>2</a:t>
            </a:r>
            <a:r>
              <a:rPr lang="en-US" sz="2000" b="1" smtClean="0">
                <a:solidFill>
                  <a:prstClr val="white"/>
                </a:solidFill>
              </a:rPr>
              <a:t>=0.7812</a:t>
            </a:r>
            <a:endParaRPr lang="en-US" sz="2000" b="1" dirty="0">
              <a:solidFill>
                <a:prstClr val="white"/>
              </a:solidFill>
            </a:endParaRPr>
          </a:p>
        </p:txBody>
      </p:sp>
      <p:sp>
        <p:nvSpPr>
          <p:cNvPr id="29" name="TextBox 28"/>
          <p:cNvSpPr txBox="1"/>
          <p:nvPr/>
        </p:nvSpPr>
        <p:spPr>
          <a:xfrm>
            <a:off x="4383766" y="2900135"/>
            <a:ext cx="1261884" cy="4001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000" b="1" dirty="0" smtClean="0">
                <a:solidFill>
                  <a:prstClr val="white"/>
                </a:solidFill>
              </a:rPr>
              <a:t>R</a:t>
            </a:r>
            <a:r>
              <a:rPr lang="en-US" sz="2000" b="1" baseline="30000" dirty="0" smtClean="0">
                <a:solidFill>
                  <a:prstClr val="white"/>
                </a:solidFill>
              </a:rPr>
              <a:t>2</a:t>
            </a:r>
            <a:r>
              <a:rPr lang="en-US" sz="2000" b="1" dirty="0" smtClean="0">
                <a:solidFill>
                  <a:prstClr val="white"/>
                </a:solidFill>
              </a:rPr>
              <a:t>=0.8437</a:t>
            </a:r>
            <a:endParaRPr lang="en-US" sz="2000" b="1" dirty="0">
              <a:solidFill>
                <a:prstClr val="white"/>
              </a:solidFill>
            </a:endParaRPr>
          </a:p>
        </p:txBody>
      </p:sp>
      <p:sp>
        <p:nvSpPr>
          <p:cNvPr id="30" name="TextBox 29"/>
          <p:cNvSpPr txBox="1"/>
          <p:nvPr/>
        </p:nvSpPr>
        <p:spPr>
          <a:xfrm>
            <a:off x="7505338" y="2900135"/>
            <a:ext cx="1261884" cy="4001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000" b="1" dirty="0" smtClean="0">
                <a:solidFill>
                  <a:prstClr val="white"/>
                </a:solidFill>
              </a:rPr>
              <a:t>R</a:t>
            </a:r>
            <a:r>
              <a:rPr lang="en-US" sz="2000" b="1" baseline="30000" dirty="0" smtClean="0">
                <a:solidFill>
                  <a:prstClr val="white"/>
                </a:solidFill>
              </a:rPr>
              <a:t>2</a:t>
            </a:r>
            <a:r>
              <a:rPr lang="en-US" sz="2000" b="1" dirty="0" smtClean="0">
                <a:solidFill>
                  <a:prstClr val="white"/>
                </a:solidFill>
              </a:rPr>
              <a:t>=0.7853</a:t>
            </a:r>
            <a:endParaRPr lang="en-US" sz="2000" b="1" dirty="0">
              <a:solidFill>
                <a:prstClr val="white"/>
              </a:solidFill>
            </a:endParaRPr>
          </a:p>
        </p:txBody>
      </p:sp>
      <p:sp>
        <p:nvSpPr>
          <p:cNvPr id="31" name="TextBox 30"/>
          <p:cNvSpPr txBox="1"/>
          <p:nvPr/>
        </p:nvSpPr>
        <p:spPr>
          <a:xfrm>
            <a:off x="1188621" y="5956456"/>
            <a:ext cx="1261884" cy="4001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000" b="1" dirty="0" smtClean="0">
                <a:solidFill>
                  <a:prstClr val="white"/>
                </a:solidFill>
              </a:rPr>
              <a:t>R</a:t>
            </a:r>
            <a:r>
              <a:rPr lang="en-US" sz="2000" b="1" baseline="30000" dirty="0" smtClean="0">
                <a:solidFill>
                  <a:prstClr val="white"/>
                </a:solidFill>
              </a:rPr>
              <a:t>2</a:t>
            </a:r>
            <a:r>
              <a:rPr lang="en-US" sz="2000" b="1" dirty="0" smtClean="0">
                <a:solidFill>
                  <a:prstClr val="white"/>
                </a:solidFill>
              </a:rPr>
              <a:t>=0.8634</a:t>
            </a:r>
            <a:endParaRPr lang="en-US" sz="2000" b="1" dirty="0">
              <a:solidFill>
                <a:prstClr val="white"/>
              </a:solidFill>
            </a:endParaRPr>
          </a:p>
        </p:txBody>
      </p:sp>
      <p:sp>
        <p:nvSpPr>
          <p:cNvPr id="32" name="TextBox 31"/>
          <p:cNvSpPr txBox="1"/>
          <p:nvPr/>
        </p:nvSpPr>
        <p:spPr>
          <a:xfrm>
            <a:off x="4383766" y="5948577"/>
            <a:ext cx="1261884" cy="400110"/>
          </a:xfrm>
          <a:prstGeom prst="rect">
            <a:avLst/>
          </a:prstGeom>
          <a:effectLst>
            <a:glow rad="228600">
              <a:schemeClr val="accent4">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000" b="1" dirty="0" smtClean="0">
                <a:solidFill>
                  <a:prstClr val="white"/>
                </a:solidFill>
              </a:rPr>
              <a:t>R</a:t>
            </a:r>
            <a:r>
              <a:rPr lang="en-US" sz="2000" b="1" baseline="30000" dirty="0" smtClean="0">
                <a:solidFill>
                  <a:prstClr val="white"/>
                </a:solidFill>
              </a:rPr>
              <a:t>2</a:t>
            </a:r>
            <a:r>
              <a:rPr lang="en-US" sz="2000" b="1" dirty="0" smtClean="0">
                <a:solidFill>
                  <a:prstClr val="white"/>
                </a:solidFill>
              </a:rPr>
              <a:t>=0.9166</a:t>
            </a:r>
            <a:endParaRPr lang="en-US" sz="2000" b="1" dirty="0">
              <a:solidFill>
                <a:prstClr val="white"/>
              </a:solidFill>
            </a:endParaRPr>
          </a:p>
        </p:txBody>
      </p:sp>
      <p:sp>
        <p:nvSpPr>
          <p:cNvPr id="33" name="TextBox 32"/>
          <p:cNvSpPr txBox="1"/>
          <p:nvPr/>
        </p:nvSpPr>
        <p:spPr>
          <a:xfrm>
            <a:off x="7505338" y="5956456"/>
            <a:ext cx="1261884" cy="4001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000" b="1" dirty="0" smtClean="0">
                <a:solidFill>
                  <a:prstClr val="white"/>
                </a:solidFill>
              </a:rPr>
              <a:t>R</a:t>
            </a:r>
            <a:r>
              <a:rPr lang="en-US" sz="2000" b="1" baseline="30000" dirty="0" smtClean="0">
                <a:solidFill>
                  <a:prstClr val="white"/>
                </a:solidFill>
              </a:rPr>
              <a:t>2</a:t>
            </a:r>
            <a:r>
              <a:rPr lang="en-US" sz="2000" b="1" dirty="0" smtClean="0">
                <a:solidFill>
                  <a:prstClr val="white"/>
                </a:solidFill>
              </a:rPr>
              <a:t>=0.9087</a:t>
            </a:r>
            <a:endParaRPr lang="en-US" sz="2000" b="1" dirty="0">
              <a:solidFill>
                <a:prstClr val="white"/>
              </a:solidFill>
            </a:endParaRPr>
          </a:p>
        </p:txBody>
      </p:sp>
    </p:spTree>
    <p:extLst>
      <p:ext uri="{BB962C8B-B14F-4D97-AF65-F5344CB8AC3E}">
        <p14:creationId xmlns:p14="http://schemas.microsoft.com/office/powerpoint/2010/main" val="6660141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C793D96-908F-C349-BB78-E3BAD6A8651C}" type="slidenum">
              <a:rPr lang="en-US" smtClean="0">
                <a:solidFill>
                  <a:prstClr val="black">
                    <a:tint val="75000"/>
                  </a:prstClr>
                </a:solidFill>
              </a:rPr>
              <a:pPr/>
              <a:t>17</a:t>
            </a:fld>
            <a:endParaRPr lang="en-US">
              <a:solidFill>
                <a:prstClr val="black">
                  <a:tint val="75000"/>
                </a:prstClr>
              </a:solidFill>
            </a:endParaRPr>
          </a:p>
        </p:txBody>
      </p:sp>
      <p:pic>
        <p:nvPicPr>
          <p:cNvPr id="3" name="Picture 2"/>
          <p:cNvPicPr>
            <a:picLocks noChangeAspect="1"/>
          </p:cNvPicPr>
          <p:nvPr/>
        </p:nvPicPr>
        <p:blipFill>
          <a:blip r:embed="rId2"/>
          <a:stretch>
            <a:fillRect/>
          </a:stretch>
        </p:blipFill>
        <p:spPr>
          <a:xfrm>
            <a:off x="501354" y="907251"/>
            <a:ext cx="7988300" cy="3362795"/>
          </a:xfrm>
          <a:prstGeom prst="rect">
            <a:avLst/>
          </a:prstGeom>
        </p:spPr>
      </p:pic>
      <p:pic>
        <p:nvPicPr>
          <p:cNvPr id="4" name="Picture 3"/>
          <p:cNvPicPr>
            <a:picLocks noChangeAspect="1"/>
          </p:cNvPicPr>
          <p:nvPr/>
        </p:nvPicPr>
        <p:blipFill>
          <a:blip r:embed="rId3"/>
          <a:stretch>
            <a:fillRect/>
          </a:stretch>
        </p:blipFill>
        <p:spPr>
          <a:xfrm>
            <a:off x="514054" y="4443473"/>
            <a:ext cx="1549640" cy="2110902"/>
          </a:xfrm>
          <a:prstGeom prst="rect">
            <a:avLst/>
          </a:prstGeom>
        </p:spPr>
      </p:pic>
      <p:pic>
        <p:nvPicPr>
          <p:cNvPr id="5" name="Picture 4"/>
          <p:cNvPicPr>
            <a:picLocks noChangeAspect="1"/>
          </p:cNvPicPr>
          <p:nvPr/>
        </p:nvPicPr>
        <p:blipFill>
          <a:blip r:embed="rId4"/>
          <a:stretch>
            <a:fillRect/>
          </a:stretch>
        </p:blipFill>
        <p:spPr>
          <a:xfrm>
            <a:off x="2108130" y="4430772"/>
            <a:ext cx="1628548" cy="2120900"/>
          </a:xfrm>
          <a:prstGeom prst="rect">
            <a:avLst/>
          </a:prstGeom>
        </p:spPr>
      </p:pic>
      <p:pic>
        <p:nvPicPr>
          <p:cNvPr id="6" name="Picture 5"/>
          <p:cNvPicPr>
            <a:picLocks noChangeAspect="1"/>
          </p:cNvPicPr>
          <p:nvPr/>
        </p:nvPicPr>
        <p:blipFill>
          <a:blip r:embed="rId5"/>
          <a:stretch>
            <a:fillRect/>
          </a:stretch>
        </p:blipFill>
        <p:spPr>
          <a:xfrm>
            <a:off x="3781398" y="4443472"/>
            <a:ext cx="1545956" cy="2133600"/>
          </a:xfrm>
          <a:prstGeom prst="rect">
            <a:avLst/>
          </a:prstGeom>
        </p:spPr>
      </p:pic>
      <p:pic>
        <p:nvPicPr>
          <p:cNvPr id="7" name="Picture 6"/>
          <p:cNvPicPr>
            <a:picLocks noChangeAspect="1"/>
          </p:cNvPicPr>
          <p:nvPr/>
        </p:nvPicPr>
        <p:blipFill>
          <a:blip r:embed="rId6"/>
          <a:stretch>
            <a:fillRect/>
          </a:stretch>
        </p:blipFill>
        <p:spPr>
          <a:xfrm>
            <a:off x="7004784" y="4494272"/>
            <a:ext cx="1472169" cy="1968500"/>
          </a:xfrm>
          <a:prstGeom prst="rect">
            <a:avLst/>
          </a:prstGeom>
        </p:spPr>
      </p:pic>
      <p:sp>
        <p:nvSpPr>
          <p:cNvPr id="8" name="Title 1"/>
          <p:cNvSpPr txBox="1">
            <a:spLocks/>
          </p:cNvSpPr>
          <p:nvPr/>
        </p:nvSpPr>
        <p:spPr>
          <a:xfrm>
            <a:off x="0" y="204948"/>
            <a:ext cx="9144000" cy="881605"/>
          </a:xfrm>
          <a:prstGeom prst="rect">
            <a:avLst/>
          </a:prstGeom>
        </p:spPr>
        <p:txBody>
          <a:bodyPr>
            <a:noAutofit/>
          </a:bodyPr>
          <a:lstStyle>
            <a:lvl1pPr algn="ctr" defTabSz="457200" rtl="0" eaLnBrk="1" latinLnBrk="0" hangingPunct="1">
              <a:spcBef>
                <a:spcPct val="0"/>
              </a:spcBef>
              <a:buNone/>
              <a:defRPr sz="4400" kern="1200">
                <a:solidFill>
                  <a:srgbClr val="430AA2"/>
                </a:solidFill>
                <a:latin typeface="Candara" panose="020E0502030303020204" pitchFamily="34" charset="0"/>
                <a:ea typeface="+mj-ea"/>
                <a:cs typeface="+mj-cs"/>
              </a:defRPr>
            </a:lvl1pPr>
          </a:lstStyle>
          <a:p>
            <a:r>
              <a:rPr lang="en-US" sz="3200" b="1" dirty="0" smtClean="0">
                <a:solidFill>
                  <a:srgbClr val="1F497D"/>
                </a:solidFill>
                <a:effectLst>
                  <a:outerShdw blurRad="38100" dist="38100" dir="2700000" algn="tl">
                    <a:srgbClr val="000000">
                      <a:alpha val="43137"/>
                    </a:srgbClr>
                  </a:outerShdw>
                </a:effectLst>
                <a:latin typeface="Cambria" panose="02040503050406030204" pitchFamily="18" charset="0"/>
              </a:rPr>
              <a:t>M5P Decision Tree </a:t>
            </a:r>
            <a:r>
              <a:rPr lang="en-US" sz="3200" b="1" dirty="0" smtClean="0">
                <a:solidFill>
                  <a:srgbClr val="1F497D"/>
                </a:solidFill>
                <a:effectLst>
                  <a:outerShdw blurRad="38100" dist="38100" dir="2700000" algn="tl">
                    <a:srgbClr val="000000">
                      <a:alpha val="43137"/>
                    </a:srgbClr>
                  </a:outerShdw>
                </a:effectLst>
                <a:latin typeface="Cambria" panose="02040503050406030204" pitchFamily="18" charset="0"/>
              </a:rPr>
              <a:t>Model for </a:t>
            </a:r>
            <a:r>
              <a:rPr lang="en-US" sz="3200" b="1" dirty="0" err="1" smtClean="0">
                <a:solidFill>
                  <a:srgbClr val="1F497D"/>
                </a:solidFill>
                <a:effectLst>
                  <a:outerShdw blurRad="38100" dist="38100" dir="2700000" algn="tl">
                    <a:srgbClr val="000000">
                      <a:alpha val="43137"/>
                    </a:srgbClr>
                  </a:outerShdw>
                </a:effectLst>
                <a:latin typeface="Cambria" panose="02040503050406030204" pitchFamily="18" charset="0"/>
              </a:rPr>
              <a:t>Ms</a:t>
            </a:r>
            <a:r>
              <a:rPr lang="en-US" sz="3200" b="1" dirty="0" smtClean="0">
                <a:solidFill>
                  <a:srgbClr val="1F497D"/>
                </a:solidFill>
                <a:effectLst>
                  <a:outerShdw blurRad="38100" dist="38100" dir="2700000" algn="tl">
                    <a:srgbClr val="000000">
                      <a:alpha val="43137"/>
                    </a:srgbClr>
                  </a:outerShdw>
                </a:effectLst>
                <a:latin typeface="Cambria" panose="02040503050406030204" pitchFamily="18" charset="0"/>
              </a:rPr>
              <a:t> Temperature</a:t>
            </a:r>
            <a:endParaRPr lang="en-US" sz="3200" b="1" dirty="0">
              <a:solidFill>
                <a:srgbClr val="1F497D"/>
              </a:solidFill>
              <a:effectLst>
                <a:outerShdw blurRad="38100" dist="38100" dir="2700000" algn="tl">
                  <a:srgbClr val="000000">
                    <a:alpha val="43137"/>
                  </a:srgbClr>
                </a:outerShdw>
              </a:effectLst>
              <a:latin typeface="Cambria" panose="02040503050406030204" pitchFamily="18" charset="0"/>
            </a:endParaRPr>
          </a:p>
        </p:txBody>
      </p:sp>
      <p:sp>
        <p:nvSpPr>
          <p:cNvPr id="9" name="TextBox 8"/>
          <p:cNvSpPr txBox="1"/>
          <p:nvPr/>
        </p:nvSpPr>
        <p:spPr>
          <a:xfrm>
            <a:off x="5975134" y="4997665"/>
            <a:ext cx="538930" cy="707886"/>
          </a:xfrm>
          <a:prstGeom prst="rect">
            <a:avLst/>
          </a:prstGeom>
          <a:noFill/>
        </p:spPr>
        <p:txBody>
          <a:bodyPr wrap="none" rtlCol="0">
            <a:spAutoFit/>
          </a:bodyPr>
          <a:lstStyle/>
          <a:p>
            <a:r>
              <a:rPr lang="is-IS" sz="4000" smtClean="0">
                <a:solidFill>
                  <a:prstClr val="black"/>
                </a:solidFill>
              </a:rPr>
              <a:t>…</a:t>
            </a:r>
            <a:endParaRPr lang="en-US" sz="4000" dirty="0">
              <a:solidFill>
                <a:prstClr val="black"/>
              </a:solidFill>
            </a:endParaRPr>
          </a:p>
        </p:txBody>
      </p:sp>
    </p:spTree>
    <p:extLst>
      <p:ext uri="{BB962C8B-B14F-4D97-AF65-F5344CB8AC3E}">
        <p14:creationId xmlns:p14="http://schemas.microsoft.com/office/powerpoint/2010/main" val="18782025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C793D96-908F-C349-BB78-E3BAD6A8651C}" type="slidenum">
              <a:rPr lang="en-US" smtClean="0">
                <a:solidFill>
                  <a:prstClr val="black">
                    <a:tint val="75000"/>
                  </a:prstClr>
                </a:solidFill>
              </a:rPr>
              <a:pPr/>
              <a:t>18</a:t>
            </a:fld>
            <a:endParaRPr lang="en-US">
              <a:solidFill>
                <a:prstClr val="black">
                  <a:tint val="75000"/>
                </a:prstClr>
              </a:solidFill>
            </a:endParaRPr>
          </a:p>
        </p:txBody>
      </p:sp>
      <p:graphicFrame>
        <p:nvGraphicFramePr>
          <p:cNvPr id="5" name="Table 4"/>
          <p:cNvGraphicFramePr>
            <a:graphicFrameLocks noGrp="1"/>
          </p:cNvGraphicFramePr>
          <p:nvPr>
            <p:extLst/>
          </p:nvPr>
        </p:nvGraphicFramePr>
        <p:xfrm>
          <a:off x="208254" y="1196906"/>
          <a:ext cx="8727492" cy="5009828"/>
        </p:xfrm>
        <a:graphic>
          <a:graphicData uri="http://schemas.openxmlformats.org/drawingml/2006/table">
            <a:tbl>
              <a:tblPr>
                <a:tableStyleId>{2D5ABB26-0587-4C30-8999-92F81FD0307C}</a:tableStyleId>
              </a:tblPr>
              <a:tblGrid>
                <a:gridCol w="1578354"/>
                <a:gridCol w="1733510"/>
                <a:gridCol w="1353907"/>
                <a:gridCol w="1353907"/>
                <a:gridCol w="1353907"/>
                <a:gridCol w="1353907"/>
              </a:tblGrid>
              <a:tr h="550782">
                <a:tc>
                  <a:txBody>
                    <a:bodyPr/>
                    <a:lstStyle/>
                    <a:p>
                      <a:pPr algn="ctr" fontAlgn="b"/>
                      <a:endParaRPr lang="en-US" sz="2000" b="1" i="1"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fontAlgn="b"/>
                      <a:r>
                        <a:rPr lang="en-US" sz="2000" b="1" i="1" u="none" strike="noStrike" dirty="0">
                          <a:effectLst/>
                        </a:rPr>
                        <a:t>R</a:t>
                      </a:r>
                      <a:endParaRPr lang="en-US" sz="2000" b="1" i="1"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fontAlgn="b"/>
                      <a:r>
                        <a:rPr lang="en-US" sz="2000" b="1" i="1" u="none" strike="noStrike" dirty="0" smtClean="0">
                          <a:effectLst/>
                        </a:rPr>
                        <a:t>R</a:t>
                      </a:r>
                      <a:r>
                        <a:rPr lang="en-US" sz="2000" b="1" i="1" u="none" strike="noStrike" baseline="30000" dirty="0" smtClean="0">
                          <a:effectLst/>
                        </a:rPr>
                        <a:t>2</a:t>
                      </a:r>
                      <a:endParaRPr lang="en-US" sz="2000" b="1" i="1" u="none" strike="noStrike" baseline="30000"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fontAlgn="b"/>
                      <a:r>
                        <a:rPr lang="en-US" sz="2000" b="1" i="1" u="none" strike="noStrike">
                          <a:effectLst/>
                        </a:rPr>
                        <a:t>MAE</a:t>
                      </a:r>
                      <a:endParaRPr lang="en-US" sz="2000" b="1" i="1" u="none" strike="noStrike">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fontAlgn="b"/>
                      <a:r>
                        <a:rPr lang="en-US" sz="2000" b="1" i="1" u="none" strike="noStrike" dirty="0">
                          <a:effectLst/>
                        </a:rPr>
                        <a:t>RMSE</a:t>
                      </a:r>
                      <a:endParaRPr lang="en-US" sz="2000" b="1" i="1"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fontAlgn="b"/>
                      <a:r>
                        <a:rPr lang="en-US" sz="2000" b="1" i="1" u="none" strike="noStrike" dirty="0" err="1" smtClean="0">
                          <a:effectLst/>
                        </a:rPr>
                        <a:t>MAE</a:t>
                      </a:r>
                      <a:r>
                        <a:rPr lang="en-US" sz="2000" b="1" i="1" u="none" strike="noStrike" baseline="-25000" dirty="0" err="1" smtClean="0">
                          <a:effectLst/>
                        </a:rPr>
                        <a:t>f</a:t>
                      </a:r>
                      <a:endParaRPr lang="en-US" sz="2000" b="1" i="1" u="none" strike="noStrike" baseline="-25000"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r>
              <a:tr h="550782">
                <a:tc>
                  <a:txBody>
                    <a:bodyPr/>
                    <a:lstStyle/>
                    <a:p>
                      <a:pPr algn="ctr" fontAlgn="b"/>
                      <a:r>
                        <a:rPr lang="en-US" sz="1800" b="1" u="none" strike="noStrike" dirty="0" smtClean="0">
                          <a:effectLst/>
                        </a:rPr>
                        <a:t>Model A</a:t>
                      </a:r>
                      <a:endParaRPr lang="en-US" sz="1800" b="1"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fontAlgn="b"/>
                      <a:r>
                        <a:rPr lang="en-US" sz="1800" u="none" strike="noStrike" dirty="0" smtClean="0">
                          <a:effectLst/>
                        </a:rPr>
                        <a:t>0.7582</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0.5749</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51.62</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94.83</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0.1060</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50782">
                <a:tc>
                  <a:txBody>
                    <a:bodyPr/>
                    <a:lstStyle/>
                    <a:p>
                      <a:pPr algn="ctr" fontAlgn="b"/>
                      <a:r>
                        <a:rPr lang="en-US" sz="1800" b="1" u="none" strike="noStrike" dirty="0" smtClean="0">
                          <a:effectLst/>
                        </a:rPr>
                        <a:t>Model B</a:t>
                      </a:r>
                      <a:endParaRPr lang="en-US" sz="1800" b="1"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fontAlgn="b"/>
                      <a:r>
                        <a:rPr lang="en-US" sz="1800" u="none" strike="noStrike" dirty="0" smtClean="0">
                          <a:effectLst/>
                        </a:rPr>
                        <a:t>0.8275</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0.6847</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37.24</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69.83</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0.0816</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50782">
                <a:tc>
                  <a:txBody>
                    <a:bodyPr/>
                    <a:lstStyle/>
                    <a:p>
                      <a:pPr algn="ctr" fontAlgn="b"/>
                      <a:r>
                        <a:rPr lang="en-US" sz="1800" b="1" u="none" strike="noStrike" dirty="0">
                          <a:effectLst/>
                        </a:rPr>
                        <a:t>Linear Regression</a:t>
                      </a:r>
                      <a:endParaRPr lang="en-US" sz="1800" b="1"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fontAlgn="b"/>
                      <a:r>
                        <a:rPr lang="en-US" sz="1800" u="none" strike="noStrike" dirty="0" smtClean="0">
                          <a:effectLst/>
                        </a:rPr>
                        <a:t>0.8839</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0.7812</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33.85</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55.97</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0.0749</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50782">
                <a:tc>
                  <a:txBody>
                    <a:bodyPr/>
                    <a:lstStyle/>
                    <a:p>
                      <a:pPr algn="ctr" fontAlgn="b"/>
                      <a:r>
                        <a:rPr lang="en-US" sz="1800" b="1" u="none" strike="noStrike" dirty="0" smtClean="0">
                          <a:effectLst/>
                        </a:rPr>
                        <a:t>Neural Networks</a:t>
                      </a:r>
                      <a:endParaRPr lang="en-US" sz="1800" b="1"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fontAlgn="b"/>
                      <a:r>
                        <a:rPr lang="en-US" sz="1800" u="none" strike="noStrike" dirty="0" smtClean="0">
                          <a:effectLst/>
                        </a:rPr>
                        <a:t>0.9185</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0.8437</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23.78</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47.77</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0.0474</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50782">
                <a:tc>
                  <a:txBody>
                    <a:bodyPr/>
                    <a:lstStyle/>
                    <a:p>
                      <a:pPr algn="ctr" fontAlgn="b"/>
                      <a:r>
                        <a:rPr lang="en-US" sz="1800" b="1" u="none" strike="noStrike" dirty="0" smtClean="0">
                          <a:effectLst/>
                        </a:rPr>
                        <a:t>Support Vector Machines</a:t>
                      </a:r>
                      <a:endParaRPr lang="en-US" sz="1800" b="1"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fontAlgn="b"/>
                      <a:r>
                        <a:rPr lang="en-US" sz="1800" u="none" strike="noStrike" dirty="0" smtClean="0">
                          <a:effectLst/>
                        </a:rPr>
                        <a:t>0.8862</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0.7853</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30.43</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55.93</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0.0709</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50782">
                <a:tc>
                  <a:txBody>
                    <a:bodyPr/>
                    <a:lstStyle/>
                    <a:p>
                      <a:pPr algn="ctr" fontAlgn="b"/>
                      <a:r>
                        <a:rPr lang="en-US" sz="1800" b="1" u="none" strike="noStrike" dirty="0" smtClean="0">
                          <a:effectLst/>
                        </a:rPr>
                        <a:t>Nearest Neighbor</a:t>
                      </a:r>
                      <a:endParaRPr lang="en-US" sz="1800" b="1"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fontAlgn="b"/>
                      <a:r>
                        <a:rPr lang="en-US" sz="1800" u="none" strike="noStrike" dirty="0" smtClean="0">
                          <a:effectLst/>
                        </a:rPr>
                        <a:t>0.9292</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0.8634</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27.73</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44.55</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0.0553</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50782">
                <a:tc>
                  <a:txBody>
                    <a:bodyPr/>
                    <a:lstStyle/>
                    <a:p>
                      <a:pPr algn="ctr" fontAlgn="b"/>
                      <a:r>
                        <a:rPr lang="en-US" sz="1800" b="1" u="none" strike="noStrike" dirty="0" smtClean="0">
                          <a:effectLst/>
                        </a:rPr>
                        <a:t>Decision Tree (M5P)</a:t>
                      </a:r>
                      <a:endParaRPr lang="en-US" sz="1800" b="1"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fontAlgn="b"/>
                      <a:r>
                        <a:rPr lang="en-US" sz="1800" b="1" u="none" strike="noStrike" dirty="0" smtClean="0">
                          <a:solidFill>
                            <a:srgbClr val="FF0000"/>
                          </a:solidFill>
                          <a:effectLst/>
                        </a:rPr>
                        <a:t>0.9574</a:t>
                      </a:r>
                      <a:endParaRPr lang="en-US" sz="1800" b="1" i="0" u="none" strike="noStrike" dirty="0">
                        <a:solidFill>
                          <a:srgbClr val="FF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1" u="none" strike="noStrike" dirty="0" smtClean="0">
                          <a:solidFill>
                            <a:srgbClr val="FF0000"/>
                          </a:solidFill>
                          <a:effectLst/>
                        </a:rPr>
                        <a:t>0.9166</a:t>
                      </a:r>
                      <a:endParaRPr lang="en-US" sz="1800" b="1" i="0" u="none" strike="noStrike" dirty="0">
                        <a:solidFill>
                          <a:srgbClr val="FF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1" u="none" strike="noStrike" dirty="0" smtClean="0">
                          <a:solidFill>
                            <a:srgbClr val="FF0000"/>
                          </a:solidFill>
                          <a:effectLst/>
                        </a:rPr>
                        <a:t>20.83</a:t>
                      </a:r>
                      <a:endParaRPr lang="en-US" sz="1800" b="1" i="0" u="none" strike="noStrike" dirty="0">
                        <a:solidFill>
                          <a:srgbClr val="FF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1" u="none" strike="noStrike" dirty="0" smtClean="0">
                          <a:solidFill>
                            <a:srgbClr val="FF0000"/>
                          </a:solidFill>
                          <a:effectLst/>
                        </a:rPr>
                        <a:t>34.45</a:t>
                      </a:r>
                      <a:endParaRPr lang="en-US" sz="1800" b="1" i="0" u="none" strike="noStrike" dirty="0">
                        <a:solidFill>
                          <a:srgbClr val="FF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1" u="none" strike="noStrike" dirty="0" smtClean="0">
                          <a:solidFill>
                            <a:srgbClr val="FF0000"/>
                          </a:solidFill>
                          <a:effectLst/>
                        </a:rPr>
                        <a:t>0.0430</a:t>
                      </a:r>
                      <a:endParaRPr lang="en-US" sz="1800" b="1" i="0" u="none" strike="noStrike" dirty="0">
                        <a:solidFill>
                          <a:srgbClr val="FF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50782">
                <a:tc>
                  <a:txBody>
                    <a:bodyPr/>
                    <a:lstStyle/>
                    <a:p>
                      <a:pPr algn="ctr" fontAlgn="b"/>
                      <a:r>
                        <a:rPr lang="en-US" sz="1800" b="1" u="none" strike="noStrike" dirty="0" smtClean="0">
                          <a:effectLst/>
                        </a:rPr>
                        <a:t>Random</a:t>
                      </a:r>
                      <a:r>
                        <a:rPr lang="en-US" sz="1800" b="1" u="none" strike="noStrike" baseline="0" dirty="0" smtClean="0">
                          <a:effectLst/>
                        </a:rPr>
                        <a:t> Forest</a:t>
                      </a:r>
                      <a:endParaRPr lang="en-US" sz="1800" b="1"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fontAlgn="b"/>
                      <a:r>
                        <a:rPr lang="en-US" sz="1800" u="none" strike="noStrike" dirty="0" smtClean="0">
                          <a:effectLst/>
                        </a:rPr>
                        <a:t>0.9533</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0.9087</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22.92</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36.65</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0.0474</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8" name="Title 1"/>
          <p:cNvSpPr txBox="1">
            <a:spLocks/>
          </p:cNvSpPr>
          <p:nvPr/>
        </p:nvSpPr>
        <p:spPr>
          <a:xfrm>
            <a:off x="0" y="283778"/>
            <a:ext cx="9144000" cy="881605"/>
          </a:xfrm>
          <a:prstGeom prst="rect">
            <a:avLst/>
          </a:prstGeom>
        </p:spPr>
        <p:txBody>
          <a:bodyPr>
            <a:noAutofit/>
          </a:bodyPr>
          <a:lstStyle>
            <a:lvl1pPr algn="ctr" defTabSz="457200" rtl="0" eaLnBrk="1" latinLnBrk="0" hangingPunct="1">
              <a:spcBef>
                <a:spcPct val="0"/>
              </a:spcBef>
              <a:buNone/>
              <a:defRPr sz="4400" kern="1200">
                <a:solidFill>
                  <a:srgbClr val="430AA2"/>
                </a:solidFill>
                <a:latin typeface="Candara" panose="020E0502030303020204" pitchFamily="34" charset="0"/>
                <a:ea typeface="+mj-ea"/>
                <a:cs typeface="+mj-cs"/>
              </a:defRPr>
            </a:lvl1pPr>
          </a:lstStyle>
          <a:p>
            <a:r>
              <a:rPr lang="en-US" sz="3600" b="1" dirty="0" smtClean="0">
                <a:solidFill>
                  <a:srgbClr val="1F497D"/>
                </a:solidFill>
                <a:effectLst>
                  <a:outerShdw blurRad="38100" dist="38100" dir="2700000" algn="tl">
                    <a:srgbClr val="000000">
                      <a:alpha val="43137"/>
                    </a:srgbClr>
                  </a:outerShdw>
                </a:effectLst>
                <a:latin typeface="Cambria" panose="02040503050406030204" pitchFamily="18" charset="0"/>
              </a:rPr>
              <a:t>Predictive Models for </a:t>
            </a:r>
            <a:r>
              <a:rPr lang="en-US" sz="3600" b="1" dirty="0" err="1" smtClean="0">
                <a:solidFill>
                  <a:srgbClr val="1F497D"/>
                </a:solidFill>
                <a:effectLst>
                  <a:outerShdw blurRad="38100" dist="38100" dir="2700000" algn="tl">
                    <a:srgbClr val="000000">
                      <a:alpha val="43137"/>
                    </a:srgbClr>
                  </a:outerShdw>
                </a:effectLst>
                <a:latin typeface="Cambria" panose="02040503050406030204" pitchFamily="18" charset="0"/>
              </a:rPr>
              <a:t>Ms</a:t>
            </a:r>
            <a:r>
              <a:rPr lang="en-US" sz="3600" b="1" dirty="0" smtClean="0">
                <a:solidFill>
                  <a:srgbClr val="1F497D"/>
                </a:solidFill>
                <a:effectLst>
                  <a:outerShdw blurRad="38100" dist="38100" dir="2700000" algn="tl">
                    <a:srgbClr val="000000">
                      <a:alpha val="43137"/>
                    </a:srgbClr>
                  </a:outerShdw>
                </a:effectLst>
                <a:latin typeface="Cambria" panose="02040503050406030204" pitchFamily="18" charset="0"/>
              </a:rPr>
              <a:t> Temperature</a:t>
            </a:r>
            <a:endParaRPr lang="en-US" sz="3600" b="1" dirty="0">
              <a:solidFill>
                <a:srgbClr val="1F497D"/>
              </a:solidFill>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1014630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94902" y="407582"/>
            <a:ext cx="8151863" cy="7493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algn="l"/>
            <a:r>
              <a:rPr lang="en-US" sz="2600" dirty="0" smtClean="0">
                <a:solidFill>
                  <a:srgbClr val="C4360F"/>
                </a:solidFill>
              </a:rPr>
              <a:t>DATA MINING</a:t>
            </a:r>
            <a:endParaRPr lang="en-US" sz="2600" dirty="0">
              <a:solidFill>
                <a:srgbClr val="C4360F"/>
              </a:solidFill>
            </a:endParaRPr>
          </a:p>
        </p:txBody>
      </p:sp>
      <p:cxnSp>
        <p:nvCxnSpPr>
          <p:cNvPr id="12" name="Straight Connector 11"/>
          <p:cNvCxnSpPr/>
          <p:nvPr/>
        </p:nvCxnSpPr>
        <p:spPr>
          <a:xfrm>
            <a:off x="550928" y="568544"/>
            <a:ext cx="8067823"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94900" y="229990"/>
            <a:ext cx="4771594" cy="338554"/>
          </a:xfrm>
          <a:prstGeom prst="rect">
            <a:avLst/>
          </a:prstGeom>
          <a:noFill/>
        </p:spPr>
        <p:txBody>
          <a:bodyPr wrap="square" rtlCol="0">
            <a:spAutoFit/>
          </a:bodyPr>
          <a:lstStyle/>
          <a:p>
            <a:r>
              <a:rPr lang="en-US" sz="1600" b="1" dirty="0" smtClean="0">
                <a:solidFill>
                  <a:srgbClr val="004386"/>
                </a:solidFill>
              </a:rPr>
              <a:t>USE-CASE GROUP</a:t>
            </a:r>
            <a:endParaRPr lang="en-US" sz="1600" b="1" dirty="0">
              <a:solidFill>
                <a:srgbClr val="004386"/>
              </a:solidFill>
            </a:endParaRPr>
          </a:p>
        </p:txBody>
      </p:sp>
      <p:sp>
        <p:nvSpPr>
          <p:cNvPr id="5" name="TextBox 4"/>
          <p:cNvSpPr txBox="1"/>
          <p:nvPr/>
        </p:nvSpPr>
        <p:spPr>
          <a:xfrm>
            <a:off x="4108615" y="229990"/>
            <a:ext cx="4528812" cy="338554"/>
          </a:xfrm>
          <a:prstGeom prst="rect">
            <a:avLst/>
          </a:prstGeom>
          <a:noFill/>
        </p:spPr>
        <p:txBody>
          <a:bodyPr wrap="square" rtlCol="0">
            <a:spAutoFit/>
          </a:bodyPr>
          <a:lstStyle/>
          <a:p>
            <a:pPr algn="r"/>
            <a:r>
              <a:rPr lang="en-US" sz="1600" b="1" dirty="0" smtClean="0">
                <a:solidFill>
                  <a:srgbClr val="C4360F"/>
                </a:solidFill>
              </a:rPr>
              <a:t>A. CHOUDHARY, A. AGRAWAL, NU</a:t>
            </a:r>
            <a:endParaRPr lang="en-US" sz="1600" b="1" dirty="0">
              <a:solidFill>
                <a:srgbClr val="C4360F"/>
              </a:solidFill>
            </a:endParaRPr>
          </a:p>
        </p:txBody>
      </p:sp>
      <p:grpSp>
        <p:nvGrpSpPr>
          <p:cNvPr id="6" name="Group 5"/>
          <p:cNvGrpSpPr/>
          <p:nvPr/>
        </p:nvGrpSpPr>
        <p:grpSpPr>
          <a:xfrm>
            <a:off x="0" y="1115805"/>
            <a:ext cx="9159299" cy="1023802"/>
            <a:chOff x="305038" y="4904941"/>
            <a:chExt cx="8488898" cy="1023802"/>
          </a:xfrm>
        </p:grpSpPr>
        <p:sp>
          <p:nvSpPr>
            <p:cNvPr id="7" name="Rectangle 6"/>
            <p:cNvSpPr/>
            <p:nvPr/>
          </p:nvSpPr>
          <p:spPr>
            <a:xfrm>
              <a:off x="305038" y="4904941"/>
              <a:ext cx="8474718" cy="102380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BD3C7"/>
                </a:solidFill>
              </a:endParaRPr>
            </a:p>
          </p:txBody>
        </p:sp>
        <p:sp>
          <p:nvSpPr>
            <p:cNvPr id="8" name="TextBox 7"/>
            <p:cNvSpPr txBox="1"/>
            <p:nvPr/>
          </p:nvSpPr>
          <p:spPr>
            <a:xfrm>
              <a:off x="407430" y="4974635"/>
              <a:ext cx="8386506" cy="954107"/>
            </a:xfrm>
            <a:prstGeom prst="rect">
              <a:avLst/>
            </a:prstGeom>
            <a:noFill/>
          </p:spPr>
          <p:txBody>
            <a:bodyPr wrap="square" rtlCol="0">
              <a:spAutoFit/>
            </a:bodyPr>
            <a:lstStyle/>
            <a:p>
              <a:pPr marL="285750" indent="-285750">
                <a:buSzPct val="80000"/>
                <a:buFont typeface="Wingdings" charset="2"/>
                <a:buChar char=""/>
              </a:pPr>
              <a:r>
                <a:rPr lang="en-US" sz="1400" i="1" dirty="0">
                  <a:solidFill>
                    <a:srgbClr val="5A5A5A"/>
                  </a:solidFill>
                </a:rPr>
                <a:t>Developing </a:t>
              </a:r>
              <a:r>
                <a:rPr lang="en-US" sz="1400" i="1" dirty="0" smtClean="0">
                  <a:solidFill>
                    <a:srgbClr val="5A5A5A"/>
                  </a:solidFill>
                </a:rPr>
                <a:t>data</a:t>
              </a:r>
              <a:r>
                <a:rPr lang="en-US" sz="1400" i="1" dirty="0">
                  <a:solidFill>
                    <a:srgbClr val="5A5A5A"/>
                  </a:solidFill>
                </a:rPr>
                <a:t>-driven informatics to accelerate materials </a:t>
              </a:r>
              <a:r>
                <a:rPr lang="en-US" sz="1400" i="1" dirty="0" smtClean="0">
                  <a:solidFill>
                    <a:srgbClr val="5A5A5A"/>
                  </a:solidFill>
                </a:rPr>
                <a:t>discovery and design</a:t>
              </a:r>
              <a:endParaRPr lang="en-US" sz="1400" i="1" dirty="0">
                <a:solidFill>
                  <a:srgbClr val="5A5A5A"/>
                </a:solidFill>
              </a:endParaRPr>
            </a:p>
            <a:p>
              <a:pPr marL="285750" indent="-285750">
                <a:buSzPct val="80000"/>
                <a:buFont typeface="Wingdings" charset="2"/>
                <a:buChar char=""/>
              </a:pPr>
              <a:r>
                <a:rPr lang="en-US" sz="1400" i="1" dirty="0" smtClean="0">
                  <a:solidFill>
                    <a:srgbClr val="5A5A5A"/>
                  </a:solidFill>
                </a:rPr>
                <a:t>Extracting actionable insights at </a:t>
              </a:r>
              <a:r>
                <a:rPr lang="en-US" sz="1400" i="1" dirty="0">
                  <a:solidFill>
                    <a:srgbClr val="5A5A5A"/>
                  </a:solidFill>
                </a:rPr>
                <a:t>unprecedented latency </a:t>
              </a:r>
              <a:r>
                <a:rPr lang="en-US" sz="1400" i="1" dirty="0" smtClean="0">
                  <a:solidFill>
                    <a:srgbClr val="5A5A5A"/>
                  </a:solidFill>
                </a:rPr>
                <a:t>via bottom</a:t>
              </a:r>
              <a:r>
                <a:rPr lang="en-US" sz="1400" i="1" dirty="0">
                  <a:solidFill>
                    <a:srgbClr val="5A5A5A"/>
                  </a:solidFill>
                </a:rPr>
                <a:t>-up </a:t>
              </a:r>
              <a:r>
                <a:rPr lang="en-US" sz="1400" i="1" dirty="0" smtClean="0">
                  <a:solidFill>
                    <a:srgbClr val="5A5A5A"/>
                  </a:solidFill>
                </a:rPr>
                <a:t>and hypothesis</a:t>
              </a:r>
              <a:r>
                <a:rPr lang="en-US" sz="1400" i="1" dirty="0">
                  <a:solidFill>
                    <a:srgbClr val="5A5A5A"/>
                  </a:solidFill>
                </a:rPr>
                <a:t>-driven discoveries</a:t>
              </a:r>
            </a:p>
            <a:p>
              <a:pPr marL="285750" indent="-285750">
                <a:buSzPct val="80000"/>
                <a:buFont typeface="Wingdings" charset="2"/>
                <a:buChar char=""/>
              </a:pPr>
              <a:r>
                <a:rPr lang="en-US" sz="1400" i="1" dirty="0">
                  <a:solidFill>
                    <a:srgbClr val="5A5A5A"/>
                  </a:solidFill>
                </a:rPr>
                <a:t>Data mining on </a:t>
              </a:r>
              <a:r>
                <a:rPr lang="en-US" sz="1400" i="1" dirty="0" smtClean="0">
                  <a:solidFill>
                    <a:srgbClr val="5A5A5A"/>
                  </a:solidFill>
                </a:rPr>
                <a:t>various heterogeneous </a:t>
              </a:r>
              <a:r>
                <a:rPr lang="en-US" sz="1400" i="1" dirty="0">
                  <a:solidFill>
                    <a:srgbClr val="5A5A5A"/>
                  </a:solidFill>
                </a:rPr>
                <a:t>and big databases that are complex, high dimensional, structured and semi-</a:t>
              </a:r>
              <a:r>
                <a:rPr lang="en-US" sz="1400" i="1" dirty="0" smtClean="0">
                  <a:solidFill>
                    <a:srgbClr val="5A5A5A"/>
                  </a:solidFill>
                </a:rPr>
                <a:t>structured</a:t>
              </a:r>
            </a:p>
          </p:txBody>
        </p:sp>
      </p:grpSp>
      <p:sp>
        <p:nvSpPr>
          <p:cNvPr id="15" name="TextBox 14"/>
          <p:cNvSpPr txBox="1"/>
          <p:nvPr/>
        </p:nvSpPr>
        <p:spPr>
          <a:xfrm>
            <a:off x="171683" y="957927"/>
            <a:ext cx="2648320" cy="307777"/>
          </a:xfrm>
          <a:prstGeom prst="rect">
            <a:avLst/>
          </a:prstGeom>
          <a:noFill/>
        </p:spPr>
        <p:txBody>
          <a:bodyPr wrap="square" rtlCol="0">
            <a:spAutoFit/>
          </a:bodyPr>
          <a:lstStyle/>
          <a:p>
            <a:r>
              <a:rPr lang="en-US" sz="1400" b="1" dirty="0" smtClean="0">
                <a:solidFill>
                  <a:srgbClr val="B3B3B3">
                    <a:lumMod val="50000"/>
                  </a:srgbClr>
                </a:solidFill>
              </a:rPr>
              <a:t>GOALS</a:t>
            </a:r>
            <a:endParaRPr lang="en-US" sz="1400" b="1" dirty="0">
              <a:solidFill>
                <a:srgbClr val="B3B3B3">
                  <a:lumMod val="50000"/>
                </a:srgbClr>
              </a:solidFill>
            </a:endParaRPr>
          </a:p>
        </p:txBody>
      </p:sp>
      <p:sp>
        <p:nvSpPr>
          <p:cNvPr id="39" name="TextBox 38"/>
          <p:cNvSpPr txBox="1"/>
          <p:nvPr/>
        </p:nvSpPr>
        <p:spPr>
          <a:xfrm>
            <a:off x="6017343" y="2738106"/>
            <a:ext cx="3067664" cy="3493264"/>
          </a:xfrm>
          <a:prstGeom prst="rect">
            <a:avLst/>
          </a:prstGeom>
          <a:solidFill>
            <a:schemeClr val="bg1">
              <a:lumMod val="95000"/>
            </a:schemeClr>
          </a:solidFill>
        </p:spPr>
        <p:txBody>
          <a:bodyPr wrap="square" rtlCol="0">
            <a:spAutoFit/>
          </a:bodyPr>
          <a:lstStyle/>
          <a:p>
            <a:pPr marL="222250" indent="-222250">
              <a:buFont typeface="Arial"/>
              <a:buChar char="•"/>
            </a:pPr>
            <a:r>
              <a:rPr lang="en-US" sz="1300" dirty="0">
                <a:solidFill>
                  <a:srgbClr val="004386"/>
                </a:solidFill>
              </a:rPr>
              <a:t>Integrating CALPHAD and Data Mining for Advanced Steel </a:t>
            </a:r>
            <a:r>
              <a:rPr lang="en-US" sz="1300" dirty="0" smtClean="0">
                <a:solidFill>
                  <a:srgbClr val="004386"/>
                </a:solidFill>
              </a:rPr>
              <a:t>Design</a:t>
            </a:r>
          </a:p>
          <a:p>
            <a:pPr marL="222250" indent="-222250">
              <a:buFont typeface="Arial"/>
              <a:buChar char="•"/>
            </a:pPr>
            <a:r>
              <a:rPr lang="en-US" sz="1300" dirty="0">
                <a:solidFill>
                  <a:srgbClr val="004386"/>
                </a:solidFill>
              </a:rPr>
              <a:t>Composition-based Machine Learning Framework for Predicting Inorganic Material </a:t>
            </a:r>
            <a:r>
              <a:rPr lang="en-US" sz="1300" dirty="0" smtClean="0">
                <a:solidFill>
                  <a:srgbClr val="004386"/>
                </a:solidFill>
              </a:rPr>
              <a:t>Properties</a:t>
            </a:r>
          </a:p>
          <a:p>
            <a:pPr marL="222250" indent="-222250">
              <a:buFont typeface="Arial"/>
              <a:buChar char="•"/>
            </a:pPr>
            <a:r>
              <a:rPr lang="en-US" sz="1300" dirty="0">
                <a:solidFill>
                  <a:srgbClr val="004386"/>
                </a:solidFill>
              </a:rPr>
              <a:t>Supervised Learning-based Microstructure Characterization and </a:t>
            </a:r>
            <a:r>
              <a:rPr lang="en-US" sz="1300" dirty="0" smtClean="0">
                <a:solidFill>
                  <a:srgbClr val="004386"/>
                </a:solidFill>
              </a:rPr>
              <a:t>Reconstruction</a:t>
            </a:r>
          </a:p>
          <a:p>
            <a:pPr marL="222250" indent="-222250">
              <a:buFont typeface="Arial"/>
              <a:buChar char="•"/>
            </a:pPr>
            <a:r>
              <a:rPr lang="en-US" sz="1300" dirty="0">
                <a:solidFill>
                  <a:srgbClr val="004386"/>
                </a:solidFill>
              </a:rPr>
              <a:t>Fast Models for Properties of Crystalline Compounds Using </a:t>
            </a:r>
            <a:r>
              <a:rPr lang="en-US" sz="1300" dirty="0" err="1">
                <a:solidFill>
                  <a:srgbClr val="004386"/>
                </a:solidFill>
              </a:rPr>
              <a:t>Voronoi</a:t>
            </a:r>
            <a:r>
              <a:rPr lang="en-US" sz="1300" dirty="0">
                <a:solidFill>
                  <a:srgbClr val="004386"/>
                </a:solidFill>
              </a:rPr>
              <a:t> Tessellations and Machine </a:t>
            </a:r>
            <a:r>
              <a:rPr lang="en-US" sz="1300" dirty="0" smtClean="0">
                <a:solidFill>
                  <a:srgbClr val="004386"/>
                </a:solidFill>
              </a:rPr>
              <a:t>Learning</a:t>
            </a:r>
          </a:p>
          <a:p>
            <a:pPr marL="222250" indent="-222250">
              <a:buFont typeface="Arial"/>
              <a:buChar char="•"/>
            </a:pPr>
            <a:r>
              <a:rPr lang="en-US" sz="1300" dirty="0">
                <a:solidFill>
                  <a:srgbClr val="004386"/>
                </a:solidFill>
              </a:rPr>
              <a:t>Classification of Scientific Journal Articles to Support NIST Data Curation </a:t>
            </a:r>
            <a:r>
              <a:rPr lang="en-US" sz="1300" dirty="0" smtClean="0">
                <a:solidFill>
                  <a:srgbClr val="004386"/>
                </a:solidFill>
              </a:rPr>
              <a:t>Efforts</a:t>
            </a:r>
          </a:p>
          <a:p>
            <a:pPr marL="222250" indent="-222250">
              <a:buFont typeface="Arial"/>
              <a:buChar char="•"/>
            </a:pPr>
            <a:r>
              <a:rPr lang="en-US" sz="1300" dirty="0" smtClean="0">
                <a:solidFill>
                  <a:srgbClr val="004386"/>
                </a:solidFill>
              </a:rPr>
              <a:t>Towards Designing OPV devices using Data Mining</a:t>
            </a:r>
          </a:p>
        </p:txBody>
      </p:sp>
      <p:sp>
        <p:nvSpPr>
          <p:cNvPr id="40" name="Title 1"/>
          <p:cNvSpPr txBox="1">
            <a:spLocks/>
          </p:cNvSpPr>
          <p:nvPr/>
        </p:nvSpPr>
        <p:spPr>
          <a:xfrm>
            <a:off x="6017344" y="2018668"/>
            <a:ext cx="3067664" cy="680290"/>
          </a:xfrm>
          <a:prstGeom prst="rect">
            <a:avLst/>
          </a:prstGeom>
          <a:solidFill>
            <a:schemeClr val="bg1">
              <a:lumMod val="85000"/>
            </a:schemeClr>
          </a:solidFill>
        </p:spPr>
        <p:txBody>
          <a:bodyPr>
            <a:no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r>
              <a:rPr lang="en-US" sz="1800" dirty="0" smtClean="0">
                <a:solidFill>
                  <a:srgbClr val="1F497D"/>
                </a:solidFill>
                <a:effectLst>
                  <a:outerShdw blurRad="38100" dist="38100" dir="2700000" algn="tl">
                    <a:srgbClr val="000000">
                      <a:alpha val="43137"/>
                    </a:srgbClr>
                  </a:outerShdw>
                </a:effectLst>
                <a:latin typeface="Cambria" panose="02040503050406030204" pitchFamily="18" charset="0"/>
              </a:rPr>
              <a:t>Research Accomplishments and Ongoing Efforts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26" y="2256507"/>
            <a:ext cx="5988665" cy="3918560"/>
          </a:xfrm>
          <a:prstGeom prst="rect">
            <a:avLst/>
          </a:prstGeom>
        </p:spPr>
      </p:pic>
    </p:spTree>
    <p:extLst>
      <p:ext uri="{BB962C8B-B14F-4D97-AF65-F5344CB8AC3E}">
        <p14:creationId xmlns:p14="http://schemas.microsoft.com/office/powerpoint/2010/main" val="15237328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a:spLocks noGrp="1"/>
          </p:cNvSpPr>
          <p:nvPr>
            <p:ph type="title"/>
          </p:nvPr>
        </p:nvSpPr>
        <p:spPr>
          <a:xfrm>
            <a:off x="0" y="274638"/>
            <a:ext cx="9144000" cy="1143000"/>
          </a:xfrm>
        </p:spPr>
        <p:txBody>
          <a:bodyPr>
            <a:noAutofit/>
          </a:bodyPr>
          <a:lstStyle/>
          <a:p>
            <a:pPr lvl="0"/>
            <a:r>
              <a:rPr lang="en-US" sz="3600" b="1" dirty="0" smtClean="0">
                <a:solidFill>
                  <a:schemeClr val="tx2"/>
                </a:solidFill>
                <a:effectLst>
                  <a:outerShdw blurRad="38100" dist="38100" dir="2700000" algn="tl">
                    <a:srgbClr val="000000">
                      <a:alpha val="43137"/>
                    </a:srgbClr>
                  </a:outerShdw>
                </a:effectLst>
                <a:latin typeface="Cambria" panose="02040503050406030204" pitchFamily="18" charset="0"/>
              </a:rPr>
              <a:t>Predictive Modeling for Fatigue Strength</a:t>
            </a:r>
            <a:endParaRPr lang="en-US" sz="3600" b="1" dirty="0">
              <a:solidFill>
                <a:schemeClr val="tx2"/>
              </a:solidFill>
              <a:effectLst>
                <a:outerShdw blurRad="38100" dist="38100" dir="2700000" algn="tl">
                  <a:srgbClr val="000000">
                    <a:alpha val="43137"/>
                  </a:srgbClr>
                </a:outerShdw>
              </a:effectLst>
              <a:latin typeface="Cambria" panose="02040503050406030204" pitchFamily="18" charset="0"/>
            </a:endParaRPr>
          </a:p>
        </p:txBody>
      </p:sp>
      <p:grpSp>
        <p:nvGrpSpPr>
          <p:cNvPr id="2" name="Group 1"/>
          <p:cNvGrpSpPr/>
          <p:nvPr/>
        </p:nvGrpSpPr>
        <p:grpSpPr>
          <a:xfrm>
            <a:off x="122408" y="1457104"/>
            <a:ext cx="8942690" cy="4578133"/>
            <a:chOff x="-26433" y="791088"/>
            <a:chExt cx="8915328" cy="4578133"/>
          </a:xfrm>
        </p:grpSpPr>
        <p:graphicFrame>
          <p:nvGraphicFramePr>
            <p:cNvPr id="4" name="Diagram 3"/>
            <p:cNvGraphicFramePr/>
            <p:nvPr>
              <p:extLst>
                <p:ext uri="{D42A27DB-BD31-4B8C-83A1-F6EECF244321}">
                  <p14:modId xmlns:p14="http://schemas.microsoft.com/office/powerpoint/2010/main" val="321531121"/>
                </p:ext>
              </p:extLst>
            </p:nvPr>
          </p:nvGraphicFramePr>
          <p:xfrm>
            <a:off x="659367" y="791088"/>
            <a:ext cx="7924800" cy="152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own Arrow 4"/>
            <p:cNvSpPr/>
            <p:nvPr/>
          </p:nvSpPr>
          <p:spPr bwMode="auto">
            <a:xfrm rot="12762088">
              <a:off x="870044" y="2184279"/>
              <a:ext cx="381000" cy="609600"/>
            </a:xfrm>
            <a:prstGeom prst="downArrow">
              <a:avLst/>
            </a:prstGeom>
            <a:gradFill rotWithShape="1">
              <a:gsLst>
                <a:gs pos="0">
                  <a:srgbClr val="67097F">
                    <a:tint val="50000"/>
                    <a:satMod val="300000"/>
                  </a:srgbClr>
                </a:gs>
                <a:gs pos="35000">
                  <a:srgbClr val="67097F">
                    <a:tint val="37000"/>
                    <a:satMod val="300000"/>
                  </a:srgbClr>
                </a:gs>
                <a:gs pos="100000">
                  <a:srgbClr val="67097F">
                    <a:tint val="15000"/>
                    <a:satMod val="350000"/>
                  </a:srgbClr>
                </a:gs>
              </a:gsLst>
              <a:lin ang="16200000" scaled="1"/>
            </a:gradFill>
            <a:ln w="9525" cap="flat" cmpd="sng" algn="ctr">
              <a:solidFill>
                <a:srgbClr val="67097F">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algn="r" defTabSz="914400" fontAlgn="base">
                <a:spcBef>
                  <a:spcPct val="0"/>
                </a:spcBef>
                <a:spcAft>
                  <a:spcPct val="0"/>
                </a:spcAft>
                <a:defRPr/>
              </a:pPr>
              <a:endParaRPr lang="en-US" sz="2400" kern="0" smtClean="0">
                <a:solidFill>
                  <a:srgbClr val="000000"/>
                </a:solidFill>
                <a:latin typeface="KeplerRegular" pitchFamily="2" charset="0"/>
              </a:endParaRPr>
            </a:p>
          </p:txBody>
        </p:sp>
        <p:sp>
          <p:nvSpPr>
            <p:cNvPr id="6" name="Down Arrow 5"/>
            <p:cNvSpPr/>
            <p:nvPr/>
          </p:nvSpPr>
          <p:spPr bwMode="auto">
            <a:xfrm rot="19476830">
              <a:off x="1965853" y="2216698"/>
              <a:ext cx="381000" cy="609600"/>
            </a:xfrm>
            <a:prstGeom prst="downArrow">
              <a:avLst/>
            </a:prstGeom>
            <a:gradFill rotWithShape="1">
              <a:gsLst>
                <a:gs pos="0">
                  <a:srgbClr val="67097F">
                    <a:tint val="50000"/>
                    <a:satMod val="300000"/>
                  </a:srgbClr>
                </a:gs>
                <a:gs pos="35000">
                  <a:srgbClr val="67097F">
                    <a:tint val="37000"/>
                    <a:satMod val="300000"/>
                  </a:srgbClr>
                </a:gs>
                <a:gs pos="100000">
                  <a:srgbClr val="67097F">
                    <a:tint val="15000"/>
                    <a:satMod val="350000"/>
                  </a:srgbClr>
                </a:gs>
              </a:gsLst>
              <a:lin ang="16200000" scaled="1"/>
            </a:gradFill>
            <a:ln w="9525" cap="flat" cmpd="sng" algn="ctr">
              <a:solidFill>
                <a:srgbClr val="67097F">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algn="r" defTabSz="914400" fontAlgn="base">
                <a:spcBef>
                  <a:spcPct val="0"/>
                </a:spcBef>
                <a:spcAft>
                  <a:spcPct val="0"/>
                </a:spcAft>
                <a:defRPr/>
              </a:pPr>
              <a:endParaRPr lang="en-US" sz="2400" kern="0" smtClean="0">
                <a:solidFill>
                  <a:srgbClr val="000000"/>
                </a:solidFill>
                <a:latin typeface="KeplerRegular" pitchFamily="2" charset="0"/>
              </a:endParaRPr>
            </a:p>
          </p:txBody>
        </p:sp>
        <p:sp>
          <p:nvSpPr>
            <p:cNvPr id="8" name="Dodecagon 7"/>
            <p:cNvSpPr/>
            <p:nvPr/>
          </p:nvSpPr>
          <p:spPr bwMode="auto">
            <a:xfrm>
              <a:off x="-26433" y="2809809"/>
              <a:ext cx="1752600" cy="1752600"/>
            </a:xfrm>
            <a:prstGeom prst="dodecagon">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rgbClr val="000000">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defRPr/>
              </a:pPr>
              <a:endParaRPr lang="en-US" sz="3600" b="1" kern="0" dirty="0" smtClean="0">
                <a:ln w="1905"/>
                <a:gradFill>
                  <a:gsLst>
                    <a:gs pos="0">
                      <a:srgbClr val="5D0772">
                        <a:shade val="20000"/>
                        <a:satMod val="200000"/>
                      </a:srgbClr>
                    </a:gs>
                    <a:gs pos="78000">
                      <a:srgbClr val="5D0772">
                        <a:tint val="90000"/>
                        <a:shade val="89000"/>
                        <a:satMod val="220000"/>
                      </a:srgbClr>
                    </a:gs>
                    <a:gs pos="100000">
                      <a:srgbClr val="5D0772">
                        <a:tint val="12000"/>
                        <a:satMod val="255000"/>
                      </a:srgbClr>
                    </a:gs>
                  </a:gsLst>
                  <a:lin ang="5400000"/>
                </a:gradFill>
                <a:effectLst>
                  <a:innerShdw blurRad="69850" dist="43180" dir="5400000">
                    <a:srgbClr val="000000">
                      <a:alpha val="65000"/>
                    </a:srgbClr>
                  </a:innerShdw>
                </a:effectLst>
                <a:latin typeface="KeplerRegular" pitchFamily="2" charset="0"/>
              </a:endParaRPr>
            </a:p>
          </p:txBody>
        </p:sp>
        <p:sp>
          <p:nvSpPr>
            <p:cNvPr id="9" name="Pie 8"/>
            <p:cNvSpPr/>
            <p:nvPr/>
          </p:nvSpPr>
          <p:spPr bwMode="auto">
            <a:xfrm rot="1434395">
              <a:off x="6285624" y="2840266"/>
              <a:ext cx="1818620" cy="1752600"/>
            </a:xfrm>
            <a:prstGeom prst="pie">
              <a:avLst>
                <a:gd name="adj1" fmla="val 19355728"/>
                <a:gd name="adj2" fmla="val 17459781"/>
              </a:avLst>
            </a:prstGeom>
            <a:gradFill rotWithShape="1">
              <a:gsLst>
                <a:gs pos="0">
                  <a:srgbClr val="67097F">
                    <a:tint val="50000"/>
                    <a:satMod val="300000"/>
                  </a:srgbClr>
                </a:gs>
                <a:gs pos="35000">
                  <a:srgbClr val="67097F">
                    <a:tint val="37000"/>
                    <a:satMod val="300000"/>
                  </a:srgbClr>
                </a:gs>
                <a:gs pos="100000">
                  <a:srgbClr val="67097F">
                    <a:tint val="15000"/>
                    <a:satMod val="350000"/>
                  </a:srgbClr>
                </a:gs>
              </a:gsLst>
              <a:lin ang="16200000" scaled="1"/>
            </a:gradFill>
            <a:ln w="9525" cap="flat" cmpd="sng" algn="ctr">
              <a:solidFill>
                <a:srgbClr val="67097F">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algn="r" defTabSz="914400" fontAlgn="base">
                <a:spcBef>
                  <a:spcPct val="0"/>
                </a:spcBef>
                <a:spcAft>
                  <a:spcPct val="0"/>
                </a:spcAft>
                <a:defRPr/>
              </a:pPr>
              <a:endParaRPr lang="en-US" sz="2400" kern="0" dirty="0" smtClean="0">
                <a:solidFill>
                  <a:srgbClr val="000000"/>
                </a:solidFill>
                <a:latin typeface="KeplerRegular" pitchFamily="2" charset="0"/>
              </a:endParaRPr>
            </a:p>
          </p:txBody>
        </p:sp>
        <p:sp>
          <p:nvSpPr>
            <p:cNvPr id="10" name="Pie 9"/>
            <p:cNvSpPr/>
            <p:nvPr/>
          </p:nvSpPr>
          <p:spPr bwMode="auto">
            <a:xfrm rot="6621754">
              <a:off x="6457359" y="2674159"/>
              <a:ext cx="1812594" cy="1880465"/>
            </a:xfrm>
            <a:prstGeom prst="pie">
              <a:avLst>
                <a:gd name="adj1" fmla="val 12428921"/>
                <a:gd name="adj2" fmla="val 14085092"/>
              </a:avLst>
            </a:prstGeom>
            <a:gradFill rotWithShape="1">
              <a:gsLst>
                <a:gs pos="0">
                  <a:srgbClr val="67097F">
                    <a:tint val="50000"/>
                    <a:satMod val="300000"/>
                  </a:srgbClr>
                </a:gs>
                <a:gs pos="35000">
                  <a:srgbClr val="67097F">
                    <a:tint val="37000"/>
                    <a:satMod val="300000"/>
                  </a:srgbClr>
                </a:gs>
                <a:gs pos="100000">
                  <a:srgbClr val="67097F">
                    <a:tint val="15000"/>
                    <a:satMod val="350000"/>
                  </a:srgbClr>
                </a:gs>
              </a:gsLst>
              <a:lin ang="16200000" scaled="1"/>
            </a:gradFill>
            <a:ln w="9525" cap="flat" cmpd="sng" algn="ctr">
              <a:solidFill>
                <a:srgbClr val="67097F">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algn="r" defTabSz="914400" fontAlgn="base">
                <a:spcBef>
                  <a:spcPct val="0"/>
                </a:spcBef>
                <a:spcAft>
                  <a:spcPct val="0"/>
                </a:spcAft>
                <a:defRPr/>
              </a:pPr>
              <a:endParaRPr lang="en-US" sz="2400" kern="0" dirty="0" smtClean="0">
                <a:solidFill>
                  <a:srgbClr val="000000"/>
                </a:solidFill>
                <a:latin typeface="KeplerRegular" pitchFamily="2" charset="0"/>
              </a:endParaRPr>
            </a:p>
          </p:txBody>
        </p:sp>
        <p:sp>
          <p:nvSpPr>
            <p:cNvPr id="11" name="TextBox 10"/>
            <p:cNvSpPr txBox="1"/>
            <p:nvPr/>
          </p:nvSpPr>
          <p:spPr>
            <a:xfrm>
              <a:off x="6228563" y="3594984"/>
              <a:ext cx="1066800" cy="584775"/>
            </a:xfrm>
            <a:prstGeom prst="rect">
              <a:avLst/>
            </a:prstGeom>
            <a:noFill/>
          </p:spPr>
          <p:txBody>
            <a:bodyPr wrap="square" rtlCol="0">
              <a:spAutoFit/>
            </a:bodyPr>
            <a:lstStyle/>
            <a:p>
              <a:pPr algn="ctr" defTabSz="914400">
                <a:defRPr/>
              </a:pPr>
              <a:r>
                <a:rPr lang="en-US" sz="1600" b="1" kern="0" dirty="0" smtClean="0">
                  <a:ln w="1905"/>
                  <a:solidFill>
                    <a:srgbClr val="4BACC6">
                      <a:lumMod val="75000"/>
                    </a:srgbClr>
                  </a:solidFill>
                </a:rPr>
                <a:t>Training split</a:t>
              </a:r>
              <a:endParaRPr lang="en-US" sz="1600" b="1" kern="0" dirty="0">
                <a:ln w="1905"/>
                <a:solidFill>
                  <a:srgbClr val="4BACC6">
                    <a:lumMod val="75000"/>
                  </a:srgbClr>
                </a:solidFill>
              </a:endParaRPr>
            </a:p>
          </p:txBody>
        </p:sp>
        <p:sp>
          <p:nvSpPr>
            <p:cNvPr id="12" name="TextBox 11"/>
            <p:cNvSpPr txBox="1"/>
            <p:nvPr/>
          </p:nvSpPr>
          <p:spPr>
            <a:xfrm>
              <a:off x="8005145" y="2754982"/>
              <a:ext cx="883750" cy="584775"/>
            </a:xfrm>
            <a:prstGeom prst="rect">
              <a:avLst/>
            </a:prstGeom>
            <a:noFill/>
          </p:spPr>
          <p:txBody>
            <a:bodyPr wrap="square" rtlCol="0">
              <a:spAutoFit/>
            </a:bodyPr>
            <a:lstStyle/>
            <a:p>
              <a:pPr algn="ctr" defTabSz="914400">
                <a:defRPr/>
              </a:pPr>
              <a:r>
                <a:rPr lang="en-US" sz="1600" b="1" kern="0" dirty="0" smtClean="0">
                  <a:ln w="1905"/>
                  <a:solidFill>
                    <a:srgbClr val="4BACC6">
                      <a:lumMod val="75000"/>
                    </a:srgbClr>
                  </a:solidFill>
                </a:rPr>
                <a:t>Testing</a:t>
              </a:r>
            </a:p>
            <a:p>
              <a:pPr algn="ctr" defTabSz="914400">
                <a:defRPr/>
              </a:pPr>
              <a:r>
                <a:rPr lang="en-US" sz="1600" b="1" kern="0" dirty="0" smtClean="0">
                  <a:ln w="1905"/>
                  <a:solidFill>
                    <a:srgbClr val="4BACC6">
                      <a:lumMod val="75000"/>
                    </a:srgbClr>
                  </a:solidFill>
                </a:rPr>
                <a:t>split</a:t>
              </a:r>
              <a:endParaRPr lang="en-US" sz="1600" b="1" kern="0" dirty="0">
                <a:ln w="1905"/>
                <a:solidFill>
                  <a:srgbClr val="4BACC6">
                    <a:lumMod val="75000"/>
                  </a:srgbClr>
                </a:solidFill>
              </a:endParaRPr>
            </a:p>
          </p:txBody>
        </p:sp>
        <p:sp>
          <p:nvSpPr>
            <p:cNvPr id="13" name="TextBox 12"/>
            <p:cNvSpPr txBox="1"/>
            <p:nvPr/>
          </p:nvSpPr>
          <p:spPr>
            <a:xfrm>
              <a:off x="8430" y="3285436"/>
              <a:ext cx="1641231" cy="923330"/>
            </a:xfrm>
            <a:prstGeom prst="rect">
              <a:avLst/>
            </a:prstGeom>
            <a:noFill/>
          </p:spPr>
          <p:txBody>
            <a:bodyPr wrap="square" rtlCol="0">
              <a:spAutoFit/>
            </a:bodyPr>
            <a:lstStyle/>
            <a:p>
              <a:pPr algn="ctr" defTabSz="914400">
                <a:defRPr/>
              </a:pPr>
              <a:r>
                <a:rPr lang="en-US" b="1" kern="0" dirty="0" smtClean="0">
                  <a:solidFill>
                    <a:srgbClr val="4BACC6">
                      <a:lumMod val="75000"/>
                    </a:srgbClr>
                  </a:solidFill>
                  <a:latin typeface="Viner Hand ITC" pitchFamily="66" charset="0"/>
                </a:rPr>
                <a:t>Experimental Data from NIMS</a:t>
              </a:r>
            </a:p>
          </p:txBody>
        </p:sp>
        <p:sp>
          <p:nvSpPr>
            <p:cNvPr id="14" name="TextBox 13"/>
            <p:cNvSpPr txBox="1"/>
            <p:nvPr/>
          </p:nvSpPr>
          <p:spPr>
            <a:xfrm>
              <a:off x="1919620" y="3086524"/>
              <a:ext cx="1746693" cy="1200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defTabSz="914400">
                <a:defRPr/>
              </a:pPr>
              <a:r>
                <a:rPr lang="en-US" sz="24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Structure-Enriched Data</a:t>
              </a:r>
              <a:endParaRPr lang="en-US" sz="24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
          <p:nvSpPr>
            <p:cNvPr id="15" name="Down Arrow 14"/>
            <p:cNvSpPr/>
            <p:nvPr/>
          </p:nvSpPr>
          <p:spPr bwMode="auto">
            <a:xfrm rot="8806390">
              <a:off x="6238495" y="2178563"/>
              <a:ext cx="381000" cy="609600"/>
            </a:xfrm>
            <a:prstGeom prst="downArrow">
              <a:avLst/>
            </a:prstGeom>
            <a:gradFill rotWithShape="1">
              <a:gsLst>
                <a:gs pos="0">
                  <a:srgbClr val="67097F">
                    <a:tint val="50000"/>
                    <a:satMod val="300000"/>
                  </a:srgbClr>
                </a:gs>
                <a:gs pos="35000">
                  <a:srgbClr val="67097F">
                    <a:tint val="37000"/>
                    <a:satMod val="300000"/>
                  </a:srgbClr>
                </a:gs>
                <a:gs pos="100000">
                  <a:srgbClr val="67097F">
                    <a:tint val="15000"/>
                    <a:satMod val="350000"/>
                  </a:srgbClr>
                </a:gs>
              </a:gsLst>
              <a:lin ang="16200000" scaled="1"/>
            </a:gradFill>
            <a:ln w="9525" cap="flat" cmpd="sng" algn="ctr">
              <a:solidFill>
                <a:srgbClr val="67097F">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algn="r" defTabSz="914400" fontAlgn="base">
                <a:spcBef>
                  <a:spcPct val="0"/>
                </a:spcBef>
                <a:spcAft>
                  <a:spcPct val="0"/>
                </a:spcAft>
                <a:defRPr/>
              </a:pPr>
              <a:endParaRPr lang="en-US" sz="2400" kern="0" smtClean="0">
                <a:solidFill>
                  <a:srgbClr val="000000"/>
                </a:solidFill>
                <a:latin typeface="KeplerRegular" pitchFamily="2" charset="0"/>
              </a:endParaRPr>
            </a:p>
          </p:txBody>
        </p:sp>
        <p:sp>
          <p:nvSpPr>
            <p:cNvPr id="16" name="Down Arrow 15"/>
            <p:cNvSpPr/>
            <p:nvPr/>
          </p:nvSpPr>
          <p:spPr bwMode="auto">
            <a:xfrm rot="12665301">
              <a:off x="7875993" y="2221820"/>
              <a:ext cx="381000" cy="609600"/>
            </a:xfrm>
            <a:prstGeom prst="downArrow">
              <a:avLst/>
            </a:prstGeom>
            <a:gradFill rotWithShape="1">
              <a:gsLst>
                <a:gs pos="0">
                  <a:srgbClr val="67097F">
                    <a:tint val="50000"/>
                    <a:satMod val="300000"/>
                  </a:srgbClr>
                </a:gs>
                <a:gs pos="35000">
                  <a:srgbClr val="67097F">
                    <a:tint val="37000"/>
                    <a:satMod val="300000"/>
                  </a:srgbClr>
                </a:gs>
                <a:gs pos="100000">
                  <a:srgbClr val="67097F">
                    <a:tint val="15000"/>
                    <a:satMod val="350000"/>
                  </a:srgbClr>
                </a:gs>
              </a:gsLst>
              <a:lin ang="16200000" scaled="1"/>
            </a:gradFill>
            <a:ln w="9525" cap="flat" cmpd="sng" algn="ctr">
              <a:solidFill>
                <a:srgbClr val="67097F">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algn="r" defTabSz="914400" fontAlgn="base">
                <a:spcBef>
                  <a:spcPct val="0"/>
                </a:spcBef>
                <a:spcAft>
                  <a:spcPct val="0"/>
                </a:spcAft>
                <a:defRPr/>
              </a:pPr>
              <a:endParaRPr lang="en-US" sz="2400" kern="0" smtClean="0">
                <a:solidFill>
                  <a:srgbClr val="000000"/>
                </a:solidFill>
                <a:latin typeface="KeplerRegular" pitchFamily="2" charset="0"/>
              </a:endParaRPr>
            </a:p>
          </p:txBody>
        </p:sp>
        <p:sp>
          <p:nvSpPr>
            <p:cNvPr id="19" name="Curved Left Arrow 18"/>
            <p:cNvSpPr/>
            <p:nvPr/>
          </p:nvSpPr>
          <p:spPr bwMode="auto">
            <a:xfrm rot="1187180">
              <a:off x="8262387" y="3752227"/>
              <a:ext cx="533400" cy="838200"/>
            </a:xfrm>
            <a:prstGeom prst="curvedLeftArrow">
              <a:avLst/>
            </a:prstGeom>
            <a:gradFill rotWithShape="1">
              <a:gsLst>
                <a:gs pos="0">
                  <a:srgbClr val="0038A8">
                    <a:tint val="80000"/>
                    <a:satMod val="300000"/>
                  </a:srgbClr>
                </a:gs>
                <a:gs pos="100000">
                  <a:srgbClr val="0038A8">
                    <a:shade val="30000"/>
                    <a:satMod val="200000"/>
                  </a:srgbClr>
                </a:gs>
              </a:gsLst>
              <a:path path="circle">
                <a:fillToRect l="50000" t="50000" r="50000" b="50000"/>
              </a:path>
            </a:gradFill>
            <a:ln w="9525" cap="flat" cmpd="sng" algn="ctr">
              <a:solidFill>
                <a:srgbClr val="67097F">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algn="r" defTabSz="914400" fontAlgn="base">
                <a:spcBef>
                  <a:spcPct val="0"/>
                </a:spcBef>
                <a:spcAft>
                  <a:spcPct val="0"/>
                </a:spcAft>
                <a:defRPr/>
              </a:pPr>
              <a:endParaRPr lang="en-US" sz="2400" b="1" kern="0" smtClean="0">
                <a:ln w="1905"/>
                <a:gradFill>
                  <a:gsLst>
                    <a:gs pos="0">
                      <a:srgbClr val="5D0772">
                        <a:shade val="20000"/>
                        <a:satMod val="200000"/>
                      </a:srgbClr>
                    </a:gs>
                    <a:gs pos="78000">
                      <a:srgbClr val="5D0772">
                        <a:tint val="90000"/>
                        <a:shade val="89000"/>
                        <a:satMod val="220000"/>
                      </a:srgbClr>
                    </a:gs>
                    <a:gs pos="100000">
                      <a:srgbClr val="5D0772">
                        <a:tint val="12000"/>
                        <a:satMod val="255000"/>
                      </a:srgbClr>
                    </a:gs>
                  </a:gsLst>
                  <a:lin ang="5400000"/>
                </a:gradFill>
                <a:effectLst>
                  <a:innerShdw blurRad="69850" dist="43180" dir="5400000">
                    <a:srgbClr val="000000">
                      <a:alpha val="65000"/>
                    </a:srgbClr>
                  </a:innerShdw>
                </a:effectLst>
                <a:latin typeface="KeplerRegular" pitchFamily="2" charset="0"/>
              </a:endParaRPr>
            </a:p>
          </p:txBody>
        </p:sp>
        <p:sp>
          <p:nvSpPr>
            <p:cNvPr id="20" name="TextBox 19"/>
            <p:cNvSpPr txBox="1"/>
            <p:nvPr/>
          </p:nvSpPr>
          <p:spPr>
            <a:xfrm>
              <a:off x="6148063" y="4722890"/>
              <a:ext cx="2634054" cy="646331"/>
            </a:xfrm>
            <a:prstGeom prst="rect">
              <a:avLst/>
            </a:prstGeom>
            <a:solidFill>
              <a:srgbClr val="FFFFFF"/>
            </a:solidFill>
            <a:ln w="25400" cap="flat" cmpd="sng" algn="ctr">
              <a:solidFill>
                <a:srgbClr val="67097F"/>
              </a:solidFill>
              <a:prstDash val="solid"/>
            </a:ln>
            <a:effectLst/>
          </p:spPr>
          <p:txBody>
            <a:bodyPr wrap="square" rtlCol="0">
              <a:spAutoFit/>
            </a:bodyPr>
            <a:lstStyle/>
            <a:p>
              <a:pPr defTabSz="914400">
                <a:defRPr/>
              </a:pPr>
              <a:r>
                <a:rPr lang="en-US" b="1" kern="0" dirty="0" smtClean="0">
                  <a:ln w="1905"/>
                  <a:gradFill>
                    <a:gsLst>
                      <a:gs pos="0">
                        <a:srgbClr val="5D0772">
                          <a:shade val="20000"/>
                          <a:satMod val="200000"/>
                        </a:srgbClr>
                      </a:gs>
                      <a:gs pos="78000">
                        <a:srgbClr val="5D0772">
                          <a:tint val="90000"/>
                          <a:shade val="89000"/>
                          <a:satMod val="220000"/>
                        </a:srgbClr>
                      </a:gs>
                      <a:gs pos="100000">
                        <a:srgbClr val="5D0772">
                          <a:tint val="12000"/>
                          <a:satMod val="255000"/>
                        </a:srgbClr>
                      </a:gs>
                    </a:gsLst>
                    <a:lin ang="5400000"/>
                  </a:gradFill>
                  <a:effectLst>
                    <a:innerShdw blurRad="69850" dist="43180" dir="5400000">
                      <a:srgbClr val="000000">
                        <a:alpha val="65000"/>
                      </a:srgbClr>
                    </a:innerShdw>
                  </a:effectLst>
                  <a:latin typeface="FrutigerBold"/>
                </a:rPr>
                <a:t>Leave One Out Cross </a:t>
              </a:r>
              <a:r>
                <a:rPr lang="en-US" b="1" kern="0" dirty="0" smtClean="0">
                  <a:ln w="1905"/>
                  <a:gradFill>
                    <a:gsLst>
                      <a:gs pos="0">
                        <a:srgbClr val="5D0772">
                          <a:shade val="20000"/>
                          <a:satMod val="200000"/>
                        </a:srgbClr>
                      </a:gs>
                      <a:gs pos="78000">
                        <a:srgbClr val="5D0772">
                          <a:tint val="90000"/>
                          <a:shade val="89000"/>
                          <a:satMod val="220000"/>
                        </a:srgbClr>
                      </a:gs>
                      <a:gs pos="100000">
                        <a:srgbClr val="5D0772">
                          <a:tint val="12000"/>
                          <a:satMod val="255000"/>
                        </a:srgbClr>
                      </a:gs>
                    </a:gsLst>
                    <a:lin ang="5400000"/>
                  </a:gradFill>
                  <a:effectLst>
                    <a:innerShdw blurRad="69850" dist="43180" dir="5400000">
                      <a:srgbClr val="000000">
                        <a:alpha val="65000"/>
                      </a:srgbClr>
                    </a:innerShdw>
                  </a:effectLst>
                  <a:latin typeface="FrutigerBold"/>
                </a:rPr>
                <a:t>Validation </a:t>
              </a:r>
              <a:r>
                <a:rPr lang="en-US" b="1" kern="0" dirty="0" smtClean="0">
                  <a:ln w="1905"/>
                  <a:gradFill>
                    <a:gsLst>
                      <a:gs pos="0">
                        <a:srgbClr val="5D0772">
                          <a:shade val="20000"/>
                          <a:satMod val="200000"/>
                        </a:srgbClr>
                      </a:gs>
                      <a:gs pos="78000">
                        <a:srgbClr val="5D0772">
                          <a:tint val="90000"/>
                          <a:shade val="89000"/>
                          <a:satMod val="220000"/>
                        </a:srgbClr>
                      </a:gs>
                      <a:gs pos="100000">
                        <a:srgbClr val="5D0772">
                          <a:tint val="12000"/>
                          <a:satMod val="255000"/>
                        </a:srgbClr>
                      </a:gs>
                    </a:gsLst>
                    <a:lin ang="5400000"/>
                  </a:gradFill>
                  <a:effectLst>
                    <a:innerShdw blurRad="69850" dist="43180" dir="5400000">
                      <a:srgbClr val="000000">
                        <a:alpha val="65000"/>
                      </a:srgbClr>
                    </a:innerShdw>
                  </a:effectLst>
                  <a:latin typeface="FrutigerBold"/>
                </a:rPr>
                <a:t>(LOOCV)</a:t>
              </a:r>
              <a:endParaRPr lang="en-US" b="1" kern="0" dirty="0">
                <a:ln w="1905"/>
                <a:gradFill>
                  <a:gsLst>
                    <a:gs pos="0">
                      <a:srgbClr val="5D0772">
                        <a:shade val="20000"/>
                        <a:satMod val="200000"/>
                      </a:srgbClr>
                    </a:gs>
                    <a:gs pos="78000">
                      <a:srgbClr val="5D0772">
                        <a:tint val="90000"/>
                        <a:shade val="89000"/>
                        <a:satMod val="220000"/>
                      </a:srgbClr>
                    </a:gs>
                    <a:gs pos="100000">
                      <a:srgbClr val="5D0772">
                        <a:tint val="12000"/>
                        <a:satMod val="255000"/>
                      </a:srgbClr>
                    </a:gs>
                  </a:gsLst>
                  <a:lin ang="5400000"/>
                </a:gradFill>
                <a:effectLst>
                  <a:innerShdw blurRad="69850" dist="43180" dir="5400000">
                    <a:srgbClr val="000000">
                      <a:alpha val="65000"/>
                    </a:srgbClr>
                  </a:innerShdw>
                </a:effectLst>
                <a:latin typeface="FrutigerBold"/>
              </a:endParaRPr>
            </a:p>
          </p:txBody>
        </p:sp>
        <p:sp>
          <p:nvSpPr>
            <p:cNvPr id="22" name="Oval 21"/>
            <p:cNvSpPr/>
            <p:nvPr/>
          </p:nvSpPr>
          <p:spPr bwMode="auto">
            <a:xfrm>
              <a:off x="3859767" y="2821477"/>
              <a:ext cx="1905000" cy="1752600"/>
            </a:xfrm>
            <a:prstGeom prst="ellipse">
              <a:avLst/>
            </a:prstGeom>
            <a:gradFill rotWithShape="1">
              <a:gsLst>
                <a:gs pos="0">
                  <a:srgbClr val="67097F">
                    <a:tint val="50000"/>
                    <a:satMod val="300000"/>
                  </a:srgbClr>
                </a:gs>
                <a:gs pos="35000">
                  <a:srgbClr val="67097F">
                    <a:tint val="37000"/>
                    <a:satMod val="300000"/>
                  </a:srgbClr>
                </a:gs>
                <a:gs pos="100000">
                  <a:srgbClr val="67097F">
                    <a:tint val="15000"/>
                    <a:satMod val="350000"/>
                  </a:srgbClr>
                </a:gs>
              </a:gsLst>
              <a:lin ang="16200000" scaled="1"/>
            </a:gradFill>
            <a:ln w="19050" cap="flat" cmpd="sng" algn="ctr">
              <a:solidFill>
                <a:srgbClr val="67097F">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defRPr/>
              </a:pPr>
              <a:endParaRPr lang="en-US" sz="3200" b="1" kern="0" dirty="0" smtClean="0">
                <a:ln w="1905"/>
                <a:gradFill>
                  <a:gsLst>
                    <a:gs pos="0">
                      <a:srgbClr val="5D0772">
                        <a:shade val="20000"/>
                        <a:satMod val="200000"/>
                      </a:srgbClr>
                    </a:gs>
                    <a:gs pos="78000">
                      <a:srgbClr val="5D0772">
                        <a:tint val="90000"/>
                        <a:shade val="89000"/>
                        <a:satMod val="220000"/>
                      </a:srgbClr>
                    </a:gs>
                    <a:gs pos="100000">
                      <a:srgbClr val="5D0772">
                        <a:tint val="12000"/>
                        <a:satMod val="255000"/>
                      </a:srgbClr>
                    </a:gs>
                  </a:gsLst>
                  <a:lin ang="5400000"/>
                </a:gradFill>
                <a:effectLst>
                  <a:innerShdw blurRad="69850" dist="43180" dir="5400000">
                    <a:srgbClr val="000000">
                      <a:alpha val="65000"/>
                    </a:srgbClr>
                  </a:innerShdw>
                </a:effectLst>
                <a:latin typeface="KeplerRegular" pitchFamily="2" charset="0"/>
              </a:endParaRPr>
            </a:p>
          </p:txBody>
        </p:sp>
        <p:sp>
          <p:nvSpPr>
            <p:cNvPr id="23" name="TextBox 22"/>
            <p:cNvSpPr txBox="1"/>
            <p:nvPr/>
          </p:nvSpPr>
          <p:spPr>
            <a:xfrm>
              <a:off x="3825770" y="2961824"/>
              <a:ext cx="1981200" cy="1446550"/>
            </a:xfrm>
            <a:prstGeom prst="rect">
              <a:avLst/>
            </a:prstGeom>
            <a:noFill/>
          </p:spPr>
          <p:txBody>
            <a:bodyPr wrap="square" rtlCol="0">
              <a:spAutoFit/>
            </a:bodyPr>
            <a:lstStyle/>
            <a:p>
              <a:pPr algn="ctr" defTabSz="914400">
                <a:defRPr/>
              </a:pPr>
              <a:r>
                <a:rPr lang="en-US" sz="2200" b="1" kern="0" dirty="0" smtClean="0">
                  <a:ln w="1905"/>
                  <a:solidFill>
                    <a:srgbClr val="4BACC6">
                      <a:lumMod val="75000"/>
                    </a:srgbClr>
                  </a:solidFill>
                </a:rPr>
                <a:t>Fatigue Strength Prediction Database</a:t>
              </a:r>
            </a:p>
          </p:txBody>
        </p:sp>
        <p:sp>
          <p:nvSpPr>
            <p:cNvPr id="24" name="Down Arrow 23"/>
            <p:cNvSpPr/>
            <p:nvPr/>
          </p:nvSpPr>
          <p:spPr bwMode="auto">
            <a:xfrm rot="12762088">
              <a:off x="2927444" y="2141097"/>
              <a:ext cx="381000" cy="609600"/>
            </a:xfrm>
            <a:prstGeom prst="downArrow">
              <a:avLst/>
            </a:prstGeom>
            <a:gradFill rotWithShape="1">
              <a:gsLst>
                <a:gs pos="0">
                  <a:srgbClr val="67097F">
                    <a:tint val="50000"/>
                    <a:satMod val="300000"/>
                  </a:srgbClr>
                </a:gs>
                <a:gs pos="35000">
                  <a:srgbClr val="67097F">
                    <a:tint val="37000"/>
                    <a:satMod val="300000"/>
                  </a:srgbClr>
                </a:gs>
                <a:gs pos="100000">
                  <a:srgbClr val="67097F">
                    <a:tint val="15000"/>
                    <a:satMod val="350000"/>
                  </a:srgbClr>
                </a:gs>
              </a:gsLst>
              <a:lin ang="16200000" scaled="1"/>
            </a:gradFill>
            <a:ln w="9525" cap="flat" cmpd="sng" algn="ctr">
              <a:solidFill>
                <a:srgbClr val="67097F">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algn="r" defTabSz="914400" fontAlgn="base">
                <a:spcBef>
                  <a:spcPct val="0"/>
                </a:spcBef>
                <a:spcAft>
                  <a:spcPct val="0"/>
                </a:spcAft>
                <a:defRPr/>
              </a:pPr>
              <a:endParaRPr lang="en-US" sz="2400" kern="0" smtClean="0">
                <a:solidFill>
                  <a:srgbClr val="000000"/>
                </a:solidFill>
                <a:latin typeface="KeplerRegular" pitchFamily="2" charset="0"/>
              </a:endParaRPr>
            </a:p>
          </p:txBody>
        </p:sp>
        <p:sp>
          <p:nvSpPr>
            <p:cNvPr id="25" name="Down Arrow 24"/>
            <p:cNvSpPr/>
            <p:nvPr/>
          </p:nvSpPr>
          <p:spPr bwMode="auto">
            <a:xfrm rot="19476830">
              <a:off x="4001081" y="2184878"/>
              <a:ext cx="381000" cy="609600"/>
            </a:xfrm>
            <a:prstGeom prst="downArrow">
              <a:avLst/>
            </a:prstGeom>
            <a:gradFill rotWithShape="1">
              <a:gsLst>
                <a:gs pos="0">
                  <a:srgbClr val="67097F">
                    <a:tint val="50000"/>
                    <a:satMod val="300000"/>
                  </a:srgbClr>
                </a:gs>
                <a:gs pos="35000">
                  <a:srgbClr val="67097F">
                    <a:tint val="37000"/>
                    <a:satMod val="300000"/>
                  </a:srgbClr>
                </a:gs>
                <a:gs pos="100000">
                  <a:srgbClr val="67097F">
                    <a:tint val="15000"/>
                    <a:satMod val="350000"/>
                  </a:srgbClr>
                </a:gs>
              </a:gsLst>
              <a:lin ang="16200000" scaled="1"/>
            </a:gradFill>
            <a:ln w="9525" cap="flat" cmpd="sng" algn="ctr">
              <a:solidFill>
                <a:srgbClr val="67097F">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algn="r" defTabSz="914400" fontAlgn="base">
                <a:spcBef>
                  <a:spcPct val="0"/>
                </a:spcBef>
                <a:spcAft>
                  <a:spcPct val="0"/>
                </a:spcAft>
                <a:defRPr/>
              </a:pPr>
              <a:endParaRPr lang="en-US" sz="2400" kern="0" smtClean="0">
                <a:solidFill>
                  <a:srgbClr val="000000"/>
                </a:solidFill>
                <a:latin typeface="KeplerRegular" pitchFamily="2" charset="0"/>
              </a:endParaRPr>
            </a:p>
          </p:txBody>
        </p:sp>
        <p:sp>
          <p:nvSpPr>
            <p:cNvPr id="26" name="Down Arrow 25"/>
            <p:cNvSpPr/>
            <p:nvPr/>
          </p:nvSpPr>
          <p:spPr bwMode="auto">
            <a:xfrm rot="16200000">
              <a:off x="5898406" y="3439327"/>
              <a:ext cx="266122" cy="381000"/>
            </a:xfrm>
            <a:prstGeom prst="downArrow">
              <a:avLst/>
            </a:prstGeom>
            <a:gradFill rotWithShape="1">
              <a:gsLst>
                <a:gs pos="0">
                  <a:srgbClr val="0038A8">
                    <a:tint val="80000"/>
                    <a:satMod val="300000"/>
                  </a:srgbClr>
                </a:gs>
                <a:gs pos="100000">
                  <a:srgbClr val="0038A8">
                    <a:shade val="30000"/>
                    <a:satMod val="200000"/>
                  </a:srgbClr>
                </a:gs>
              </a:gsLst>
              <a:path path="circle">
                <a:fillToRect l="50000" t="50000" r="50000" b="50000"/>
              </a:path>
            </a:gradFill>
            <a:ln w="9525" cap="flat" cmpd="sng" algn="ctr">
              <a:solidFill>
                <a:srgbClr val="67097F">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algn="r" defTabSz="914400" fontAlgn="base">
                <a:spcBef>
                  <a:spcPct val="0"/>
                </a:spcBef>
                <a:spcAft>
                  <a:spcPct val="0"/>
                </a:spcAft>
                <a:defRPr/>
              </a:pPr>
              <a:endParaRPr lang="en-US" sz="2400" kern="0" smtClean="0">
                <a:solidFill>
                  <a:srgbClr val="000000"/>
                </a:solidFill>
                <a:latin typeface="KeplerRegular" pitchFamily="2" charset="0"/>
              </a:endParaRPr>
            </a:p>
          </p:txBody>
        </p:sp>
      </p:grpSp>
    </p:spTree>
    <p:extLst>
      <p:ext uri="{BB962C8B-B14F-4D97-AF65-F5344CB8AC3E}">
        <p14:creationId xmlns:p14="http://schemas.microsoft.com/office/powerpoint/2010/main" val="10889205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189066" y="3746877"/>
            <a:ext cx="2939174" cy="2939174"/>
          </a:xfrm>
          <a:prstGeom prst="rect">
            <a:avLst/>
          </a:prstGeom>
        </p:spPr>
      </p:pic>
      <p:pic>
        <p:nvPicPr>
          <p:cNvPr id="7" name="Picture 6"/>
          <p:cNvPicPr>
            <a:picLocks noChangeAspect="1"/>
          </p:cNvPicPr>
          <p:nvPr/>
        </p:nvPicPr>
        <p:blipFill>
          <a:blip r:embed="rId3"/>
          <a:stretch>
            <a:fillRect/>
          </a:stretch>
        </p:blipFill>
        <p:spPr>
          <a:xfrm>
            <a:off x="3094533" y="3746877"/>
            <a:ext cx="2939174" cy="2939174"/>
          </a:xfrm>
          <a:prstGeom prst="rect">
            <a:avLst/>
          </a:prstGeom>
        </p:spPr>
      </p:pic>
      <p:pic>
        <p:nvPicPr>
          <p:cNvPr id="6" name="Picture 5"/>
          <p:cNvPicPr>
            <a:picLocks noChangeAspect="1"/>
          </p:cNvPicPr>
          <p:nvPr/>
        </p:nvPicPr>
        <p:blipFill>
          <a:blip r:embed="rId4"/>
          <a:stretch>
            <a:fillRect/>
          </a:stretch>
        </p:blipFill>
        <p:spPr>
          <a:xfrm>
            <a:off x="9979" y="3746877"/>
            <a:ext cx="2929195" cy="2929195"/>
          </a:xfrm>
          <a:prstGeom prst="rect">
            <a:avLst/>
          </a:prstGeom>
        </p:spPr>
      </p:pic>
      <p:pic>
        <p:nvPicPr>
          <p:cNvPr id="5" name="Picture 4"/>
          <p:cNvPicPr>
            <a:picLocks noChangeAspect="1"/>
          </p:cNvPicPr>
          <p:nvPr/>
        </p:nvPicPr>
        <p:blipFill>
          <a:blip r:embed="rId5"/>
          <a:stretch>
            <a:fillRect/>
          </a:stretch>
        </p:blipFill>
        <p:spPr>
          <a:xfrm>
            <a:off x="6189066" y="688481"/>
            <a:ext cx="2939174" cy="2939174"/>
          </a:xfrm>
          <a:prstGeom prst="rect">
            <a:avLst/>
          </a:prstGeom>
        </p:spPr>
      </p:pic>
      <p:pic>
        <p:nvPicPr>
          <p:cNvPr id="4" name="Picture 3"/>
          <p:cNvPicPr>
            <a:picLocks noChangeAspect="1"/>
          </p:cNvPicPr>
          <p:nvPr/>
        </p:nvPicPr>
        <p:blipFill>
          <a:blip r:embed="rId6"/>
          <a:stretch>
            <a:fillRect/>
          </a:stretch>
        </p:blipFill>
        <p:spPr>
          <a:xfrm>
            <a:off x="3094533" y="688481"/>
            <a:ext cx="2939174" cy="2939174"/>
          </a:xfrm>
          <a:prstGeom prst="rect">
            <a:avLst/>
          </a:prstGeom>
        </p:spPr>
      </p:pic>
      <p:pic>
        <p:nvPicPr>
          <p:cNvPr id="2" name="Picture 1"/>
          <p:cNvPicPr>
            <a:picLocks noChangeAspect="1"/>
          </p:cNvPicPr>
          <p:nvPr/>
        </p:nvPicPr>
        <p:blipFill>
          <a:blip r:embed="rId7"/>
          <a:stretch>
            <a:fillRect/>
          </a:stretch>
        </p:blipFill>
        <p:spPr>
          <a:xfrm>
            <a:off x="5151" y="688481"/>
            <a:ext cx="2934023" cy="2934023"/>
          </a:xfrm>
          <a:prstGeom prst="rect">
            <a:avLst/>
          </a:prstGeom>
        </p:spPr>
      </p:pic>
      <p:sp>
        <p:nvSpPr>
          <p:cNvPr id="8" name="Title 1"/>
          <p:cNvSpPr txBox="1">
            <a:spLocks/>
          </p:cNvSpPr>
          <p:nvPr/>
        </p:nvSpPr>
        <p:spPr>
          <a:xfrm>
            <a:off x="0" y="22384"/>
            <a:ext cx="9144000" cy="1143000"/>
          </a:xfrm>
          <a:prstGeom prst="rect">
            <a:avLst/>
          </a:prstGeom>
        </p:spPr>
        <p:txBody>
          <a:bodyPr>
            <a:noAutofit/>
          </a:bodyPr>
          <a:lstStyle>
            <a:lvl1pPr algn="ctr" defTabSz="457200" rtl="0" eaLnBrk="1" latinLnBrk="0" hangingPunct="1">
              <a:spcBef>
                <a:spcPct val="0"/>
              </a:spcBef>
              <a:buNone/>
              <a:defRPr sz="4400" kern="1200">
                <a:solidFill>
                  <a:srgbClr val="430AA2"/>
                </a:solidFill>
                <a:latin typeface="Candara" panose="020E0502030303020204" pitchFamily="34" charset="0"/>
                <a:ea typeface="+mj-ea"/>
                <a:cs typeface="+mj-cs"/>
              </a:defRPr>
            </a:lvl1pPr>
          </a:lstStyle>
          <a:p>
            <a:r>
              <a:rPr lang="en-US" sz="3600" b="1" dirty="0" smtClean="0">
                <a:solidFill>
                  <a:srgbClr val="1F497D"/>
                </a:solidFill>
                <a:effectLst>
                  <a:outerShdw blurRad="38100" dist="38100" dir="2700000" algn="tl">
                    <a:srgbClr val="000000">
                      <a:alpha val="43137"/>
                    </a:srgbClr>
                  </a:outerShdw>
                </a:effectLst>
                <a:latin typeface="Cambria" panose="02040503050406030204" pitchFamily="18" charset="0"/>
              </a:rPr>
              <a:t>Predictive Models for Fatigue Strength</a:t>
            </a:r>
            <a:endParaRPr lang="en-US" sz="3600" b="1" dirty="0">
              <a:solidFill>
                <a:srgbClr val="1F497D"/>
              </a:solidFill>
              <a:effectLst>
                <a:outerShdw blurRad="38100" dist="38100" dir="2700000" algn="tl">
                  <a:srgbClr val="000000">
                    <a:alpha val="43137"/>
                  </a:srgbClr>
                </a:outerShdw>
              </a:effectLst>
              <a:latin typeface="Cambria" panose="02040503050406030204" pitchFamily="18" charset="0"/>
            </a:endParaRPr>
          </a:p>
        </p:txBody>
      </p:sp>
      <p:cxnSp>
        <p:nvCxnSpPr>
          <p:cNvPr id="19" name="Straight Connector 18"/>
          <p:cNvCxnSpPr/>
          <p:nvPr/>
        </p:nvCxnSpPr>
        <p:spPr>
          <a:xfrm flipV="1">
            <a:off x="378372" y="1040524"/>
            <a:ext cx="2317531" cy="2301766"/>
          </a:xfrm>
          <a:prstGeom prst="line">
            <a:avLst/>
          </a:prstGeom>
          <a:ln w="63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3431630" y="1066796"/>
            <a:ext cx="2317531" cy="2301766"/>
          </a:xfrm>
          <a:prstGeom prst="line">
            <a:avLst/>
          </a:prstGeom>
          <a:ln w="63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6568981" y="1035265"/>
            <a:ext cx="2317531" cy="2301766"/>
          </a:xfrm>
          <a:prstGeom prst="line">
            <a:avLst/>
          </a:prstGeom>
          <a:ln w="63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341582" y="4125310"/>
            <a:ext cx="2317531" cy="2301766"/>
          </a:xfrm>
          <a:prstGeom prst="line">
            <a:avLst/>
          </a:prstGeom>
          <a:ln w="63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3463160" y="4109551"/>
            <a:ext cx="2317531" cy="2301766"/>
          </a:xfrm>
          <a:prstGeom prst="line">
            <a:avLst/>
          </a:prstGeom>
          <a:ln w="63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568978" y="4109542"/>
            <a:ext cx="2317531" cy="2301766"/>
          </a:xfrm>
          <a:prstGeom prst="line">
            <a:avLst/>
          </a:prstGeom>
          <a:ln w="63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188621" y="2936921"/>
            <a:ext cx="1261884" cy="4001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000" b="1" dirty="0" smtClean="0">
                <a:solidFill>
                  <a:prstClr val="white"/>
                </a:solidFill>
              </a:rPr>
              <a:t>R</a:t>
            </a:r>
            <a:r>
              <a:rPr lang="en-US" sz="2000" b="1" baseline="30000" dirty="0" smtClean="0">
                <a:solidFill>
                  <a:prstClr val="white"/>
                </a:solidFill>
              </a:rPr>
              <a:t>2</a:t>
            </a:r>
            <a:r>
              <a:rPr lang="en-US" sz="2000" b="1" dirty="0" smtClean="0">
                <a:solidFill>
                  <a:prstClr val="white"/>
                </a:solidFill>
              </a:rPr>
              <a:t>=0.5462</a:t>
            </a:r>
            <a:endParaRPr lang="en-US" sz="2000" b="1" dirty="0">
              <a:solidFill>
                <a:prstClr val="white"/>
              </a:solidFill>
            </a:endParaRPr>
          </a:p>
        </p:txBody>
      </p:sp>
      <p:sp>
        <p:nvSpPr>
          <p:cNvPr id="29" name="TextBox 28"/>
          <p:cNvSpPr txBox="1"/>
          <p:nvPr/>
        </p:nvSpPr>
        <p:spPr>
          <a:xfrm>
            <a:off x="4383766" y="2900135"/>
            <a:ext cx="1261884" cy="4001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000" b="1" dirty="0" smtClean="0">
                <a:solidFill>
                  <a:prstClr val="white"/>
                </a:solidFill>
              </a:rPr>
              <a:t>R</a:t>
            </a:r>
            <a:r>
              <a:rPr lang="en-US" sz="2000" b="1" baseline="30000" dirty="0" smtClean="0">
                <a:solidFill>
                  <a:prstClr val="white"/>
                </a:solidFill>
              </a:rPr>
              <a:t>2</a:t>
            </a:r>
            <a:r>
              <a:rPr lang="en-US" sz="2000" b="1" dirty="0" smtClean="0">
                <a:solidFill>
                  <a:prstClr val="white"/>
                </a:solidFill>
              </a:rPr>
              <a:t>=0.8688</a:t>
            </a:r>
            <a:endParaRPr lang="en-US" sz="2000" b="1" dirty="0">
              <a:solidFill>
                <a:prstClr val="white"/>
              </a:solidFill>
            </a:endParaRPr>
          </a:p>
        </p:txBody>
      </p:sp>
      <p:sp>
        <p:nvSpPr>
          <p:cNvPr id="30" name="TextBox 29"/>
          <p:cNvSpPr txBox="1"/>
          <p:nvPr/>
        </p:nvSpPr>
        <p:spPr>
          <a:xfrm>
            <a:off x="7505338" y="2900135"/>
            <a:ext cx="1261884" cy="4001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000" b="1" dirty="0" smtClean="0">
                <a:solidFill>
                  <a:prstClr val="white"/>
                </a:solidFill>
              </a:rPr>
              <a:t>R</a:t>
            </a:r>
            <a:r>
              <a:rPr lang="en-US" sz="2000" b="1" baseline="30000" dirty="0" smtClean="0">
                <a:solidFill>
                  <a:prstClr val="white"/>
                </a:solidFill>
              </a:rPr>
              <a:t>2</a:t>
            </a:r>
            <a:r>
              <a:rPr lang="en-US" sz="2000" b="1" dirty="0" smtClean="0">
                <a:solidFill>
                  <a:prstClr val="white"/>
                </a:solidFill>
              </a:rPr>
              <a:t>=0.5176</a:t>
            </a:r>
            <a:endParaRPr lang="en-US" sz="2000" b="1" dirty="0">
              <a:solidFill>
                <a:prstClr val="white"/>
              </a:solidFill>
            </a:endParaRPr>
          </a:p>
        </p:txBody>
      </p:sp>
      <p:sp>
        <p:nvSpPr>
          <p:cNvPr id="31" name="TextBox 30"/>
          <p:cNvSpPr txBox="1"/>
          <p:nvPr/>
        </p:nvSpPr>
        <p:spPr>
          <a:xfrm>
            <a:off x="1188621" y="5956456"/>
            <a:ext cx="1261884" cy="4001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000" b="1" dirty="0" smtClean="0">
                <a:solidFill>
                  <a:prstClr val="white"/>
                </a:solidFill>
              </a:rPr>
              <a:t>R</a:t>
            </a:r>
            <a:r>
              <a:rPr lang="en-US" sz="2000" b="1" baseline="30000" dirty="0" smtClean="0">
                <a:solidFill>
                  <a:prstClr val="white"/>
                </a:solidFill>
              </a:rPr>
              <a:t>2</a:t>
            </a:r>
            <a:r>
              <a:rPr lang="en-US" sz="2000" b="1" dirty="0" smtClean="0">
                <a:solidFill>
                  <a:prstClr val="white"/>
                </a:solidFill>
              </a:rPr>
              <a:t>=0.9251</a:t>
            </a:r>
            <a:endParaRPr lang="en-US" sz="2000" b="1" dirty="0">
              <a:solidFill>
                <a:prstClr val="white"/>
              </a:solidFill>
            </a:endParaRPr>
          </a:p>
        </p:txBody>
      </p:sp>
      <p:sp>
        <p:nvSpPr>
          <p:cNvPr id="32" name="TextBox 31"/>
          <p:cNvSpPr txBox="1"/>
          <p:nvPr/>
        </p:nvSpPr>
        <p:spPr>
          <a:xfrm>
            <a:off x="4383766" y="5948577"/>
            <a:ext cx="1261884" cy="400110"/>
          </a:xfrm>
          <a:prstGeom prst="rect">
            <a:avLst/>
          </a:prstGeom>
          <a:effectLst/>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000" b="1" dirty="0" smtClean="0">
                <a:solidFill>
                  <a:prstClr val="white"/>
                </a:solidFill>
              </a:rPr>
              <a:t>R</a:t>
            </a:r>
            <a:r>
              <a:rPr lang="en-US" sz="2000" b="1" baseline="30000" dirty="0" smtClean="0">
                <a:solidFill>
                  <a:prstClr val="white"/>
                </a:solidFill>
              </a:rPr>
              <a:t>2</a:t>
            </a:r>
            <a:r>
              <a:rPr lang="en-US" sz="2000" b="1" dirty="0" smtClean="0">
                <a:solidFill>
                  <a:prstClr val="white"/>
                </a:solidFill>
              </a:rPr>
              <a:t>=0.8823</a:t>
            </a:r>
            <a:endParaRPr lang="en-US" sz="2000" b="1" dirty="0">
              <a:solidFill>
                <a:prstClr val="white"/>
              </a:solidFill>
            </a:endParaRPr>
          </a:p>
        </p:txBody>
      </p:sp>
      <p:sp>
        <p:nvSpPr>
          <p:cNvPr id="33" name="TextBox 32"/>
          <p:cNvSpPr txBox="1"/>
          <p:nvPr/>
        </p:nvSpPr>
        <p:spPr>
          <a:xfrm>
            <a:off x="7505338" y="5956456"/>
            <a:ext cx="1261884" cy="400110"/>
          </a:xfrm>
          <a:prstGeom prst="rect">
            <a:avLst/>
          </a:prstGeom>
          <a:effectLst>
            <a:glow rad="228600">
              <a:schemeClr val="accent4">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000" b="1" dirty="0" smtClean="0">
                <a:solidFill>
                  <a:prstClr val="white"/>
                </a:solidFill>
              </a:rPr>
              <a:t>R</a:t>
            </a:r>
            <a:r>
              <a:rPr lang="en-US" sz="2000" b="1" baseline="30000" dirty="0" smtClean="0">
                <a:solidFill>
                  <a:prstClr val="white"/>
                </a:solidFill>
              </a:rPr>
              <a:t>2</a:t>
            </a:r>
            <a:r>
              <a:rPr lang="en-US" sz="2000" b="1" dirty="0" smtClean="0">
                <a:solidFill>
                  <a:prstClr val="white"/>
                </a:solidFill>
              </a:rPr>
              <a:t>=0.9308</a:t>
            </a:r>
            <a:endParaRPr lang="en-US" sz="2000" b="1" dirty="0">
              <a:solidFill>
                <a:prstClr val="white"/>
              </a:solidFill>
            </a:endParaRPr>
          </a:p>
        </p:txBody>
      </p:sp>
    </p:spTree>
    <p:extLst>
      <p:ext uri="{BB962C8B-B14F-4D97-AF65-F5344CB8AC3E}">
        <p14:creationId xmlns:p14="http://schemas.microsoft.com/office/powerpoint/2010/main" val="13411062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C793D96-908F-C349-BB78-E3BAD6A8651C}" type="slidenum">
              <a:rPr lang="en-US" smtClean="0">
                <a:solidFill>
                  <a:prstClr val="black">
                    <a:tint val="75000"/>
                  </a:prstClr>
                </a:solidFill>
              </a:rPr>
              <a:pPr/>
              <a:t>21</a:t>
            </a:fld>
            <a:endParaRPr lang="en-US">
              <a:solidFill>
                <a:prstClr val="black">
                  <a:tint val="75000"/>
                </a:prst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061172067"/>
              </p:ext>
            </p:extLst>
          </p:nvPr>
        </p:nvGraphicFramePr>
        <p:xfrm>
          <a:off x="208254" y="834956"/>
          <a:ext cx="8727492" cy="5581726"/>
        </p:xfrm>
        <a:graphic>
          <a:graphicData uri="http://schemas.openxmlformats.org/drawingml/2006/table">
            <a:tbl>
              <a:tblPr>
                <a:tableStyleId>{2D5ABB26-0587-4C30-8999-92F81FD0307C}</a:tableStyleId>
              </a:tblPr>
              <a:tblGrid>
                <a:gridCol w="1578354"/>
                <a:gridCol w="1733510"/>
                <a:gridCol w="1353907"/>
                <a:gridCol w="1353907"/>
                <a:gridCol w="1353907"/>
                <a:gridCol w="1353907"/>
              </a:tblGrid>
              <a:tr h="550782">
                <a:tc>
                  <a:txBody>
                    <a:bodyPr/>
                    <a:lstStyle/>
                    <a:p>
                      <a:pPr algn="ctr" fontAlgn="b"/>
                      <a:endParaRPr lang="en-US" sz="2000" b="1" i="1"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fontAlgn="b"/>
                      <a:r>
                        <a:rPr lang="en-US" sz="2000" b="1" i="1" u="none" strike="noStrike" dirty="0">
                          <a:effectLst/>
                        </a:rPr>
                        <a:t>R</a:t>
                      </a:r>
                      <a:endParaRPr lang="en-US" sz="2000" b="1" i="1"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fontAlgn="b"/>
                      <a:r>
                        <a:rPr lang="en-US" sz="2000" b="1" i="1" u="none" strike="noStrike" dirty="0" smtClean="0">
                          <a:effectLst/>
                        </a:rPr>
                        <a:t>R</a:t>
                      </a:r>
                      <a:r>
                        <a:rPr lang="en-US" sz="2000" b="1" i="1" u="none" strike="noStrike" baseline="30000" dirty="0" smtClean="0">
                          <a:effectLst/>
                        </a:rPr>
                        <a:t>2</a:t>
                      </a:r>
                      <a:endParaRPr lang="en-US" sz="2000" b="1" i="1" u="none" strike="noStrike" baseline="30000"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fontAlgn="b"/>
                      <a:r>
                        <a:rPr lang="en-US" sz="2000" b="1" i="1" u="none" strike="noStrike">
                          <a:effectLst/>
                        </a:rPr>
                        <a:t>MAE</a:t>
                      </a:r>
                      <a:endParaRPr lang="en-US" sz="2000" b="1" i="1" u="none" strike="noStrike">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fontAlgn="b"/>
                      <a:r>
                        <a:rPr lang="en-US" sz="2000" b="1" i="1" u="none" strike="noStrike" dirty="0">
                          <a:effectLst/>
                        </a:rPr>
                        <a:t>RMSE</a:t>
                      </a:r>
                      <a:endParaRPr lang="en-US" sz="2000" b="1" i="1"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fontAlgn="b"/>
                      <a:r>
                        <a:rPr lang="en-US" sz="2000" b="1" i="1" u="none" strike="noStrike" dirty="0" err="1" smtClean="0">
                          <a:effectLst/>
                        </a:rPr>
                        <a:t>MAE</a:t>
                      </a:r>
                      <a:r>
                        <a:rPr lang="en-US" sz="2000" b="1" i="1" u="none" strike="noStrike" baseline="-25000" dirty="0" err="1" smtClean="0">
                          <a:effectLst/>
                        </a:rPr>
                        <a:t>f</a:t>
                      </a:r>
                      <a:endParaRPr lang="en-US" sz="2000" b="1" i="1" u="none" strike="noStrike" baseline="-25000"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r>
              <a:tr h="550782">
                <a:tc>
                  <a:txBody>
                    <a:bodyPr/>
                    <a:lstStyle/>
                    <a:p>
                      <a:pPr algn="ctr" fontAlgn="b"/>
                      <a:r>
                        <a:rPr lang="en-US" sz="1800" b="1" u="none" strike="noStrike" dirty="0">
                          <a:effectLst/>
                        </a:rPr>
                        <a:t>Linear Regression</a:t>
                      </a:r>
                      <a:endParaRPr lang="en-US" sz="1800" b="1"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fontAlgn="b"/>
                      <a:r>
                        <a:rPr lang="en-US" sz="1800" u="none" strike="noStrike" dirty="0" smtClean="0">
                          <a:effectLst/>
                        </a:rPr>
                        <a:t>0.7391</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0.5462</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85.06</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125.70</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0.1606</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50782">
                <a:tc>
                  <a:txBody>
                    <a:bodyPr/>
                    <a:lstStyle/>
                    <a:p>
                      <a:pPr algn="ctr" fontAlgn="b"/>
                      <a:r>
                        <a:rPr lang="en-US" sz="1800" b="1" u="none" strike="noStrike" dirty="0" smtClean="0">
                          <a:effectLst/>
                        </a:rPr>
                        <a:t>Neural Networks</a:t>
                      </a:r>
                      <a:endParaRPr lang="en-US" sz="1800" b="1"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fontAlgn="b"/>
                      <a:r>
                        <a:rPr lang="en-US" sz="1800" u="none" strike="noStrike" dirty="0" smtClean="0">
                          <a:effectLst/>
                        </a:rPr>
                        <a:t>0.9321</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0.8688</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51.13</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67.55</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0.0973</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50782">
                <a:tc>
                  <a:txBody>
                    <a:bodyPr/>
                    <a:lstStyle/>
                    <a:p>
                      <a:pPr algn="ctr" fontAlgn="b"/>
                      <a:r>
                        <a:rPr lang="en-US" sz="1800" b="1" u="none" strike="noStrike" dirty="0" smtClean="0">
                          <a:effectLst/>
                        </a:rPr>
                        <a:t>Support Vector Machines</a:t>
                      </a:r>
                      <a:endParaRPr lang="en-US" sz="1800" b="1"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fontAlgn="b"/>
                      <a:r>
                        <a:rPr lang="en-US" sz="1800" u="none" strike="noStrike" dirty="0" smtClean="0">
                          <a:effectLst/>
                        </a:rPr>
                        <a:t>0.7194</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0.5176</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79.68</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131.49</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0.1392</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50782">
                <a:tc>
                  <a:txBody>
                    <a:bodyPr/>
                    <a:lstStyle/>
                    <a:p>
                      <a:pPr algn="ctr" fontAlgn="b"/>
                      <a:r>
                        <a:rPr lang="en-US" sz="1800" b="1" u="none" strike="noStrike" dirty="0" smtClean="0">
                          <a:effectLst/>
                        </a:rPr>
                        <a:t>Nearest Neighbor</a:t>
                      </a:r>
                      <a:endParaRPr lang="en-US" sz="1800" b="1"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fontAlgn="b"/>
                      <a:r>
                        <a:rPr lang="en-US" sz="1800" u="none" strike="noStrike" dirty="0" smtClean="0">
                          <a:effectLst/>
                        </a:rPr>
                        <a:t>0.9618</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0.9251</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45.17</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51.09</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0.0857</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50782">
                <a:tc>
                  <a:txBody>
                    <a:bodyPr/>
                    <a:lstStyle/>
                    <a:p>
                      <a:pPr algn="ctr" fontAlgn="b"/>
                      <a:r>
                        <a:rPr lang="en-US" sz="1800" b="1" u="none" strike="noStrike" dirty="0" smtClean="0">
                          <a:effectLst/>
                        </a:rPr>
                        <a:t>Decision Table</a:t>
                      </a:r>
                      <a:endParaRPr lang="en-US" sz="1800" b="1"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fontAlgn="b"/>
                      <a:r>
                        <a:rPr lang="en-US" sz="1800" b="0" u="none" strike="noStrike" dirty="0" smtClean="0">
                          <a:solidFill>
                            <a:schemeClr val="tx1"/>
                          </a:solidFill>
                          <a:effectLst/>
                        </a:rPr>
                        <a:t>0.9420</a:t>
                      </a:r>
                      <a:endParaRPr lang="en-US" sz="1800" b="0" i="0" u="none" strike="noStrike" dirty="0">
                        <a:solidFill>
                          <a:schemeClr val="tx1"/>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u="none" strike="noStrike" dirty="0" smtClean="0">
                          <a:solidFill>
                            <a:schemeClr val="tx1"/>
                          </a:solidFill>
                          <a:effectLst/>
                        </a:rPr>
                        <a:t>0.8874</a:t>
                      </a:r>
                      <a:endParaRPr lang="en-US" sz="1800" b="0" i="0" u="none" strike="noStrike" dirty="0">
                        <a:solidFill>
                          <a:schemeClr val="tx1"/>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u="none" strike="noStrike" dirty="0" smtClean="0">
                          <a:solidFill>
                            <a:schemeClr val="tx1"/>
                          </a:solidFill>
                          <a:effectLst/>
                        </a:rPr>
                        <a:t>47.03</a:t>
                      </a:r>
                      <a:endParaRPr lang="en-US" sz="1800" b="0" i="0" u="none" strike="noStrike" dirty="0">
                        <a:solidFill>
                          <a:schemeClr val="tx1"/>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u="none" strike="noStrike" dirty="0" smtClean="0">
                          <a:solidFill>
                            <a:schemeClr val="tx1"/>
                          </a:solidFill>
                          <a:effectLst/>
                        </a:rPr>
                        <a:t>62.60</a:t>
                      </a:r>
                      <a:endParaRPr lang="en-US" sz="1800" b="0" i="0" u="none" strike="noStrike" dirty="0">
                        <a:solidFill>
                          <a:schemeClr val="tx1"/>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u="none" strike="noStrike" dirty="0" smtClean="0">
                          <a:solidFill>
                            <a:schemeClr val="tx1"/>
                          </a:solidFill>
                          <a:effectLst/>
                        </a:rPr>
                        <a:t>0.0857</a:t>
                      </a:r>
                      <a:endParaRPr lang="en-US" sz="1800" b="0" i="0" u="none" strike="noStrike" dirty="0">
                        <a:solidFill>
                          <a:schemeClr val="tx1"/>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50782">
                <a:tc>
                  <a:txBody>
                    <a:bodyPr/>
                    <a:lstStyle/>
                    <a:p>
                      <a:pPr algn="ctr" fontAlgn="b"/>
                      <a:r>
                        <a:rPr lang="en-US" sz="1800" b="1" u="none" strike="noStrike" dirty="0" smtClean="0">
                          <a:effectLst/>
                        </a:rPr>
                        <a:t>Decision Tree (M5P)</a:t>
                      </a:r>
                      <a:endParaRPr lang="en-US" sz="1800" b="1"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fontAlgn="b"/>
                      <a:r>
                        <a:rPr lang="en-US" sz="1800" u="none" strike="noStrike" dirty="0" smtClean="0">
                          <a:effectLst/>
                        </a:rPr>
                        <a:t>0.9393</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0.8823</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49.32</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66.66</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u="none" strike="noStrike" dirty="0" smtClean="0">
                          <a:effectLst/>
                        </a:rPr>
                        <a:t>0.0952</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50782">
                <a:tc>
                  <a:txBody>
                    <a:bodyPr/>
                    <a:lstStyle/>
                    <a:p>
                      <a:pPr algn="ctr" fontAlgn="b"/>
                      <a:r>
                        <a:rPr lang="en-US" sz="1800" b="1" i="0" u="none" strike="noStrike" dirty="0" smtClean="0">
                          <a:solidFill>
                            <a:srgbClr val="000000"/>
                          </a:solidFill>
                          <a:effectLst/>
                          <a:latin typeface="Calibri"/>
                        </a:rPr>
                        <a:t>Decision Tree (Random Tree)</a:t>
                      </a:r>
                      <a:endParaRPr lang="en-US" sz="1800" b="1"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fontAlgn="b"/>
                      <a:r>
                        <a:rPr lang="en-US" sz="1800" b="0" i="0" u="none" strike="noStrike" dirty="0" smtClean="0">
                          <a:solidFill>
                            <a:srgbClr val="000000"/>
                          </a:solidFill>
                          <a:effectLst/>
                          <a:latin typeface="Calibri"/>
                        </a:rPr>
                        <a:t>0.9566</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smtClean="0">
                          <a:solidFill>
                            <a:srgbClr val="000000"/>
                          </a:solidFill>
                          <a:effectLst/>
                          <a:latin typeface="Calibri"/>
                        </a:rPr>
                        <a:t>0.9151</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smtClean="0">
                          <a:solidFill>
                            <a:srgbClr val="000000"/>
                          </a:solidFill>
                          <a:effectLst/>
                          <a:latin typeface="Calibri"/>
                        </a:rPr>
                        <a:t>45.64</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smtClean="0">
                          <a:solidFill>
                            <a:srgbClr val="000000"/>
                          </a:solidFill>
                          <a:effectLst/>
                          <a:latin typeface="Calibri"/>
                        </a:rPr>
                        <a:t>54.58</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smtClean="0">
                          <a:solidFill>
                            <a:srgbClr val="000000"/>
                          </a:solidFill>
                          <a:effectLst/>
                          <a:latin typeface="Calibri"/>
                        </a:rPr>
                        <a:t>0.0861</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50782">
                <a:tc>
                  <a:txBody>
                    <a:bodyPr/>
                    <a:lstStyle/>
                    <a:p>
                      <a:pPr algn="ctr" fontAlgn="b"/>
                      <a:r>
                        <a:rPr lang="en-US" sz="1800" b="1" i="0" u="none" strike="noStrike" dirty="0" smtClean="0">
                          <a:solidFill>
                            <a:srgbClr val="000000"/>
                          </a:solidFill>
                          <a:effectLst/>
                          <a:latin typeface="Calibri"/>
                        </a:rPr>
                        <a:t>Decision Tree (</a:t>
                      </a:r>
                      <a:r>
                        <a:rPr lang="en-US" sz="1800" b="1" i="0" u="none" strike="noStrike" dirty="0" err="1" smtClean="0">
                          <a:solidFill>
                            <a:srgbClr val="000000"/>
                          </a:solidFill>
                          <a:effectLst/>
                          <a:latin typeface="Calibri"/>
                        </a:rPr>
                        <a:t>REPTree</a:t>
                      </a:r>
                      <a:r>
                        <a:rPr lang="en-US" sz="1800" b="1" i="0" u="none" strike="noStrike" dirty="0" smtClean="0">
                          <a:solidFill>
                            <a:srgbClr val="000000"/>
                          </a:solidFill>
                          <a:effectLst/>
                          <a:latin typeface="Calibri"/>
                        </a:rPr>
                        <a:t>)</a:t>
                      </a:r>
                      <a:endParaRPr lang="en-US" sz="1800" b="1"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fontAlgn="b"/>
                      <a:r>
                        <a:rPr lang="en-US" sz="1800" b="0" i="0" u="none" strike="noStrike" dirty="0" smtClean="0">
                          <a:solidFill>
                            <a:srgbClr val="000000"/>
                          </a:solidFill>
                          <a:effectLst/>
                          <a:latin typeface="Calibri"/>
                        </a:rPr>
                        <a:t>0.9453</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smtClean="0">
                          <a:solidFill>
                            <a:srgbClr val="000000"/>
                          </a:solidFill>
                          <a:effectLst/>
                          <a:latin typeface="Calibri"/>
                        </a:rPr>
                        <a:t>0.8936</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smtClean="0">
                          <a:solidFill>
                            <a:srgbClr val="000000"/>
                          </a:solidFill>
                          <a:effectLst/>
                          <a:latin typeface="Calibri"/>
                        </a:rPr>
                        <a:t>42.16</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smtClean="0">
                          <a:solidFill>
                            <a:srgbClr val="000000"/>
                          </a:solidFill>
                          <a:effectLst/>
                          <a:latin typeface="Calibri"/>
                        </a:rPr>
                        <a:t>61.13</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smtClean="0">
                          <a:solidFill>
                            <a:srgbClr val="000000"/>
                          </a:solidFill>
                          <a:effectLst/>
                          <a:latin typeface="Calibri"/>
                        </a:rPr>
                        <a:t>0.0844</a:t>
                      </a:r>
                      <a:endParaRPr lang="en-US" sz="18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50782">
                <a:tc>
                  <a:txBody>
                    <a:bodyPr/>
                    <a:lstStyle/>
                    <a:p>
                      <a:pPr algn="ctr" fontAlgn="b"/>
                      <a:r>
                        <a:rPr lang="en-US" sz="1800" b="1" i="0" u="none" strike="noStrike" dirty="0" smtClean="0">
                          <a:solidFill>
                            <a:srgbClr val="000000"/>
                          </a:solidFill>
                          <a:effectLst/>
                          <a:latin typeface="Calibri"/>
                        </a:rPr>
                        <a:t>Random Forest</a:t>
                      </a:r>
                      <a:endParaRPr lang="en-US" sz="1800" b="1"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fontAlgn="b"/>
                      <a:r>
                        <a:rPr lang="en-US" sz="1800" b="1" i="0" u="none" strike="noStrike" dirty="0" smtClean="0">
                          <a:solidFill>
                            <a:srgbClr val="FF0000"/>
                          </a:solidFill>
                          <a:effectLst/>
                          <a:latin typeface="Calibri"/>
                        </a:rPr>
                        <a:t>0.9648</a:t>
                      </a:r>
                      <a:endParaRPr lang="en-US" sz="1800" b="1" i="0" u="none" strike="noStrike" dirty="0">
                        <a:solidFill>
                          <a:srgbClr val="FF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1" i="0" u="none" strike="noStrike" dirty="0" smtClean="0">
                          <a:solidFill>
                            <a:srgbClr val="FF0000"/>
                          </a:solidFill>
                          <a:effectLst/>
                          <a:latin typeface="Calibri"/>
                        </a:rPr>
                        <a:t>0.9308</a:t>
                      </a:r>
                      <a:endParaRPr lang="en-US" sz="1800" b="1" i="0" u="none" strike="noStrike" dirty="0">
                        <a:solidFill>
                          <a:srgbClr val="FF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1" i="0" u="none" strike="noStrike" dirty="0" smtClean="0">
                          <a:solidFill>
                            <a:srgbClr val="FF0000"/>
                          </a:solidFill>
                          <a:effectLst/>
                          <a:latin typeface="Calibri"/>
                        </a:rPr>
                        <a:t>40.92</a:t>
                      </a:r>
                      <a:endParaRPr lang="en-US" sz="1800" b="1" i="0" u="none" strike="noStrike" dirty="0">
                        <a:solidFill>
                          <a:srgbClr val="FF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1" i="0" u="none" strike="noStrike" dirty="0" smtClean="0">
                          <a:solidFill>
                            <a:srgbClr val="FF0000"/>
                          </a:solidFill>
                          <a:effectLst/>
                          <a:latin typeface="Calibri"/>
                        </a:rPr>
                        <a:t>49.17</a:t>
                      </a:r>
                      <a:endParaRPr lang="en-US" sz="1800" b="1" i="0" u="none" strike="noStrike" dirty="0">
                        <a:solidFill>
                          <a:srgbClr val="FF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1" i="0" u="none" strike="noStrike" dirty="0" smtClean="0">
                          <a:solidFill>
                            <a:srgbClr val="FF0000"/>
                          </a:solidFill>
                          <a:effectLst/>
                          <a:latin typeface="Calibri"/>
                        </a:rPr>
                        <a:t>0.0808</a:t>
                      </a:r>
                      <a:endParaRPr lang="en-US" sz="1800" b="1" i="0" u="none" strike="noStrike" dirty="0">
                        <a:solidFill>
                          <a:srgbClr val="FF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6" name="Title 1"/>
          <p:cNvSpPr txBox="1">
            <a:spLocks/>
          </p:cNvSpPr>
          <p:nvPr/>
        </p:nvSpPr>
        <p:spPr>
          <a:xfrm>
            <a:off x="0" y="22384"/>
            <a:ext cx="9144000" cy="1143000"/>
          </a:xfrm>
          <a:prstGeom prst="rect">
            <a:avLst/>
          </a:prstGeom>
        </p:spPr>
        <p:txBody>
          <a:bodyPr>
            <a:noAutofit/>
          </a:bodyPr>
          <a:lstStyle>
            <a:lvl1pPr algn="ctr" defTabSz="457200" rtl="0" eaLnBrk="1" latinLnBrk="0" hangingPunct="1">
              <a:spcBef>
                <a:spcPct val="0"/>
              </a:spcBef>
              <a:buNone/>
              <a:defRPr sz="4400" kern="1200">
                <a:solidFill>
                  <a:srgbClr val="430AA2"/>
                </a:solidFill>
                <a:latin typeface="Candara" panose="020E0502030303020204" pitchFamily="34" charset="0"/>
                <a:ea typeface="+mj-ea"/>
                <a:cs typeface="+mj-cs"/>
              </a:defRPr>
            </a:lvl1pPr>
          </a:lstStyle>
          <a:p>
            <a:r>
              <a:rPr lang="en-US" sz="3600" b="1" dirty="0" smtClean="0">
                <a:solidFill>
                  <a:srgbClr val="1F497D"/>
                </a:solidFill>
                <a:effectLst>
                  <a:outerShdw blurRad="38100" dist="38100" dir="2700000" algn="tl">
                    <a:srgbClr val="000000">
                      <a:alpha val="43137"/>
                    </a:srgbClr>
                  </a:outerShdw>
                </a:effectLst>
                <a:latin typeface="Cambria" panose="02040503050406030204" pitchFamily="18" charset="0"/>
              </a:rPr>
              <a:t>Predictive Models for Fatigue Strength</a:t>
            </a:r>
            <a:endParaRPr lang="en-US" sz="3600" b="1" dirty="0">
              <a:solidFill>
                <a:srgbClr val="1F497D"/>
              </a:solidFill>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1328250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a:spLocks noGrp="1"/>
          </p:cNvSpPr>
          <p:nvPr>
            <p:ph type="title"/>
          </p:nvPr>
        </p:nvSpPr>
        <p:spPr>
          <a:xfrm>
            <a:off x="457200" y="189972"/>
            <a:ext cx="8229600" cy="1143000"/>
          </a:xfrm>
        </p:spPr>
        <p:txBody>
          <a:bodyPr>
            <a:noAutofit/>
          </a:bodyPr>
          <a:lstStyle/>
          <a:p>
            <a:pPr lvl="0"/>
            <a:r>
              <a:rPr lang="en-US" b="1" dirty="0" smtClean="0">
                <a:solidFill>
                  <a:srgbClr val="1F497D"/>
                </a:solidFill>
                <a:effectLst>
                  <a:outerShdw blurRad="38100" dist="38100" dir="2700000" algn="tl">
                    <a:srgbClr val="000000">
                      <a:alpha val="43137"/>
                    </a:srgbClr>
                  </a:outerShdw>
                </a:effectLst>
                <a:latin typeface="Cambria" panose="02040503050406030204" pitchFamily="18" charset="0"/>
              </a:rPr>
              <a:t>Future Directions</a:t>
            </a:r>
            <a:endParaRPr lang="en-US" b="1" dirty="0">
              <a:solidFill>
                <a:srgbClr val="1F497D"/>
              </a:solidFill>
              <a:effectLst>
                <a:outerShdw blurRad="38100" dist="38100" dir="2700000" algn="tl">
                  <a:srgbClr val="000000">
                    <a:alpha val="43137"/>
                  </a:srgbClr>
                </a:outerShdw>
              </a:effectLst>
              <a:latin typeface="Cambria" panose="02040503050406030204" pitchFamily="18" charset="0"/>
            </a:endParaRPr>
          </a:p>
        </p:txBody>
      </p:sp>
      <p:sp>
        <p:nvSpPr>
          <p:cNvPr id="3" name="Content Placeholder 2"/>
          <p:cNvSpPr>
            <a:spLocks noGrp="1"/>
          </p:cNvSpPr>
          <p:nvPr>
            <p:ph idx="4294967295"/>
          </p:nvPr>
        </p:nvSpPr>
        <p:spPr>
          <a:xfrm>
            <a:off x="618069" y="1439863"/>
            <a:ext cx="8229600" cy="4964112"/>
          </a:xfrm>
          <a:noFill/>
          <a:ln>
            <a:noFill/>
          </a:ln>
        </p:spPr>
        <p:style>
          <a:lnRef idx="1">
            <a:schemeClr val="accent1"/>
          </a:lnRef>
          <a:fillRef idx="2">
            <a:schemeClr val="accent1"/>
          </a:fillRef>
          <a:effectRef idx="1">
            <a:schemeClr val="accent1"/>
          </a:effectRef>
          <a:fontRef idx="minor">
            <a:schemeClr val="dk1"/>
          </a:fontRef>
        </p:style>
        <p:txBody>
          <a:bodyPr>
            <a:noAutofit/>
          </a:bodyPr>
          <a:lstStyle/>
          <a:p>
            <a:r>
              <a:rPr lang="en-US" sz="2800" dirty="0" smtClean="0">
                <a:effectLst/>
                <a:latin typeface="Candara"/>
                <a:cs typeface="Candara"/>
              </a:rPr>
              <a:t>Improving Processing-Structure linkage</a:t>
            </a:r>
          </a:p>
          <a:p>
            <a:pPr lvl="1"/>
            <a:r>
              <a:rPr lang="en-US" sz="2000" dirty="0" smtClean="0">
                <a:effectLst/>
                <a:latin typeface="Candara"/>
                <a:cs typeface="Candara"/>
              </a:rPr>
              <a:t>Use better martensitic theory models</a:t>
            </a:r>
          </a:p>
          <a:p>
            <a:pPr lvl="1"/>
            <a:r>
              <a:rPr lang="en-US" sz="2000" dirty="0" smtClean="0">
                <a:effectLst/>
                <a:latin typeface="Candara"/>
                <a:cs typeface="Candara"/>
              </a:rPr>
              <a:t>More accurate oxide fraction, austenite stability parameter</a:t>
            </a:r>
          </a:p>
          <a:p>
            <a:r>
              <a:rPr lang="en-US" sz="2800" dirty="0" smtClean="0">
                <a:effectLst/>
                <a:latin typeface="Candara"/>
                <a:cs typeface="Candara"/>
              </a:rPr>
              <a:t>Improving Structure-Property linkage</a:t>
            </a:r>
          </a:p>
          <a:p>
            <a:pPr lvl="1"/>
            <a:r>
              <a:rPr lang="en-US" sz="2000" dirty="0" smtClean="0">
                <a:effectLst/>
                <a:latin typeface="Candara"/>
                <a:cs typeface="Candara"/>
              </a:rPr>
              <a:t>Use ensemble data mining models</a:t>
            </a:r>
          </a:p>
          <a:p>
            <a:pPr lvl="1"/>
            <a:r>
              <a:rPr lang="en-US" sz="2000" dirty="0" smtClean="0">
                <a:effectLst/>
                <a:latin typeface="Candara"/>
                <a:cs typeface="Candara"/>
              </a:rPr>
              <a:t>Explore hierarchical predictive mining </a:t>
            </a:r>
          </a:p>
          <a:p>
            <a:r>
              <a:rPr lang="en-US" sz="2800" dirty="0" smtClean="0">
                <a:effectLst/>
                <a:latin typeface="Candara"/>
                <a:cs typeface="Candara"/>
              </a:rPr>
              <a:t>Get access to more experimental data?</a:t>
            </a:r>
          </a:p>
          <a:p>
            <a:r>
              <a:rPr lang="en-US" sz="2800" dirty="0" smtClean="0">
                <a:effectLst/>
                <a:latin typeface="Candara"/>
                <a:cs typeface="Candara"/>
              </a:rPr>
              <a:t>Inverse models (property-structure-processing) for steel design</a:t>
            </a:r>
          </a:p>
          <a:p>
            <a:r>
              <a:rPr lang="en-US" sz="2800" dirty="0" smtClean="0">
                <a:latin typeface="Candara"/>
                <a:cs typeface="Candara"/>
              </a:rPr>
              <a:t>Long-term vision: Verification with experiments</a:t>
            </a:r>
            <a:endParaRPr lang="en-US" sz="2800" dirty="0" smtClean="0">
              <a:effectLst/>
              <a:latin typeface="Candara"/>
              <a:cs typeface="Candara"/>
            </a:endParaRPr>
          </a:p>
        </p:txBody>
      </p:sp>
    </p:spTree>
    <p:extLst>
      <p:ext uri="{BB962C8B-B14F-4D97-AF65-F5344CB8AC3E}">
        <p14:creationId xmlns:p14="http://schemas.microsoft.com/office/powerpoint/2010/main" val="16420197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088"/>
            <a:ext cx="8229600" cy="1143000"/>
          </a:xfrm>
        </p:spPr>
        <p:txBody>
          <a:bodyPr>
            <a:normAutofit/>
          </a:bodyPr>
          <a:lstStyle/>
          <a:p>
            <a:r>
              <a:rPr lang="en-US" sz="4800" b="1" dirty="0" smtClean="0">
                <a:solidFill>
                  <a:srgbClr val="430AA2"/>
                </a:solidFill>
              </a:rPr>
              <a:t>Ongoing Projects</a:t>
            </a:r>
            <a:endParaRPr lang="en-US" sz="4800" b="1" dirty="0">
              <a:solidFill>
                <a:srgbClr val="430AA2"/>
              </a:solidFill>
            </a:endParaRPr>
          </a:p>
        </p:txBody>
      </p:sp>
      <p:sp>
        <p:nvSpPr>
          <p:cNvPr id="4" name="Slide Number Placeholder 3"/>
          <p:cNvSpPr>
            <a:spLocks noGrp="1"/>
          </p:cNvSpPr>
          <p:nvPr>
            <p:ph type="sldNum" sz="quarter" idx="12"/>
          </p:nvPr>
        </p:nvSpPr>
        <p:spPr/>
        <p:txBody>
          <a:bodyPr/>
          <a:lstStyle/>
          <a:p>
            <a:fld id="{6C793D96-908F-C349-BB78-E3BAD6A8651C}" type="slidenum">
              <a:rPr lang="en-US" smtClean="0"/>
              <a:t>23</a:t>
            </a:fld>
            <a:endParaRPr lang="en-US"/>
          </a:p>
        </p:txBody>
      </p:sp>
      <p:sp>
        <p:nvSpPr>
          <p:cNvPr id="3" name="Content Placeholder 2"/>
          <p:cNvSpPr>
            <a:spLocks noGrp="1"/>
          </p:cNvSpPr>
          <p:nvPr>
            <p:ph idx="4294967295"/>
          </p:nvPr>
        </p:nvSpPr>
        <p:spPr>
          <a:xfrm>
            <a:off x="457200" y="1208989"/>
            <a:ext cx="8229600" cy="5262979"/>
          </a:xfrm>
          <a:noFill/>
        </p:spPr>
        <p:txBody>
          <a:bodyPr wrap="square" rtlCol="0">
            <a:spAutoFit/>
          </a:bodyPr>
          <a:lstStyle/>
          <a:p>
            <a:pPr marL="222250" indent="-222250"/>
            <a:r>
              <a:rPr lang="en-US" sz="2800" dirty="0">
                <a:solidFill>
                  <a:schemeClr val="accent1">
                    <a:lumMod val="40000"/>
                    <a:lumOff val="60000"/>
                  </a:schemeClr>
                </a:solidFill>
              </a:rPr>
              <a:t>Integrating CALPHAD and Data Mining for Advanced Steel Design</a:t>
            </a:r>
          </a:p>
          <a:p>
            <a:pPr marL="222250" indent="-222250"/>
            <a:r>
              <a:rPr lang="en-US" sz="2800" dirty="0">
                <a:solidFill>
                  <a:srgbClr val="004386"/>
                </a:solidFill>
              </a:rPr>
              <a:t>Composition-based Machine Learning Framework for Predicting Inorganic Material Properties</a:t>
            </a:r>
          </a:p>
          <a:p>
            <a:pPr marL="222250" indent="-222250"/>
            <a:r>
              <a:rPr lang="en-US" sz="2800" dirty="0" smtClean="0">
                <a:solidFill>
                  <a:srgbClr val="004386"/>
                </a:solidFill>
              </a:rPr>
              <a:t>Fast </a:t>
            </a:r>
            <a:r>
              <a:rPr lang="en-US" sz="2800" dirty="0">
                <a:solidFill>
                  <a:srgbClr val="004386"/>
                </a:solidFill>
              </a:rPr>
              <a:t>Models for Properties of Crystalline Compounds Using </a:t>
            </a:r>
            <a:r>
              <a:rPr lang="en-US" sz="2800" dirty="0" err="1">
                <a:solidFill>
                  <a:srgbClr val="004386"/>
                </a:solidFill>
              </a:rPr>
              <a:t>Voronoi</a:t>
            </a:r>
            <a:r>
              <a:rPr lang="en-US" sz="2800" dirty="0">
                <a:solidFill>
                  <a:srgbClr val="004386"/>
                </a:solidFill>
              </a:rPr>
              <a:t> Tessellations and Machine Learning</a:t>
            </a:r>
          </a:p>
          <a:p>
            <a:pPr marL="222250" indent="-222250"/>
            <a:r>
              <a:rPr lang="en-US" sz="2800" dirty="0">
                <a:solidFill>
                  <a:srgbClr val="004386"/>
                </a:solidFill>
              </a:rPr>
              <a:t>Supervised Learning-based Microstructure Characterization and Reconstruction</a:t>
            </a:r>
          </a:p>
          <a:p>
            <a:pPr marL="222250" indent="-222250"/>
            <a:r>
              <a:rPr lang="en-US" sz="2800" dirty="0" smtClean="0">
                <a:solidFill>
                  <a:srgbClr val="004386"/>
                </a:solidFill>
              </a:rPr>
              <a:t>Classification </a:t>
            </a:r>
            <a:r>
              <a:rPr lang="en-US" sz="2800" dirty="0">
                <a:solidFill>
                  <a:srgbClr val="004386"/>
                </a:solidFill>
              </a:rPr>
              <a:t>of Scientific Journal Articles to Support NIST Data Curation Efforts</a:t>
            </a:r>
          </a:p>
          <a:p>
            <a:pPr marL="222250" indent="-222250"/>
            <a:r>
              <a:rPr lang="en-US" sz="2800" dirty="0">
                <a:solidFill>
                  <a:srgbClr val="004386"/>
                </a:solidFill>
              </a:rPr>
              <a:t>Towards Designing OPV devices using Data Mining</a:t>
            </a:r>
          </a:p>
        </p:txBody>
      </p:sp>
    </p:spTree>
    <p:extLst>
      <p:ext uri="{BB962C8B-B14F-4D97-AF65-F5344CB8AC3E}">
        <p14:creationId xmlns:p14="http://schemas.microsoft.com/office/powerpoint/2010/main" val="15249588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400" dirty="0" smtClean="0"/>
              <a:t>A General-Purpose Machine Learning Framework </a:t>
            </a:r>
            <a:br>
              <a:rPr lang="en-US" sz="2400" dirty="0" smtClean="0"/>
            </a:br>
            <a:r>
              <a:rPr lang="en-US" sz="2400" dirty="0" smtClean="0"/>
              <a:t>for Linking Composition and Properties</a:t>
            </a:r>
            <a:endParaRPr lang="en-US" sz="24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392" y="4442005"/>
            <a:ext cx="2344126" cy="2011680"/>
          </a:xfrm>
          <a:prstGeom prst="rect">
            <a:avLst/>
          </a:prstGeom>
        </p:spPr>
      </p:pic>
      <p:sp>
        <p:nvSpPr>
          <p:cNvPr id="13" name="TextBox 12"/>
          <p:cNvSpPr txBox="1"/>
          <p:nvPr/>
        </p:nvSpPr>
        <p:spPr>
          <a:xfrm>
            <a:off x="91440" y="1688289"/>
            <a:ext cx="8123624" cy="1938992"/>
          </a:xfrm>
          <a:prstGeom prst="rect">
            <a:avLst/>
          </a:prstGeom>
          <a:noFill/>
        </p:spPr>
        <p:txBody>
          <a:bodyPr wrap="square" rtlCol="0">
            <a:spAutoFit/>
          </a:bodyPr>
          <a:lstStyle/>
          <a:p>
            <a:pPr marL="631825" indent="-631825" defTabSz="914400"/>
            <a:r>
              <a:rPr lang="en-US" sz="2400" b="1" dirty="0" smtClean="0">
                <a:solidFill>
                  <a:prstClr val="black"/>
                </a:solidFill>
              </a:rPr>
              <a:t>Goal:</a:t>
            </a:r>
            <a:r>
              <a:rPr lang="en-US" sz="2400" dirty="0" smtClean="0">
                <a:solidFill>
                  <a:prstClr val="black"/>
                </a:solidFill>
              </a:rPr>
              <a:t> Simplify the creation of </a:t>
            </a:r>
            <a:br>
              <a:rPr lang="en-US" sz="2400" dirty="0" smtClean="0">
                <a:solidFill>
                  <a:prstClr val="black"/>
                </a:solidFill>
              </a:rPr>
            </a:br>
            <a:r>
              <a:rPr lang="en-US" sz="2400" dirty="0" smtClean="0">
                <a:solidFill>
                  <a:prstClr val="black"/>
                </a:solidFill>
              </a:rPr>
              <a:t>machine learning models </a:t>
            </a:r>
          </a:p>
          <a:p>
            <a:pPr marL="631825" indent="-631825" defTabSz="914400"/>
            <a:r>
              <a:rPr lang="en-US" sz="2400" b="1" dirty="0" smtClean="0">
                <a:solidFill>
                  <a:prstClr val="black"/>
                </a:solidFill>
              </a:rPr>
              <a:t>Strategy:</a:t>
            </a:r>
          </a:p>
          <a:p>
            <a:pPr marL="342900" indent="-342900" defTabSz="914400">
              <a:buFont typeface="+mj-lt"/>
              <a:buAutoNum type="arabicPeriod"/>
            </a:pPr>
            <a:r>
              <a:rPr lang="en-US" sz="2400" dirty="0" smtClean="0">
                <a:solidFill>
                  <a:prstClr val="black"/>
                </a:solidFill>
              </a:rPr>
              <a:t>General purpose representations</a:t>
            </a:r>
          </a:p>
          <a:p>
            <a:pPr marL="342900" indent="-342900" defTabSz="914400">
              <a:buFont typeface="+mj-lt"/>
              <a:buAutoNum type="arabicPeriod"/>
            </a:pPr>
            <a:r>
              <a:rPr lang="en-US" sz="2400" dirty="0" smtClean="0">
                <a:solidFill>
                  <a:prstClr val="black"/>
                </a:solidFill>
              </a:rPr>
              <a:t>User-friendly software</a:t>
            </a:r>
          </a:p>
        </p:txBody>
      </p:sp>
      <p:sp>
        <p:nvSpPr>
          <p:cNvPr id="17" name="Rectangle 16"/>
          <p:cNvSpPr/>
          <p:nvPr/>
        </p:nvSpPr>
        <p:spPr>
          <a:xfrm>
            <a:off x="632741" y="3695912"/>
            <a:ext cx="3038759" cy="3699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a:r>
              <a:rPr lang="en-US" b="1" dirty="0" smtClean="0">
                <a:solidFill>
                  <a:prstClr val="white"/>
                </a:solidFill>
              </a:rPr>
              <a:t>GFA Using Experimental Data </a:t>
            </a:r>
            <a:endParaRPr lang="en-US" b="1" dirty="0">
              <a:solidFill>
                <a:prstClr val="white"/>
              </a:solidFill>
            </a:endParaRPr>
          </a:p>
        </p:txBody>
      </p:sp>
      <p:sp>
        <p:nvSpPr>
          <p:cNvPr id="21" name="Rectangle 20"/>
          <p:cNvSpPr/>
          <p:nvPr/>
        </p:nvSpPr>
        <p:spPr>
          <a:xfrm>
            <a:off x="113583" y="4278701"/>
            <a:ext cx="1210148" cy="429778"/>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a:r>
              <a:rPr lang="en-US" dirty="0" smtClean="0">
                <a:solidFill>
                  <a:prstClr val="white"/>
                </a:solidFill>
              </a:rPr>
              <a:t>Measured</a:t>
            </a:r>
            <a:endParaRPr lang="en-US" dirty="0">
              <a:solidFill>
                <a:prstClr val="white"/>
              </a:solidFill>
            </a:endParaRPr>
          </a:p>
        </p:txBody>
      </p:sp>
      <p:sp>
        <p:nvSpPr>
          <p:cNvPr id="22" name="Rectangle 21"/>
          <p:cNvSpPr/>
          <p:nvPr/>
        </p:nvSpPr>
        <p:spPr>
          <a:xfrm>
            <a:off x="2442572" y="4278701"/>
            <a:ext cx="1210148" cy="429778"/>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a:r>
              <a:rPr lang="en-US" dirty="0" smtClean="0">
                <a:solidFill>
                  <a:prstClr val="white"/>
                </a:solidFill>
              </a:rPr>
              <a:t>Predicted</a:t>
            </a:r>
            <a:endParaRPr lang="en-US" dirty="0">
              <a:solidFill>
                <a:prstClr val="white"/>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7034" y="1122992"/>
            <a:ext cx="2757895" cy="275789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1709" y="4106124"/>
            <a:ext cx="2801408" cy="2801408"/>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5981709" y="3880887"/>
                <a:ext cx="3067124" cy="3782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14:m>
                  <m:oMath xmlns:m="http://schemas.openxmlformats.org/officeDocument/2006/math">
                    <m:r>
                      <a:rPr lang="en-US" b="1" smtClean="0">
                        <a:solidFill>
                          <a:prstClr val="white"/>
                        </a:solidFill>
                        <a:latin typeface="Cambria Math" panose="02040503050406030204" pitchFamily="18" charset="0"/>
                      </a:rPr>
                      <m:t>𝚫</m:t>
                    </m:r>
                    <m:sSub>
                      <m:sSubPr>
                        <m:ctrlPr>
                          <a:rPr lang="en-US" b="1" i="1" smtClean="0">
                            <a:solidFill>
                              <a:prstClr val="white"/>
                            </a:solidFill>
                            <a:latin typeface="Cambria Math" charset="0"/>
                          </a:rPr>
                        </m:ctrlPr>
                      </m:sSubPr>
                      <m:e>
                        <m:r>
                          <a:rPr lang="en-US" b="1" smtClean="0">
                            <a:solidFill>
                              <a:prstClr val="white"/>
                            </a:solidFill>
                            <a:latin typeface="Cambria Math" panose="02040503050406030204" pitchFamily="18" charset="0"/>
                          </a:rPr>
                          <m:t>𝐒</m:t>
                        </m:r>
                      </m:e>
                      <m:sub>
                        <m:r>
                          <a:rPr lang="en-US" b="1" smtClean="0">
                            <a:solidFill>
                              <a:prstClr val="white"/>
                            </a:solidFill>
                            <a:latin typeface="Cambria Math" panose="02040503050406030204" pitchFamily="18" charset="0"/>
                          </a:rPr>
                          <m:t>𝐟</m:t>
                        </m:r>
                      </m:sub>
                    </m:sSub>
                  </m:oMath>
                </a14:m>
                <a:r>
                  <a:rPr lang="en-US" b="1" dirty="0" smtClean="0">
                    <a:solidFill>
                      <a:prstClr val="white"/>
                    </a:solidFill>
                  </a:rPr>
                  <a:t> using Experimental Data</a:t>
                </a:r>
                <a:endParaRPr lang="en-US" b="1" dirty="0">
                  <a:solidFill>
                    <a:prstClr val="white"/>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5981709" y="3880887"/>
                <a:ext cx="3067124" cy="378225"/>
              </a:xfrm>
              <a:prstGeom prst="rect">
                <a:avLst/>
              </a:prstGeom>
              <a:blipFill rotWithShape="0">
                <a:blip r:embed="rId6"/>
                <a:stretch>
                  <a:fillRect t="-2899" b="-159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6033693" y="1019733"/>
                <a:ext cx="3067124" cy="3782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14:m>
                  <m:oMath xmlns:m="http://schemas.openxmlformats.org/officeDocument/2006/math">
                    <m:r>
                      <a:rPr lang="en-US" b="1" smtClean="0">
                        <a:solidFill>
                          <a:prstClr val="white"/>
                        </a:solidFill>
                        <a:latin typeface="Cambria Math" panose="02040503050406030204" pitchFamily="18" charset="0"/>
                      </a:rPr>
                      <m:t>𝚫</m:t>
                    </m:r>
                    <m:sSub>
                      <m:sSubPr>
                        <m:ctrlPr>
                          <a:rPr lang="en-US" b="1" i="1" smtClean="0">
                            <a:solidFill>
                              <a:prstClr val="white"/>
                            </a:solidFill>
                            <a:latin typeface="Cambria Math" charset="0"/>
                          </a:rPr>
                        </m:ctrlPr>
                      </m:sSubPr>
                      <m:e>
                        <m:r>
                          <a:rPr lang="en-US" b="1" i="1" smtClean="0">
                            <a:solidFill>
                              <a:prstClr val="white"/>
                            </a:solidFill>
                            <a:latin typeface="Cambria Math" panose="02040503050406030204" pitchFamily="18" charset="0"/>
                          </a:rPr>
                          <m:t>𝑯</m:t>
                        </m:r>
                      </m:e>
                      <m:sub>
                        <m:r>
                          <a:rPr lang="en-US" b="1" smtClean="0">
                            <a:solidFill>
                              <a:prstClr val="white"/>
                            </a:solidFill>
                            <a:latin typeface="Cambria Math" panose="02040503050406030204" pitchFamily="18" charset="0"/>
                          </a:rPr>
                          <m:t>𝐟</m:t>
                        </m:r>
                      </m:sub>
                    </m:sSub>
                  </m:oMath>
                </a14:m>
                <a:r>
                  <a:rPr lang="en-US" b="1" dirty="0" smtClean="0">
                    <a:solidFill>
                      <a:prstClr val="white"/>
                    </a:solidFill>
                  </a:rPr>
                  <a:t> using DFT Data</a:t>
                </a:r>
                <a:endParaRPr lang="en-US" b="1" dirty="0">
                  <a:solidFill>
                    <a:prstClr val="white"/>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6033693" y="1019733"/>
                <a:ext cx="3067124" cy="378225"/>
              </a:xfrm>
              <a:prstGeom prst="rect">
                <a:avLst/>
              </a:prstGeom>
              <a:blipFill rotWithShape="0">
                <a:blip r:embed="rId7"/>
                <a:stretch>
                  <a:fillRect t="-1449" b="-15942"/>
                </a:stretch>
              </a:blipFill>
            </p:spPr>
            <p:txBody>
              <a:bodyPr/>
              <a:lstStyle/>
              <a:p>
                <a:r>
                  <a:rPr lang="en-US">
                    <a:noFill/>
                  </a:rPr>
                  <a:t> </a:t>
                </a:r>
              </a:p>
            </p:txBody>
          </p:sp>
        </mc:Fallback>
      </mc:AlternateContent>
      <p:pic>
        <p:nvPicPr>
          <p:cNvPr id="7" name="Content Placeholder 6"/>
          <p:cNvPicPr>
            <a:picLocks noGrp="1" noChangeAspect="1"/>
          </p:cNvPicPr>
          <p:nvPr>
            <p:ph sz="quarter" idx="2"/>
          </p:nvPr>
        </p:nvPicPr>
        <p:blipFill>
          <a:blip r:embed="rId8" cstate="print">
            <a:extLst>
              <a:ext uri="{28A0092B-C50C-407E-A947-70E740481C1C}">
                <a14:useLocalDpi xmlns:a14="http://schemas.microsoft.com/office/drawing/2010/main" val="0"/>
              </a:ext>
            </a:extLst>
          </a:blip>
          <a:stretch>
            <a:fillRect/>
          </a:stretch>
        </p:blipFill>
        <p:spPr>
          <a:xfrm>
            <a:off x="2946015" y="4442005"/>
            <a:ext cx="2344127" cy="2011680"/>
          </a:xfrm>
        </p:spPr>
      </p:pic>
      <p:sp>
        <p:nvSpPr>
          <p:cNvPr id="14" name="TextBox 13"/>
          <p:cNvSpPr txBox="1"/>
          <p:nvPr/>
        </p:nvSpPr>
        <p:spPr>
          <a:xfrm>
            <a:off x="171450" y="973303"/>
            <a:ext cx="5443285" cy="646331"/>
          </a:xfrm>
          <a:prstGeom prst="rect">
            <a:avLst/>
          </a:prstGeom>
          <a:ln w="12700" cmpd="sng"/>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smtClean="0"/>
              <a:t>Contributors</a:t>
            </a:r>
            <a:r>
              <a:rPr lang="en-US" dirty="0" smtClean="0"/>
              <a:t>: Logan Ward, </a:t>
            </a:r>
            <a:r>
              <a:rPr lang="en-US" dirty="0" smtClean="0"/>
              <a:t>Rosanne Liu, Kareem Youssef</a:t>
            </a:r>
          </a:p>
          <a:p>
            <a:r>
              <a:rPr lang="en-US" dirty="0" err="1" smtClean="0"/>
              <a:t>Ankit</a:t>
            </a:r>
            <a:r>
              <a:rPr lang="en-US" dirty="0" smtClean="0"/>
              <a:t> </a:t>
            </a:r>
            <a:r>
              <a:rPr lang="en-US" dirty="0" smtClean="0"/>
              <a:t>Agrawal, </a:t>
            </a:r>
            <a:r>
              <a:rPr lang="en-US" dirty="0" err="1" smtClean="0"/>
              <a:t>Alok</a:t>
            </a:r>
            <a:r>
              <a:rPr lang="en-US" dirty="0" smtClean="0"/>
              <a:t> </a:t>
            </a:r>
            <a:r>
              <a:rPr lang="en-US" dirty="0" err="1" smtClean="0"/>
              <a:t>Choudhary</a:t>
            </a:r>
            <a:r>
              <a:rPr lang="en-US" dirty="0" smtClean="0"/>
              <a:t>, Chris </a:t>
            </a:r>
            <a:r>
              <a:rPr lang="en-US" dirty="0" err="1" smtClean="0"/>
              <a:t>Wolverton</a:t>
            </a:r>
            <a:endParaRPr lang="en-US" dirty="0"/>
          </a:p>
        </p:txBody>
      </p:sp>
    </p:spTree>
    <p:extLst>
      <p:ext uri="{BB962C8B-B14F-4D97-AF65-F5344CB8AC3E}">
        <p14:creationId xmlns:p14="http://schemas.microsoft.com/office/powerpoint/2010/main" val="8207891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13725"/>
            <a:ext cx="8534400" cy="640080"/>
          </a:xfrm>
        </p:spPr>
        <p:txBody>
          <a:bodyPr>
            <a:noAutofit/>
          </a:bodyPr>
          <a:lstStyle/>
          <a:p>
            <a:r>
              <a:rPr lang="en-US" sz="2400" dirty="0" smtClean="0"/>
              <a:t>Fast Models </a:t>
            </a:r>
            <a:r>
              <a:rPr lang="en-US" sz="2400" dirty="0"/>
              <a:t>for Properties of Crystalline Compounds </a:t>
            </a:r>
            <a:r>
              <a:rPr lang="en-US" sz="2400" dirty="0" smtClean="0"/>
              <a:t>Using </a:t>
            </a:r>
            <a:r>
              <a:rPr lang="en-US" sz="2400" dirty="0"/>
              <a:t>Voronoi Tessellations and Machine Learning</a:t>
            </a:r>
          </a:p>
        </p:txBody>
      </p:sp>
      <p:sp>
        <p:nvSpPr>
          <p:cNvPr id="13" name="TextBox 12"/>
          <p:cNvSpPr txBox="1"/>
          <p:nvPr/>
        </p:nvSpPr>
        <p:spPr>
          <a:xfrm>
            <a:off x="230390" y="1678353"/>
            <a:ext cx="5120478" cy="1938992"/>
          </a:xfrm>
          <a:prstGeom prst="rect">
            <a:avLst/>
          </a:prstGeom>
          <a:noFill/>
        </p:spPr>
        <p:txBody>
          <a:bodyPr wrap="square" rtlCol="0">
            <a:spAutoFit/>
          </a:bodyPr>
          <a:lstStyle/>
          <a:p>
            <a:pPr marL="631825" indent="-631825" defTabSz="914400"/>
            <a:r>
              <a:rPr lang="en-US" sz="2000" b="1" dirty="0" smtClean="0">
                <a:solidFill>
                  <a:prstClr val="black"/>
                </a:solidFill>
                <a:latin typeface="Calibri"/>
              </a:rPr>
              <a:t>Goal:</a:t>
            </a:r>
            <a:r>
              <a:rPr lang="en-US" sz="2000" dirty="0" smtClean="0">
                <a:solidFill>
                  <a:prstClr val="black"/>
                </a:solidFill>
                <a:latin typeface="Calibri"/>
              </a:rPr>
              <a:t> 	Incorporate crystal structure</a:t>
            </a:r>
            <a:br>
              <a:rPr lang="en-US" sz="2000" dirty="0" smtClean="0">
                <a:solidFill>
                  <a:prstClr val="black"/>
                </a:solidFill>
                <a:latin typeface="Calibri"/>
              </a:rPr>
            </a:br>
            <a:r>
              <a:rPr lang="en-US" sz="2000" dirty="0" smtClean="0">
                <a:solidFill>
                  <a:prstClr val="black"/>
                </a:solidFill>
                <a:latin typeface="Calibri"/>
              </a:rPr>
              <a:t>information into models</a:t>
            </a:r>
          </a:p>
          <a:p>
            <a:pPr marL="1089025" indent="-1089025" defTabSz="914400"/>
            <a:r>
              <a:rPr lang="en-US" sz="2000" b="1" dirty="0" smtClean="0">
                <a:solidFill>
                  <a:prstClr val="black"/>
                </a:solidFill>
                <a:latin typeface="Calibri"/>
              </a:rPr>
              <a:t>Method: 	</a:t>
            </a:r>
            <a:r>
              <a:rPr lang="en-US" sz="2000" dirty="0" smtClean="0">
                <a:solidFill>
                  <a:prstClr val="black"/>
                </a:solidFill>
                <a:latin typeface="Calibri"/>
              </a:rPr>
              <a:t>Use local environment determined using Voronoi tessellation</a:t>
            </a:r>
          </a:p>
          <a:p>
            <a:pPr defTabSz="914400"/>
            <a:r>
              <a:rPr lang="en-US" sz="2000" b="1" dirty="0" smtClean="0">
                <a:solidFill>
                  <a:prstClr val="black"/>
                </a:solidFill>
                <a:latin typeface="Calibri"/>
              </a:rPr>
              <a:t>Application: </a:t>
            </a:r>
            <a:r>
              <a:rPr lang="en-US" sz="2000" dirty="0" smtClean="0">
                <a:solidFill>
                  <a:prstClr val="black"/>
                </a:solidFill>
                <a:latin typeface="Calibri"/>
              </a:rPr>
              <a:t>Replace / reduce DFT calculations</a:t>
            </a:r>
          </a:p>
          <a:p>
            <a:pPr defTabSz="914400"/>
            <a:r>
              <a:rPr lang="en-US" sz="2000" b="1" dirty="0" smtClean="0">
                <a:solidFill>
                  <a:prstClr val="black"/>
                </a:solidFill>
                <a:latin typeface="Calibri"/>
              </a:rPr>
              <a:t>Example: </a:t>
            </a:r>
            <a:r>
              <a:rPr lang="en-US" sz="2000" dirty="0" smtClean="0">
                <a:solidFill>
                  <a:prstClr val="black"/>
                </a:solidFill>
                <a:latin typeface="Calibri"/>
              </a:rPr>
              <a:t>Predicting formation energy</a:t>
            </a:r>
            <a:endParaRPr lang="en-US" sz="2000" b="1" dirty="0" smtClean="0">
              <a:solidFill>
                <a:prstClr val="black"/>
              </a:solidFill>
              <a:latin typeface="Calibri"/>
            </a:endParaRPr>
          </a:p>
        </p:txBody>
      </p:sp>
      <p:grpSp>
        <p:nvGrpSpPr>
          <p:cNvPr id="53" name="Group 52"/>
          <p:cNvGrpSpPr/>
          <p:nvPr/>
        </p:nvGrpSpPr>
        <p:grpSpPr>
          <a:xfrm>
            <a:off x="5866502" y="965143"/>
            <a:ext cx="3088871" cy="2469557"/>
            <a:chOff x="6257202" y="483005"/>
            <a:chExt cx="3088871" cy="2469557"/>
          </a:xfrm>
        </p:grpSpPr>
        <p:grpSp>
          <p:nvGrpSpPr>
            <p:cNvPr id="14" name="Group 13"/>
            <p:cNvGrpSpPr/>
            <p:nvPr/>
          </p:nvGrpSpPr>
          <p:grpSpPr>
            <a:xfrm>
              <a:off x="6257202" y="1531179"/>
              <a:ext cx="1766049" cy="1417846"/>
              <a:chOff x="6251171" y="1343107"/>
              <a:chExt cx="1766049" cy="1417846"/>
            </a:xfrm>
          </p:grpSpPr>
          <p:sp>
            <p:nvSpPr>
              <p:cNvPr id="10" name="Flowchart: Data 9"/>
              <p:cNvSpPr/>
              <p:nvPr/>
            </p:nvSpPr>
            <p:spPr>
              <a:xfrm>
                <a:off x="6434051" y="1538982"/>
                <a:ext cx="1407867" cy="1039091"/>
              </a:xfrm>
              <a:prstGeom prst="flowChartInputOutp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9" name="Oval 8"/>
              <p:cNvSpPr/>
              <p:nvPr/>
            </p:nvSpPr>
            <p:spPr>
              <a:xfrm>
                <a:off x="6251171" y="2395193"/>
                <a:ext cx="365760" cy="3657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8" name="Oval 17"/>
              <p:cNvSpPr/>
              <p:nvPr/>
            </p:nvSpPr>
            <p:spPr>
              <a:xfrm>
                <a:off x="6485313" y="1343107"/>
                <a:ext cx="365760" cy="3657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9" name="Oval 18"/>
              <p:cNvSpPr/>
              <p:nvPr/>
            </p:nvSpPr>
            <p:spPr>
              <a:xfrm>
                <a:off x="7366707" y="2395193"/>
                <a:ext cx="365760" cy="3657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0" name="Oval 19"/>
              <p:cNvSpPr/>
              <p:nvPr/>
            </p:nvSpPr>
            <p:spPr>
              <a:xfrm>
                <a:off x="7651460" y="1356102"/>
                <a:ext cx="365760" cy="3657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1" name="Oval 20"/>
              <p:cNvSpPr/>
              <p:nvPr/>
            </p:nvSpPr>
            <p:spPr>
              <a:xfrm>
                <a:off x="6955104" y="1881108"/>
                <a:ext cx="365760" cy="3657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grpSp>
          <p:nvGrpSpPr>
            <p:cNvPr id="33" name="Group 32"/>
            <p:cNvGrpSpPr/>
            <p:nvPr/>
          </p:nvGrpSpPr>
          <p:grpSpPr>
            <a:xfrm>
              <a:off x="8076671" y="1547711"/>
              <a:ext cx="1062116" cy="1404851"/>
              <a:chOff x="6955104" y="1356102"/>
              <a:chExt cx="1062116" cy="1404851"/>
            </a:xfrm>
          </p:grpSpPr>
          <p:sp>
            <p:nvSpPr>
              <p:cNvPr id="37" name="Oval 36"/>
              <p:cNvSpPr/>
              <p:nvPr/>
            </p:nvSpPr>
            <p:spPr>
              <a:xfrm>
                <a:off x="7366707" y="2395193"/>
                <a:ext cx="365760" cy="36576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38" name="Oval 37"/>
              <p:cNvSpPr/>
              <p:nvPr/>
            </p:nvSpPr>
            <p:spPr>
              <a:xfrm>
                <a:off x="7651460" y="1356102"/>
                <a:ext cx="365760" cy="36576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39" name="Oval 38"/>
              <p:cNvSpPr/>
              <p:nvPr/>
            </p:nvSpPr>
            <p:spPr>
              <a:xfrm>
                <a:off x="6955104" y="1881108"/>
                <a:ext cx="365760" cy="365760"/>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grpSp>
          <p:nvGrpSpPr>
            <p:cNvPr id="44" name="Group 43"/>
            <p:cNvGrpSpPr/>
            <p:nvPr/>
          </p:nvGrpSpPr>
          <p:grpSpPr>
            <a:xfrm>
              <a:off x="6753642" y="483005"/>
              <a:ext cx="1531907" cy="903761"/>
              <a:chOff x="6485313" y="1343107"/>
              <a:chExt cx="1531907" cy="903761"/>
            </a:xfrm>
          </p:grpSpPr>
          <p:sp>
            <p:nvSpPr>
              <p:cNvPr id="47" name="Oval 46"/>
              <p:cNvSpPr/>
              <p:nvPr/>
            </p:nvSpPr>
            <p:spPr>
              <a:xfrm>
                <a:off x="6485313" y="1343107"/>
                <a:ext cx="365760" cy="36576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9" name="Oval 48"/>
              <p:cNvSpPr/>
              <p:nvPr/>
            </p:nvSpPr>
            <p:spPr>
              <a:xfrm>
                <a:off x="7651460" y="1356102"/>
                <a:ext cx="365760" cy="36576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0" name="Oval 49"/>
              <p:cNvSpPr/>
              <p:nvPr/>
            </p:nvSpPr>
            <p:spPr>
              <a:xfrm>
                <a:off x="6955104" y="1881108"/>
                <a:ext cx="365760" cy="365760"/>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sp>
          <p:nvSpPr>
            <p:cNvPr id="51" name="Oval 50"/>
            <p:cNvSpPr/>
            <p:nvPr/>
          </p:nvSpPr>
          <p:spPr>
            <a:xfrm>
              <a:off x="8980313" y="508620"/>
              <a:ext cx="365760" cy="36576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2" name="Oval 51"/>
            <p:cNvSpPr/>
            <p:nvPr/>
          </p:nvSpPr>
          <p:spPr>
            <a:xfrm>
              <a:off x="8321692" y="1023436"/>
              <a:ext cx="365760" cy="365760"/>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grpSp>
        <p:nvGrpSpPr>
          <p:cNvPr id="90" name="Group 89"/>
          <p:cNvGrpSpPr/>
          <p:nvPr/>
        </p:nvGrpSpPr>
        <p:grpSpPr>
          <a:xfrm>
            <a:off x="6889750" y="1717729"/>
            <a:ext cx="1088553" cy="1009524"/>
            <a:chOff x="6889750" y="1717729"/>
            <a:chExt cx="1088553" cy="1009524"/>
          </a:xfrm>
        </p:grpSpPr>
        <p:cxnSp>
          <p:nvCxnSpPr>
            <p:cNvPr id="55" name="Straight Connector 54"/>
            <p:cNvCxnSpPr/>
            <p:nvPr/>
          </p:nvCxnSpPr>
          <p:spPr>
            <a:xfrm>
              <a:off x="6889750" y="2124230"/>
              <a:ext cx="6977" cy="17224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7978302" y="2171887"/>
              <a:ext cx="1" cy="11448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261447" y="2701423"/>
              <a:ext cx="144625" cy="2583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507307" y="1717729"/>
              <a:ext cx="121509" cy="3199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895687" y="2284267"/>
              <a:ext cx="371103" cy="417156"/>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621839" y="1749727"/>
              <a:ext cx="356463" cy="42216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6896727" y="1720210"/>
              <a:ext cx="620055" cy="40402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7391422" y="2286375"/>
              <a:ext cx="586880" cy="436728"/>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186760" y="990849"/>
            <a:ext cx="5857893" cy="584776"/>
          </a:xfrm>
          <a:prstGeom prst="rect">
            <a:avLst/>
          </a:prstGeom>
          <a:ln w="12700" cmpd="sng"/>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1600" b="1" dirty="0" smtClean="0"/>
              <a:t>Contributors</a:t>
            </a:r>
            <a:r>
              <a:rPr lang="en-US" sz="1600" dirty="0"/>
              <a:t>: </a:t>
            </a:r>
            <a:r>
              <a:rPr lang="en-US" sz="1600" dirty="0"/>
              <a:t>Rosanne Liu, Logan </a:t>
            </a:r>
            <a:r>
              <a:rPr lang="en-US" sz="1600" dirty="0" smtClean="0"/>
              <a:t>Ward</a:t>
            </a:r>
            <a:r>
              <a:rPr lang="en-US" sz="1600" dirty="0"/>
              <a:t>, </a:t>
            </a:r>
            <a:r>
              <a:rPr lang="en-US" sz="1600" dirty="0" smtClean="0"/>
              <a:t>Amar </a:t>
            </a:r>
            <a:r>
              <a:rPr lang="en-US" sz="1600" dirty="0"/>
              <a:t>Krishna, Vinay </a:t>
            </a:r>
            <a:r>
              <a:rPr lang="en-US" sz="1600" dirty="0" smtClean="0"/>
              <a:t>Hedge, </a:t>
            </a:r>
            <a:r>
              <a:rPr lang="en-US" sz="1600" dirty="0"/>
              <a:t>Chris </a:t>
            </a:r>
            <a:r>
              <a:rPr lang="en-US" sz="1600" dirty="0" err="1" smtClean="0"/>
              <a:t>Wolverton</a:t>
            </a:r>
            <a:r>
              <a:rPr lang="en-US" sz="1600" dirty="0" smtClean="0"/>
              <a:t>, Ankit Agrawal, </a:t>
            </a:r>
            <a:r>
              <a:rPr lang="en-US" sz="1600" dirty="0" err="1"/>
              <a:t>Alok</a:t>
            </a:r>
            <a:r>
              <a:rPr lang="en-US" sz="1600" dirty="0"/>
              <a:t> </a:t>
            </a:r>
            <a:r>
              <a:rPr lang="en-US" sz="1600" dirty="0" err="1" smtClean="0"/>
              <a:t>Choudhary</a:t>
            </a:r>
            <a:endParaRPr lang="en-US" sz="1600" dirty="0"/>
          </a:p>
        </p:txBody>
      </p:sp>
      <p:pic>
        <p:nvPicPr>
          <p:cNvPr id="3" name="Picture 2"/>
          <p:cNvPicPr>
            <a:picLocks noChangeAspect="1"/>
          </p:cNvPicPr>
          <p:nvPr/>
        </p:nvPicPr>
        <p:blipFill rotWithShape="1">
          <a:blip r:embed="rId3"/>
          <a:srcRect t="7785" b="24797"/>
          <a:stretch/>
        </p:blipFill>
        <p:spPr>
          <a:xfrm>
            <a:off x="488810" y="3603417"/>
            <a:ext cx="8062703" cy="3196335"/>
          </a:xfrm>
          <a:prstGeom prst="rect">
            <a:avLst/>
          </a:prstGeom>
        </p:spPr>
      </p:pic>
    </p:spTree>
    <p:extLst>
      <p:ext uri="{BB962C8B-B14F-4D97-AF65-F5344CB8AC3E}">
        <p14:creationId xmlns:p14="http://schemas.microsoft.com/office/powerpoint/2010/main" val="35415198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146"/>
          <p:cNvSpPr/>
          <p:nvPr/>
        </p:nvSpPr>
        <p:spPr>
          <a:xfrm>
            <a:off x="1819223" y="3151613"/>
            <a:ext cx="3507262" cy="2316505"/>
          </a:xfrm>
          <a:prstGeom prst="rect">
            <a:avLst/>
          </a:prstGeom>
          <a:solidFill>
            <a:schemeClr val="bg1"/>
          </a:solidFill>
          <a:ln w="28575">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6" name="Rectangle 145"/>
          <p:cNvSpPr/>
          <p:nvPr/>
        </p:nvSpPr>
        <p:spPr>
          <a:xfrm>
            <a:off x="5456501" y="3223583"/>
            <a:ext cx="3414124" cy="25068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6" name="Line Callout 1 (Border and Accent Bar) 55"/>
          <p:cNvSpPr/>
          <p:nvPr/>
        </p:nvSpPr>
        <p:spPr>
          <a:xfrm>
            <a:off x="6454212" y="2154814"/>
            <a:ext cx="2241186" cy="861387"/>
          </a:xfrm>
          <a:prstGeom prst="accentBorderCallout1">
            <a:avLst>
              <a:gd name="adj1" fmla="val 18750"/>
              <a:gd name="adj2" fmla="val -8333"/>
              <a:gd name="adj3" fmla="val 118556"/>
              <a:gd name="adj4" fmla="val -28347"/>
            </a:avLst>
          </a:prstGeom>
          <a:solidFill>
            <a:srgbClr val="92D050"/>
          </a:solidFill>
          <a:ln>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rPr>
              <a:t>Feature Selection (Choose important descriptors by weights)</a:t>
            </a:r>
            <a:endParaRPr lang="en-US" sz="1400" dirty="0">
              <a:solidFill>
                <a:prstClr val="white"/>
              </a:solidFill>
            </a:endParaRPr>
          </a:p>
        </p:txBody>
      </p:sp>
      <p:sp>
        <p:nvSpPr>
          <p:cNvPr id="5" name="Rectangle 4"/>
          <p:cNvSpPr/>
          <p:nvPr/>
        </p:nvSpPr>
        <p:spPr>
          <a:xfrm>
            <a:off x="1915423" y="3223583"/>
            <a:ext cx="3349243" cy="1071035"/>
          </a:xfrm>
          <a:prstGeom prst="rect">
            <a:avLst/>
          </a:prstGeom>
          <a:solidFill>
            <a:srgbClr val="D1F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6" name="Rectangle 5"/>
          <p:cNvSpPr/>
          <p:nvPr/>
        </p:nvSpPr>
        <p:spPr>
          <a:xfrm>
            <a:off x="1994511" y="3420627"/>
            <a:ext cx="1382615" cy="726503"/>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smtClean="0">
                <a:solidFill>
                  <a:srgbClr val="004386">
                    <a:lumMod val="50000"/>
                  </a:srgbClr>
                </a:solidFill>
                <a:cs typeface="Times New Roman"/>
              </a:rPr>
              <a:t>Exploratory Factor Analysis (EFA)</a:t>
            </a:r>
            <a:endParaRPr lang="en-US" sz="1200" dirty="0">
              <a:solidFill>
                <a:srgbClr val="004386">
                  <a:lumMod val="50000"/>
                </a:srgbClr>
              </a:solidFill>
              <a:cs typeface="Times New Roman"/>
            </a:endParaRPr>
          </a:p>
        </p:txBody>
      </p:sp>
      <p:sp>
        <p:nvSpPr>
          <p:cNvPr id="7" name="Rectangle 6"/>
          <p:cNvSpPr/>
          <p:nvPr/>
        </p:nvSpPr>
        <p:spPr>
          <a:xfrm>
            <a:off x="292344" y="3411987"/>
            <a:ext cx="1367935" cy="739854"/>
          </a:xfrm>
          <a:prstGeom prst="rect">
            <a:avLst/>
          </a:prstGeom>
          <a:noFill/>
          <a:ln w="2540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smtClean="0">
                <a:solidFill>
                  <a:srgbClr val="004386">
                    <a:lumMod val="50000"/>
                  </a:srgbClr>
                </a:solidFill>
                <a:cs typeface="Times New Roman"/>
              </a:rPr>
              <a:t>Input data: </a:t>
            </a:r>
            <a:r>
              <a:rPr lang="en-US" sz="1200" dirty="0" smtClean="0">
                <a:solidFill>
                  <a:srgbClr val="004386">
                    <a:lumMod val="50000"/>
                  </a:srgbClr>
                </a:solidFill>
                <a:cs typeface="Times New Roman"/>
              </a:rPr>
              <a:t>Microstructure</a:t>
            </a:r>
            <a:r>
              <a:rPr lang="en-US" sz="1200" b="1" dirty="0" smtClean="0">
                <a:solidFill>
                  <a:srgbClr val="004386">
                    <a:lumMod val="50000"/>
                  </a:srgbClr>
                </a:solidFill>
                <a:cs typeface="Times New Roman"/>
              </a:rPr>
              <a:t> </a:t>
            </a:r>
            <a:r>
              <a:rPr lang="en-US" sz="1200" dirty="0" smtClean="0">
                <a:solidFill>
                  <a:srgbClr val="004386">
                    <a:lumMod val="50000"/>
                  </a:srgbClr>
                </a:solidFill>
                <a:cs typeface="Times New Roman"/>
              </a:rPr>
              <a:t>Descriptors</a:t>
            </a:r>
            <a:endParaRPr lang="en-US" sz="1200" dirty="0">
              <a:solidFill>
                <a:srgbClr val="004386">
                  <a:lumMod val="50000"/>
                </a:srgbClr>
              </a:solidFill>
              <a:cs typeface="Times New Roman"/>
            </a:endParaRPr>
          </a:p>
        </p:txBody>
      </p:sp>
      <p:sp>
        <p:nvSpPr>
          <p:cNvPr id="8" name="Rectangle 7"/>
          <p:cNvSpPr/>
          <p:nvPr/>
        </p:nvSpPr>
        <p:spPr>
          <a:xfrm>
            <a:off x="2731321" y="4645269"/>
            <a:ext cx="1551226" cy="712827"/>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smtClean="0">
                <a:solidFill>
                  <a:srgbClr val="004386">
                    <a:lumMod val="50000"/>
                  </a:srgbClr>
                </a:solidFill>
                <a:cs typeface="Times New Roman"/>
              </a:rPr>
              <a:t>SEM Parameter Estimation</a:t>
            </a:r>
            <a:endParaRPr lang="en-US" sz="1200" dirty="0">
              <a:solidFill>
                <a:srgbClr val="004386">
                  <a:lumMod val="50000"/>
                </a:srgbClr>
              </a:solidFill>
              <a:cs typeface="Times New Roman"/>
            </a:endParaRPr>
          </a:p>
        </p:txBody>
      </p:sp>
      <p:cxnSp>
        <p:nvCxnSpPr>
          <p:cNvPr id="9" name="Straight Arrow Connector 8"/>
          <p:cNvCxnSpPr>
            <a:stCxn id="7" idx="3"/>
            <a:endCxn id="6" idx="1"/>
          </p:cNvCxnSpPr>
          <p:nvPr/>
        </p:nvCxnSpPr>
        <p:spPr>
          <a:xfrm>
            <a:off x="1660279" y="3781914"/>
            <a:ext cx="334232" cy="1965"/>
          </a:xfrm>
          <a:prstGeom prst="straightConnector1">
            <a:avLst/>
          </a:prstGeom>
          <a:noFill/>
          <a:ln>
            <a:tailEnd type="arrow"/>
          </a:ln>
          <a:effectLst/>
        </p:spPr>
        <p:style>
          <a:lnRef idx="2">
            <a:schemeClr val="dk1"/>
          </a:lnRef>
          <a:fillRef idx="0">
            <a:schemeClr val="dk1"/>
          </a:fillRef>
          <a:effectRef idx="1">
            <a:schemeClr val="dk1"/>
          </a:effectRef>
          <a:fontRef idx="minor">
            <a:schemeClr val="tx1"/>
          </a:fontRef>
        </p:style>
      </p:cxnSp>
      <p:cxnSp>
        <p:nvCxnSpPr>
          <p:cNvPr id="10" name="Straight Arrow Connector 9"/>
          <p:cNvCxnSpPr>
            <a:stCxn id="6" idx="3"/>
            <a:endCxn id="13" idx="1"/>
          </p:cNvCxnSpPr>
          <p:nvPr/>
        </p:nvCxnSpPr>
        <p:spPr>
          <a:xfrm flipV="1">
            <a:off x="3377127" y="3772843"/>
            <a:ext cx="162098" cy="11035"/>
          </a:xfrm>
          <a:prstGeom prst="straightConnector1">
            <a:avLst/>
          </a:prstGeom>
          <a:noFill/>
          <a:ln>
            <a:tailEnd type="arrow"/>
          </a:ln>
          <a:effectLst/>
        </p:spPr>
        <p:style>
          <a:lnRef idx="2">
            <a:schemeClr val="dk1"/>
          </a:lnRef>
          <a:fillRef idx="0">
            <a:schemeClr val="dk1"/>
          </a:fillRef>
          <a:effectRef idx="1">
            <a:schemeClr val="dk1"/>
          </a:effectRef>
          <a:fontRef idx="minor">
            <a:schemeClr val="tx1"/>
          </a:fontRef>
        </p:style>
      </p:cxnSp>
      <p:cxnSp>
        <p:nvCxnSpPr>
          <p:cNvPr id="11" name="Elbow Connector 10"/>
          <p:cNvCxnSpPr>
            <a:stCxn id="13" idx="2"/>
            <a:endCxn id="8" idx="1"/>
          </p:cNvCxnSpPr>
          <p:nvPr/>
        </p:nvCxnSpPr>
        <p:spPr>
          <a:xfrm rot="5400000">
            <a:off x="3155387" y="3786088"/>
            <a:ext cx="791530" cy="1639660"/>
          </a:xfrm>
          <a:prstGeom prst="bentConnector4">
            <a:avLst>
              <a:gd name="adj1" fmla="val 27486"/>
              <a:gd name="adj2" fmla="val 111946"/>
            </a:avLst>
          </a:prstGeom>
          <a:noFill/>
          <a:ln>
            <a:tailEnd type="arrow"/>
          </a:ln>
          <a:effectLst/>
        </p:spPr>
        <p:style>
          <a:lnRef idx="2">
            <a:schemeClr val="dk1"/>
          </a:lnRef>
          <a:fillRef idx="0">
            <a:schemeClr val="dk1"/>
          </a:fillRef>
          <a:effectRef idx="1">
            <a:schemeClr val="dk1"/>
          </a:effectRef>
          <a:fontRef idx="minor">
            <a:schemeClr val="tx1"/>
          </a:fontRef>
        </p:style>
      </p:cxnSp>
      <p:grpSp>
        <p:nvGrpSpPr>
          <p:cNvPr id="12" name="Group 11"/>
          <p:cNvGrpSpPr/>
          <p:nvPr/>
        </p:nvGrpSpPr>
        <p:grpSpPr>
          <a:xfrm>
            <a:off x="3539225" y="3335535"/>
            <a:ext cx="1663508" cy="874618"/>
            <a:chOff x="5147389" y="1227924"/>
            <a:chExt cx="2432876" cy="1144213"/>
          </a:xfrm>
          <a:noFill/>
        </p:grpSpPr>
        <p:sp>
          <p:nvSpPr>
            <p:cNvPr id="13" name="Rectangle 12"/>
            <p:cNvSpPr/>
            <p:nvPr/>
          </p:nvSpPr>
          <p:spPr>
            <a:xfrm>
              <a:off x="5147389" y="1227924"/>
              <a:ext cx="2432876" cy="1144213"/>
            </a:xfrm>
            <a:prstGeom prst="rect">
              <a:avLst/>
            </a:prstGeom>
            <a:grpFill/>
            <a:ln w="15875"/>
          </p:spPr>
          <p:style>
            <a:lnRef idx="2">
              <a:schemeClr val="dk1"/>
            </a:lnRef>
            <a:fillRef idx="1">
              <a:schemeClr val="lt1"/>
            </a:fillRef>
            <a:effectRef idx="0">
              <a:schemeClr val="dk1"/>
            </a:effectRef>
            <a:fontRef idx="minor">
              <a:schemeClr val="dk1"/>
            </a:fontRef>
          </p:style>
          <p:txBody>
            <a:bodyPr rtlCol="0" anchor="ctr"/>
            <a:lstStyle/>
            <a:p>
              <a:pPr algn="ctr"/>
              <a:endParaRPr lang="en-US" sz="1200" dirty="0">
                <a:solidFill>
                  <a:srgbClr val="004386">
                    <a:lumMod val="50000"/>
                  </a:srgbClr>
                </a:solidFill>
                <a:cs typeface="Times New Roman"/>
              </a:endParaRPr>
            </a:p>
          </p:txBody>
        </p:sp>
        <p:grpSp>
          <p:nvGrpSpPr>
            <p:cNvPr id="14" name="Group 13"/>
            <p:cNvGrpSpPr/>
            <p:nvPr/>
          </p:nvGrpSpPr>
          <p:grpSpPr>
            <a:xfrm>
              <a:off x="6727693" y="1308834"/>
              <a:ext cx="772326" cy="989744"/>
              <a:chOff x="5359631" y="1311325"/>
              <a:chExt cx="975766" cy="1223993"/>
            </a:xfrm>
            <a:grpFill/>
          </p:grpSpPr>
          <p:sp>
            <p:nvSpPr>
              <p:cNvPr id="16" name="Rectangle 15"/>
              <p:cNvSpPr/>
              <p:nvPr/>
            </p:nvSpPr>
            <p:spPr>
              <a:xfrm>
                <a:off x="5359631" y="1639756"/>
                <a:ext cx="320571" cy="234248"/>
              </a:xfrm>
              <a:prstGeom prst="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en-US" sz="1200">
                  <a:solidFill>
                    <a:srgbClr val="004386"/>
                  </a:solidFill>
                </a:endParaRPr>
              </a:p>
            </p:txBody>
          </p:sp>
          <p:sp>
            <p:nvSpPr>
              <p:cNvPr id="17" name="Rectangle 16"/>
              <p:cNvSpPr/>
              <p:nvPr/>
            </p:nvSpPr>
            <p:spPr>
              <a:xfrm>
                <a:off x="5359631" y="1311325"/>
                <a:ext cx="320572" cy="234248"/>
              </a:xfrm>
              <a:prstGeom prst="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en-US" sz="1200">
                  <a:solidFill>
                    <a:srgbClr val="004386"/>
                  </a:solidFill>
                </a:endParaRPr>
              </a:p>
            </p:txBody>
          </p:sp>
          <p:sp>
            <p:nvSpPr>
              <p:cNvPr id="18" name="Oval 17"/>
              <p:cNvSpPr/>
              <p:nvPr/>
            </p:nvSpPr>
            <p:spPr>
              <a:xfrm>
                <a:off x="5953177" y="1430161"/>
                <a:ext cx="382220" cy="271236"/>
              </a:xfrm>
              <a:prstGeom prst="ellipse">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en-US" sz="1200">
                  <a:solidFill>
                    <a:srgbClr val="004386"/>
                  </a:solidFill>
                </a:endParaRPr>
              </a:p>
            </p:txBody>
          </p:sp>
          <p:cxnSp>
            <p:nvCxnSpPr>
              <p:cNvPr id="19" name="Straight Arrow Connector 18"/>
              <p:cNvCxnSpPr>
                <a:stCxn id="18" idx="1"/>
                <a:endCxn id="17" idx="3"/>
              </p:cNvCxnSpPr>
              <p:nvPr/>
            </p:nvCxnSpPr>
            <p:spPr>
              <a:xfrm flipH="1" flipV="1">
                <a:off x="5680203" y="1428449"/>
                <a:ext cx="328949" cy="41434"/>
              </a:xfrm>
              <a:prstGeom prst="straightConnector1">
                <a:avLst/>
              </a:prstGeom>
              <a:grpFill/>
              <a:ln>
                <a:tailEnd type="arrow"/>
              </a:ln>
              <a:effectLst/>
            </p:spPr>
            <p:style>
              <a:lnRef idx="2">
                <a:schemeClr val="dk1"/>
              </a:lnRef>
              <a:fillRef idx="0">
                <a:schemeClr val="dk1"/>
              </a:fillRef>
              <a:effectRef idx="1">
                <a:schemeClr val="dk1"/>
              </a:effectRef>
              <a:fontRef idx="minor">
                <a:schemeClr val="tx1"/>
              </a:fontRef>
            </p:style>
          </p:cxnSp>
          <p:cxnSp>
            <p:nvCxnSpPr>
              <p:cNvPr id="20" name="Straight Arrow Connector 19"/>
              <p:cNvCxnSpPr>
                <a:stCxn id="18" idx="3"/>
                <a:endCxn id="16" idx="3"/>
              </p:cNvCxnSpPr>
              <p:nvPr/>
            </p:nvCxnSpPr>
            <p:spPr>
              <a:xfrm flipH="1">
                <a:off x="5680203" y="1661675"/>
                <a:ext cx="328949" cy="95205"/>
              </a:xfrm>
              <a:prstGeom prst="straightConnector1">
                <a:avLst/>
              </a:prstGeom>
              <a:grpFill/>
              <a:ln>
                <a:tailEnd type="arrow"/>
              </a:ln>
              <a:effectLst/>
            </p:spPr>
            <p:style>
              <a:lnRef idx="2">
                <a:schemeClr val="dk1"/>
              </a:lnRef>
              <a:fillRef idx="0">
                <a:schemeClr val="dk1"/>
              </a:fillRef>
              <a:effectRef idx="1">
                <a:schemeClr val="dk1"/>
              </a:effectRef>
              <a:fontRef idx="minor">
                <a:schemeClr val="tx1"/>
              </a:fontRef>
            </p:style>
          </p:cxnSp>
          <p:sp>
            <p:nvSpPr>
              <p:cNvPr id="21" name="Rectangle 20"/>
              <p:cNvSpPr/>
              <p:nvPr/>
            </p:nvSpPr>
            <p:spPr>
              <a:xfrm>
                <a:off x="5359631" y="2301070"/>
                <a:ext cx="320571" cy="234248"/>
              </a:xfrm>
              <a:prstGeom prst="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en-US" sz="1200">
                  <a:solidFill>
                    <a:srgbClr val="004386"/>
                  </a:solidFill>
                </a:endParaRPr>
              </a:p>
            </p:txBody>
          </p:sp>
          <p:sp>
            <p:nvSpPr>
              <p:cNvPr id="22" name="Rectangle 21"/>
              <p:cNvSpPr/>
              <p:nvPr/>
            </p:nvSpPr>
            <p:spPr>
              <a:xfrm>
                <a:off x="5359631" y="1972638"/>
                <a:ext cx="320571" cy="234248"/>
              </a:xfrm>
              <a:prstGeom prst="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en-US" sz="1200">
                  <a:solidFill>
                    <a:srgbClr val="004386"/>
                  </a:solidFill>
                </a:endParaRPr>
              </a:p>
            </p:txBody>
          </p:sp>
          <p:sp>
            <p:nvSpPr>
              <p:cNvPr id="23" name="Oval 22"/>
              <p:cNvSpPr/>
              <p:nvPr/>
            </p:nvSpPr>
            <p:spPr>
              <a:xfrm>
                <a:off x="5953177" y="2091473"/>
                <a:ext cx="382220" cy="271236"/>
              </a:xfrm>
              <a:prstGeom prst="ellipse">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en-US" sz="1200">
                  <a:solidFill>
                    <a:srgbClr val="004386"/>
                  </a:solidFill>
                </a:endParaRPr>
              </a:p>
            </p:txBody>
          </p:sp>
          <p:cxnSp>
            <p:nvCxnSpPr>
              <p:cNvPr id="24" name="Straight Arrow Connector 23"/>
              <p:cNvCxnSpPr>
                <a:stCxn id="23" idx="1"/>
                <a:endCxn id="22" idx="3"/>
              </p:cNvCxnSpPr>
              <p:nvPr/>
            </p:nvCxnSpPr>
            <p:spPr>
              <a:xfrm flipH="1" flipV="1">
                <a:off x="5680202" y="2089762"/>
                <a:ext cx="328950" cy="41434"/>
              </a:xfrm>
              <a:prstGeom prst="straightConnector1">
                <a:avLst/>
              </a:prstGeom>
              <a:grpFill/>
              <a:ln>
                <a:tailEnd type="arrow"/>
              </a:ln>
              <a:effectLst/>
            </p:spPr>
            <p:style>
              <a:lnRef idx="2">
                <a:schemeClr val="dk1"/>
              </a:lnRef>
              <a:fillRef idx="0">
                <a:schemeClr val="dk1"/>
              </a:fillRef>
              <a:effectRef idx="1">
                <a:schemeClr val="dk1"/>
              </a:effectRef>
              <a:fontRef idx="minor">
                <a:schemeClr val="tx1"/>
              </a:fontRef>
            </p:style>
          </p:cxnSp>
          <p:cxnSp>
            <p:nvCxnSpPr>
              <p:cNvPr id="25" name="Straight Arrow Connector 24"/>
              <p:cNvCxnSpPr>
                <a:stCxn id="23" idx="3"/>
                <a:endCxn id="21" idx="3"/>
              </p:cNvCxnSpPr>
              <p:nvPr/>
            </p:nvCxnSpPr>
            <p:spPr>
              <a:xfrm flipH="1">
                <a:off x="5680202" y="2322987"/>
                <a:ext cx="328950" cy="95206"/>
              </a:xfrm>
              <a:prstGeom prst="straightConnector1">
                <a:avLst/>
              </a:prstGeom>
              <a:grpFill/>
              <a:ln>
                <a:tailEnd type="arrow"/>
              </a:ln>
              <a:effectLst/>
            </p:spPr>
            <p:style>
              <a:lnRef idx="2">
                <a:schemeClr val="dk1"/>
              </a:lnRef>
              <a:fillRef idx="0">
                <a:schemeClr val="dk1"/>
              </a:fillRef>
              <a:effectRef idx="1">
                <a:schemeClr val="dk1"/>
              </a:effectRef>
              <a:fontRef idx="minor">
                <a:schemeClr val="tx1"/>
              </a:fontRef>
            </p:style>
          </p:cxnSp>
        </p:grpSp>
        <p:sp>
          <p:nvSpPr>
            <p:cNvPr id="15" name="TextBox 14"/>
            <p:cNvSpPr txBox="1"/>
            <p:nvPr/>
          </p:nvSpPr>
          <p:spPr>
            <a:xfrm>
              <a:off x="5147389" y="1381780"/>
              <a:ext cx="1690362" cy="845558"/>
            </a:xfrm>
            <a:prstGeom prst="rect">
              <a:avLst/>
            </a:prstGeom>
            <a:grpFill/>
          </p:spPr>
          <p:txBody>
            <a:bodyPr wrap="square" rtlCol="0">
              <a:spAutoFit/>
            </a:bodyPr>
            <a:lstStyle/>
            <a:p>
              <a:r>
                <a:rPr lang="en-US" sz="1200" dirty="0">
                  <a:solidFill>
                    <a:srgbClr val="004386"/>
                  </a:solidFill>
                  <a:cs typeface="Times New Roman"/>
                </a:rPr>
                <a:t>Grouping </a:t>
              </a:r>
            </a:p>
            <a:p>
              <a:r>
                <a:rPr lang="en-US" sz="1200" dirty="0">
                  <a:solidFill>
                    <a:srgbClr val="004386"/>
                  </a:solidFill>
                  <a:cs typeface="Times New Roman"/>
                </a:rPr>
                <a:t>&amp; reduction</a:t>
              </a:r>
            </a:p>
            <a:p>
              <a:r>
                <a:rPr lang="en-US" sz="1200" dirty="0">
                  <a:solidFill>
                    <a:srgbClr val="004386"/>
                  </a:solidFill>
                  <a:cs typeface="Times New Roman"/>
                </a:rPr>
                <a:t>of descriptors</a:t>
              </a:r>
            </a:p>
          </p:txBody>
        </p:sp>
      </p:grpSp>
      <p:sp>
        <p:nvSpPr>
          <p:cNvPr id="26" name="Rectangle 25"/>
          <p:cNvSpPr/>
          <p:nvPr/>
        </p:nvSpPr>
        <p:spPr>
          <a:xfrm>
            <a:off x="271721" y="4518082"/>
            <a:ext cx="1430789" cy="944746"/>
          </a:xfrm>
          <a:prstGeom prst="rect">
            <a:avLst/>
          </a:prstGeom>
          <a:noFill/>
          <a:ln w="25400">
            <a:solidFill>
              <a:srgbClr val="E46C0A"/>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smtClean="0">
                <a:solidFill>
                  <a:srgbClr val="004386">
                    <a:lumMod val="50000"/>
                  </a:srgbClr>
                </a:solidFill>
                <a:cs typeface="Times New Roman"/>
              </a:rPr>
              <a:t>Response data</a:t>
            </a:r>
            <a:r>
              <a:rPr lang="en-US" sz="1200" dirty="0" smtClean="0">
                <a:solidFill>
                  <a:srgbClr val="004386">
                    <a:lumMod val="50000"/>
                  </a:srgbClr>
                </a:solidFill>
                <a:cs typeface="Times New Roman"/>
              </a:rPr>
              <a:t>:</a:t>
            </a:r>
          </a:p>
          <a:p>
            <a:pPr algn="ctr"/>
            <a:r>
              <a:rPr lang="en-US" sz="1200" dirty="0" smtClean="0">
                <a:solidFill>
                  <a:srgbClr val="004386">
                    <a:lumMod val="50000"/>
                  </a:srgbClr>
                </a:solidFill>
                <a:cs typeface="Times New Roman"/>
              </a:rPr>
              <a:t>Correlation functions</a:t>
            </a:r>
          </a:p>
          <a:p>
            <a:pPr algn="ctr"/>
            <a:r>
              <a:rPr lang="en-US" sz="1200" dirty="0" smtClean="0">
                <a:solidFill>
                  <a:srgbClr val="004386">
                    <a:lumMod val="50000"/>
                  </a:srgbClr>
                </a:solidFill>
                <a:cs typeface="Times New Roman"/>
              </a:rPr>
              <a:t>/Properties</a:t>
            </a:r>
            <a:endParaRPr lang="en-US" sz="1200" dirty="0">
              <a:solidFill>
                <a:srgbClr val="004386">
                  <a:lumMod val="50000"/>
                </a:srgbClr>
              </a:solidFill>
              <a:cs typeface="Times New Roman"/>
            </a:endParaRPr>
          </a:p>
        </p:txBody>
      </p:sp>
      <p:cxnSp>
        <p:nvCxnSpPr>
          <p:cNvPr id="27" name="Straight Arrow Connector 26"/>
          <p:cNvCxnSpPr>
            <a:stCxn id="26" idx="3"/>
            <a:endCxn id="8" idx="1"/>
          </p:cNvCxnSpPr>
          <p:nvPr/>
        </p:nvCxnSpPr>
        <p:spPr>
          <a:xfrm>
            <a:off x="1702510" y="4990455"/>
            <a:ext cx="1028811" cy="11228"/>
          </a:xfrm>
          <a:prstGeom prst="straightConnector1">
            <a:avLst/>
          </a:prstGeom>
          <a:noFill/>
          <a:ln>
            <a:tailEnd type="arrow"/>
          </a:ln>
          <a:effectLst/>
        </p:spPr>
        <p:style>
          <a:lnRef idx="2">
            <a:schemeClr val="dk1"/>
          </a:lnRef>
          <a:fillRef idx="0">
            <a:schemeClr val="dk1"/>
          </a:fillRef>
          <a:effectRef idx="1">
            <a:schemeClr val="dk1"/>
          </a:effectRef>
          <a:fontRef idx="minor">
            <a:schemeClr val="tx1"/>
          </a:fontRef>
        </p:style>
      </p:cxnSp>
      <p:cxnSp>
        <p:nvCxnSpPr>
          <p:cNvPr id="28" name="Straight Arrow Connector 27"/>
          <p:cNvCxnSpPr>
            <a:stCxn id="8" idx="3"/>
          </p:cNvCxnSpPr>
          <p:nvPr/>
        </p:nvCxnSpPr>
        <p:spPr>
          <a:xfrm>
            <a:off x="4282547" y="5001682"/>
            <a:ext cx="1191884" cy="0"/>
          </a:xfrm>
          <a:prstGeom prst="straightConnector1">
            <a:avLst/>
          </a:prstGeom>
          <a:noFill/>
          <a:ln>
            <a:tailEnd type="arrow"/>
          </a:ln>
          <a:effectLst/>
        </p:spPr>
        <p:style>
          <a:lnRef idx="2">
            <a:schemeClr val="dk1"/>
          </a:lnRef>
          <a:fillRef idx="0">
            <a:schemeClr val="dk1"/>
          </a:fillRef>
          <a:effectRef idx="1">
            <a:schemeClr val="dk1"/>
          </a:effectRef>
          <a:fontRef idx="minor">
            <a:schemeClr val="tx1"/>
          </a:fontRef>
        </p:style>
      </p:cxnSp>
      <p:sp>
        <p:nvSpPr>
          <p:cNvPr id="52" name="TextBox 51"/>
          <p:cNvSpPr txBox="1"/>
          <p:nvPr/>
        </p:nvSpPr>
        <p:spPr>
          <a:xfrm>
            <a:off x="397607" y="5701030"/>
            <a:ext cx="1212654" cy="338554"/>
          </a:xfrm>
          <a:prstGeom prst="rect">
            <a:avLst/>
          </a:prstGeom>
          <a:noFill/>
        </p:spPr>
        <p:txBody>
          <a:bodyPr wrap="square" rtlCol="0">
            <a:spAutoFit/>
          </a:bodyPr>
          <a:lstStyle/>
          <a:p>
            <a:pPr algn="ctr"/>
            <a:r>
              <a:rPr lang="en-US" sz="1600" b="1" dirty="0">
                <a:solidFill>
                  <a:srgbClr val="808080">
                    <a:lumMod val="50000"/>
                  </a:srgbClr>
                </a:solidFill>
                <a:cs typeface="Times New Roman"/>
              </a:rPr>
              <a:t>Data</a:t>
            </a:r>
          </a:p>
        </p:txBody>
      </p:sp>
      <p:sp>
        <p:nvSpPr>
          <p:cNvPr id="53" name="TextBox 52"/>
          <p:cNvSpPr txBox="1"/>
          <p:nvPr/>
        </p:nvSpPr>
        <p:spPr>
          <a:xfrm>
            <a:off x="2529878" y="5726606"/>
            <a:ext cx="2120331" cy="338554"/>
          </a:xfrm>
          <a:prstGeom prst="rect">
            <a:avLst/>
          </a:prstGeom>
          <a:noFill/>
        </p:spPr>
        <p:txBody>
          <a:bodyPr wrap="square" rtlCol="0">
            <a:spAutoFit/>
          </a:bodyPr>
          <a:lstStyle/>
          <a:p>
            <a:pPr algn="ctr"/>
            <a:r>
              <a:rPr lang="en-US" sz="1600" b="1" dirty="0">
                <a:solidFill>
                  <a:srgbClr val="808080">
                    <a:lumMod val="50000"/>
                  </a:srgbClr>
                </a:solidFill>
                <a:cs typeface="Times New Roman"/>
              </a:rPr>
              <a:t>SEM based analysis</a:t>
            </a:r>
          </a:p>
        </p:txBody>
      </p:sp>
      <p:sp>
        <p:nvSpPr>
          <p:cNvPr id="54" name="TextBox 53"/>
          <p:cNvSpPr txBox="1"/>
          <p:nvPr/>
        </p:nvSpPr>
        <p:spPr>
          <a:xfrm>
            <a:off x="6031673" y="5768095"/>
            <a:ext cx="2120331" cy="338554"/>
          </a:xfrm>
          <a:prstGeom prst="rect">
            <a:avLst/>
          </a:prstGeom>
          <a:noFill/>
        </p:spPr>
        <p:txBody>
          <a:bodyPr wrap="square" rtlCol="0">
            <a:spAutoFit/>
          </a:bodyPr>
          <a:lstStyle/>
          <a:p>
            <a:pPr algn="ctr"/>
            <a:r>
              <a:rPr lang="en-US" sz="1600" b="1" dirty="0">
                <a:solidFill>
                  <a:srgbClr val="808080">
                    <a:lumMod val="50000"/>
                  </a:srgbClr>
                </a:solidFill>
                <a:cs typeface="Times New Roman"/>
              </a:rPr>
              <a:t>Output</a:t>
            </a:r>
          </a:p>
        </p:txBody>
      </p:sp>
      <p:sp>
        <p:nvSpPr>
          <p:cNvPr id="55" name="Line Callout 1 (Border and Accent Bar) 54"/>
          <p:cNvSpPr/>
          <p:nvPr/>
        </p:nvSpPr>
        <p:spPr>
          <a:xfrm>
            <a:off x="292344" y="2233705"/>
            <a:ext cx="2159846" cy="703603"/>
          </a:xfrm>
          <a:prstGeom prst="accentBorderCallout1">
            <a:avLst>
              <a:gd name="adj1" fmla="val 24672"/>
              <a:gd name="adj2" fmla="val 107443"/>
              <a:gd name="adj3" fmla="val 136179"/>
              <a:gd name="adj4" fmla="val 148114"/>
            </a:avLst>
          </a:prstGeom>
          <a:solidFill>
            <a:srgbClr val="00B0F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rPr>
              <a:t>Feature extraction (Create latent factors)</a:t>
            </a:r>
            <a:endParaRPr lang="en-US" sz="1400" dirty="0">
              <a:solidFill>
                <a:prstClr val="white"/>
              </a:solidFill>
            </a:endParaRPr>
          </a:p>
        </p:txBody>
      </p:sp>
      <p:sp>
        <p:nvSpPr>
          <p:cNvPr id="62" name="TextBox 61"/>
          <p:cNvSpPr txBox="1"/>
          <p:nvPr/>
        </p:nvSpPr>
        <p:spPr>
          <a:xfrm>
            <a:off x="5392801" y="3271335"/>
            <a:ext cx="893193" cy="461665"/>
          </a:xfrm>
          <a:prstGeom prst="rect">
            <a:avLst/>
          </a:prstGeom>
          <a:noFill/>
        </p:spPr>
        <p:txBody>
          <a:bodyPr wrap="none" rtlCol="0">
            <a:spAutoFit/>
          </a:bodyPr>
          <a:lstStyle/>
          <a:p>
            <a:pPr algn="ctr"/>
            <a:r>
              <a:rPr lang="en-US" sz="1200" b="1" dirty="0" smtClean="0">
                <a:solidFill>
                  <a:srgbClr val="C4360F">
                    <a:lumMod val="75000"/>
                  </a:srgbClr>
                </a:solidFill>
                <a:cs typeface="Times New Roman"/>
              </a:rPr>
              <a:t>Input:</a:t>
            </a:r>
            <a:r>
              <a:rPr lang="en-US" sz="1200" dirty="0" smtClean="0">
                <a:solidFill>
                  <a:srgbClr val="C4360F">
                    <a:lumMod val="75000"/>
                  </a:srgbClr>
                </a:solidFill>
                <a:cs typeface="Times New Roman"/>
              </a:rPr>
              <a:t> </a:t>
            </a:r>
          </a:p>
          <a:p>
            <a:pPr algn="ctr"/>
            <a:r>
              <a:rPr lang="en-US" sz="1200" dirty="0" smtClean="0">
                <a:solidFill>
                  <a:srgbClr val="C4360F">
                    <a:lumMod val="75000"/>
                  </a:srgbClr>
                </a:solidFill>
                <a:cs typeface="Times New Roman"/>
              </a:rPr>
              <a:t>Descriptor</a:t>
            </a:r>
            <a:endParaRPr lang="en-US" sz="1200" dirty="0">
              <a:solidFill>
                <a:srgbClr val="C4360F">
                  <a:lumMod val="75000"/>
                </a:srgbClr>
              </a:solidFill>
              <a:cs typeface="Times New Roman"/>
            </a:endParaRPr>
          </a:p>
        </p:txBody>
      </p:sp>
      <p:sp>
        <p:nvSpPr>
          <p:cNvPr id="63" name="TextBox 62"/>
          <p:cNvSpPr txBox="1"/>
          <p:nvPr/>
        </p:nvSpPr>
        <p:spPr>
          <a:xfrm>
            <a:off x="7815964" y="3311286"/>
            <a:ext cx="994950" cy="461665"/>
          </a:xfrm>
          <a:prstGeom prst="rect">
            <a:avLst/>
          </a:prstGeom>
          <a:noFill/>
        </p:spPr>
        <p:txBody>
          <a:bodyPr wrap="square" rtlCol="0">
            <a:spAutoFit/>
          </a:bodyPr>
          <a:lstStyle/>
          <a:p>
            <a:pPr algn="ctr"/>
            <a:r>
              <a:rPr lang="en-US" sz="1200" b="1" dirty="0" smtClean="0">
                <a:solidFill>
                  <a:srgbClr val="7030A0"/>
                </a:solidFill>
                <a:cs typeface="Times New Roman"/>
              </a:rPr>
              <a:t>Responses:</a:t>
            </a:r>
            <a:r>
              <a:rPr lang="en-US" sz="1200" dirty="0" smtClean="0">
                <a:solidFill>
                  <a:srgbClr val="7030A0"/>
                </a:solidFill>
                <a:cs typeface="Times New Roman"/>
              </a:rPr>
              <a:t> </a:t>
            </a:r>
          </a:p>
          <a:p>
            <a:pPr algn="ctr"/>
            <a:r>
              <a:rPr lang="en-US" sz="1200" dirty="0" smtClean="0">
                <a:solidFill>
                  <a:srgbClr val="7030A0"/>
                </a:solidFill>
                <a:cs typeface="Times New Roman"/>
              </a:rPr>
              <a:t>Property</a:t>
            </a:r>
            <a:endParaRPr lang="en-US" sz="1200" dirty="0">
              <a:solidFill>
                <a:srgbClr val="7030A0"/>
              </a:solidFill>
              <a:cs typeface="Times New Roman"/>
            </a:endParaRPr>
          </a:p>
        </p:txBody>
      </p:sp>
      <p:sp>
        <p:nvSpPr>
          <p:cNvPr id="67" name="TextBox 66"/>
          <p:cNvSpPr txBox="1"/>
          <p:nvPr/>
        </p:nvSpPr>
        <p:spPr>
          <a:xfrm>
            <a:off x="6430056" y="3449359"/>
            <a:ext cx="1323567" cy="276999"/>
          </a:xfrm>
          <a:prstGeom prst="rect">
            <a:avLst/>
          </a:prstGeom>
          <a:noFill/>
        </p:spPr>
        <p:txBody>
          <a:bodyPr wrap="none" rtlCol="0">
            <a:spAutoFit/>
          </a:bodyPr>
          <a:lstStyle/>
          <a:p>
            <a:pPr algn="ctr"/>
            <a:r>
              <a:rPr lang="en-US" sz="1200" b="1" dirty="0" smtClean="0">
                <a:solidFill>
                  <a:srgbClr val="0070C0"/>
                </a:solidFill>
                <a:cs typeface="Times New Roman"/>
              </a:rPr>
              <a:t>Latent Features</a:t>
            </a:r>
            <a:endParaRPr lang="en-US" sz="1200" b="1" dirty="0">
              <a:solidFill>
                <a:srgbClr val="0070C0"/>
              </a:solidFill>
              <a:cs typeface="Times New Roman"/>
            </a:endParaRPr>
          </a:p>
        </p:txBody>
      </p:sp>
      <p:sp>
        <p:nvSpPr>
          <p:cNvPr id="68" name="Flowchart: Process 67"/>
          <p:cNvSpPr/>
          <p:nvPr/>
        </p:nvSpPr>
        <p:spPr>
          <a:xfrm>
            <a:off x="5541193" y="3803264"/>
            <a:ext cx="562172" cy="244332"/>
          </a:xfrm>
          <a:prstGeom prst="flowChartProcess">
            <a:avLst/>
          </a:prstGeom>
          <a:solidFill>
            <a:srgbClr val="A7D971">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3E1B59"/>
                </a:solidFill>
              </a:rPr>
              <a:t>X</a:t>
            </a:r>
            <a:r>
              <a:rPr lang="en-US" sz="1200" baseline="-25000" dirty="0" smtClean="0">
                <a:solidFill>
                  <a:srgbClr val="3E1B59"/>
                </a:solidFill>
              </a:rPr>
              <a:t>1</a:t>
            </a:r>
            <a:endParaRPr lang="en-US" sz="1200" i="1" dirty="0">
              <a:solidFill>
                <a:srgbClr val="3E1B59"/>
              </a:solidFill>
            </a:endParaRPr>
          </a:p>
        </p:txBody>
      </p:sp>
      <p:sp>
        <p:nvSpPr>
          <p:cNvPr id="69" name="Flowchart: Process 68"/>
          <p:cNvSpPr/>
          <p:nvPr/>
        </p:nvSpPr>
        <p:spPr>
          <a:xfrm>
            <a:off x="5548874" y="4851093"/>
            <a:ext cx="538013" cy="216776"/>
          </a:xfrm>
          <a:prstGeom prst="flowChartProces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3E1B59"/>
                </a:solidFill>
              </a:rPr>
              <a:t>X</a:t>
            </a:r>
            <a:r>
              <a:rPr lang="en-US" sz="1200" baseline="-25000" dirty="0">
                <a:solidFill>
                  <a:srgbClr val="3E1B59"/>
                </a:solidFill>
              </a:rPr>
              <a:t>4</a:t>
            </a:r>
            <a:endParaRPr lang="en-US" sz="1200" dirty="0">
              <a:solidFill>
                <a:srgbClr val="3E1B59"/>
              </a:solidFill>
            </a:endParaRPr>
          </a:p>
        </p:txBody>
      </p:sp>
      <p:sp>
        <p:nvSpPr>
          <p:cNvPr id="70" name="Flowchart: Process 69"/>
          <p:cNvSpPr/>
          <p:nvPr/>
        </p:nvSpPr>
        <p:spPr>
          <a:xfrm>
            <a:off x="5537654" y="4140415"/>
            <a:ext cx="568862" cy="237510"/>
          </a:xfrm>
          <a:prstGeom prst="flowChart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3E1B59"/>
                </a:solidFill>
              </a:rPr>
              <a:t>X</a:t>
            </a:r>
            <a:r>
              <a:rPr lang="en-US" sz="1200" baseline="-25000" dirty="0" smtClean="0">
                <a:solidFill>
                  <a:srgbClr val="3E1B59"/>
                </a:solidFill>
              </a:rPr>
              <a:t>2</a:t>
            </a:r>
            <a:endParaRPr lang="en-US" sz="1200" baseline="-25000" dirty="0">
              <a:solidFill>
                <a:srgbClr val="3E1B59"/>
              </a:solidFill>
            </a:endParaRPr>
          </a:p>
        </p:txBody>
      </p:sp>
      <p:sp>
        <p:nvSpPr>
          <p:cNvPr id="71" name="Flowchart: Process 70"/>
          <p:cNvSpPr/>
          <p:nvPr/>
        </p:nvSpPr>
        <p:spPr>
          <a:xfrm>
            <a:off x="5533912" y="4466925"/>
            <a:ext cx="572605" cy="202584"/>
          </a:xfrm>
          <a:prstGeom prst="flowChart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3E1B59"/>
                </a:solidFill>
              </a:rPr>
              <a:t>X</a:t>
            </a:r>
            <a:r>
              <a:rPr lang="en-US" sz="1200" baseline="-25000" dirty="0" smtClean="0">
                <a:solidFill>
                  <a:srgbClr val="3E1B59"/>
                </a:solidFill>
              </a:rPr>
              <a:t>3</a:t>
            </a:r>
            <a:endParaRPr lang="en-US" sz="1200" baseline="-25000" dirty="0">
              <a:solidFill>
                <a:srgbClr val="3E1B59"/>
              </a:solidFill>
            </a:endParaRPr>
          </a:p>
        </p:txBody>
      </p:sp>
      <p:sp>
        <p:nvSpPr>
          <p:cNvPr id="72" name="Flowchart: Process 71"/>
          <p:cNvSpPr/>
          <p:nvPr/>
        </p:nvSpPr>
        <p:spPr>
          <a:xfrm>
            <a:off x="5546512" y="5169005"/>
            <a:ext cx="540375" cy="202140"/>
          </a:xfrm>
          <a:prstGeom prst="flowChartProces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3E1B59"/>
                </a:solidFill>
              </a:rPr>
              <a:t>X</a:t>
            </a:r>
            <a:r>
              <a:rPr lang="en-US" sz="1200" baseline="-25000" dirty="0">
                <a:solidFill>
                  <a:srgbClr val="3E1B59"/>
                </a:solidFill>
              </a:rPr>
              <a:t>5</a:t>
            </a:r>
            <a:endParaRPr lang="en-US" sz="1200" dirty="0">
              <a:solidFill>
                <a:srgbClr val="3E1B59"/>
              </a:solidFill>
            </a:endParaRPr>
          </a:p>
        </p:txBody>
      </p:sp>
      <p:sp>
        <p:nvSpPr>
          <p:cNvPr id="73" name="Flowchart: Terminator 72"/>
          <p:cNvSpPr/>
          <p:nvPr/>
        </p:nvSpPr>
        <p:spPr>
          <a:xfrm>
            <a:off x="6315836" y="3976289"/>
            <a:ext cx="512872" cy="211696"/>
          </a:xfrm>
          <a:prstGeom prst="flowChartTerminator">
            <a:avLst/>
          </a:prstGeom>
          <a:solidFill>
            <a:srgbClr val="A7D971">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3E1B59"/>
                </a:solidFill>
              </a:rPr>
              <a:t>F</a:t>
            </a:r>
            <a:r>
              <a:rPr lang="en-US" sz="1200" baseline="-25000" dirty="0" smtClean="0">
                <a:solidFill>
                  <a:srgbClr val="3E1B59"/>
                </a:solidFill>
              </a:rPr>
              <a:t>1</a:t>
            </a:r>
            <a:endParaRPr lang="en-US" sz="1200" baseline="-25000" dirty="0">
              <a:solidFill>
                <a:srgbClr val="3E1B59"/>
              </a:solidFill>
            </a:endParaRPr>
          </a:p>
        </p:txBody>
      </p:sp>
      <p:sp>
        <p:nvSpPr>
          <p:cNvPr id="74" name="Flowchart: Terminator 73"/>
          <p:cNvSpPr/>
          <p:nvPr/>
        </p:nvSpPr>
        <p:spPr>
          <a:xfrm>
            <a:off x="6353395" y="4321660"/>
            <a:ext cx="512872" cy="211696"/>
          </a:xfrm>
          <a:prstGeom prst="flowChartTerminator">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3E1B59"/>
                </a:solidFill>
              </a:rPr>
              <a:t>F</a:t>
            </a:r>
            <a:r>
              <a:rPr lang="en-US" sz="1200" baseline="-25000" dirty="0" smtClean="0">
                <a:solidFill>
                  <a:srgbClr val="3E1B59"/>
                </a:solidFill>
              </a:rPr>
              <a:t>2</a:t>
            </a:r>
            <a:endParaRPr lang="en-US" sz="1200" baseline="-25000" dirty="0">
              <a:solidFill>
                <a:srgbClr val="3E1B59"/>
              </a:solidFill>
            </a:endParaRPr>
          </a:p>
        </p:txBody>
      </p:sp>
      <p:sp>
        <p:nvSpPr>
          <p:cNvPr id="75" name="Flowchart: Terminator 74"/>
          <p:cNvSpPr/>
          <p:nvPr/>
        </p:nvSpPr>
        <p:spPr>
          <a:xfrm>
            <a:off x="6336491" y="4911347"/>
            <a:ext cx="512872" cy="211696"/>
          </a:xfrm>
          <a:prstGeom prst="flowChartTerminator">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3E1B59"/>
                </a:solidFill>
              </a:rPr>
              <a:t>F</a:t>
            </a:r>
            <a:r>
              <a:rPr lang="en-US" sz="1200" baseline="-25000" dirty="0" smtClean="0">
                <a:solidFill>
                  <a:srgbClr val="3E1B59"/>
                </a:solidFill>
              </a:rPr>
              <a:t>3</a:t>
            </a:r>
            <a:endParaRPr lang="en-US" sz="1200" baseline="-25000" dirty="0">
              <a:solidFill>
                <a:srgbClr val="3E1B59"/>
              </a:solidFill>
            </a:endParaRPr>
          </a:p>
        </p:txBody>
      </p:sp>
      <p:cxnSp>
        <p:nvCxnSpPr>
          <p:cNvPr id="76" name="Straight Arrow Connector 75"/>
          <p:cNvCxnSpPr>
            <a:stCxn id="73" idx="1"/>
            <a:endCxn id="68" idx="3"/>
          </p:cNvCxnSpPr>
          <p:nvPr/>
        </p:nvCxnSpPr>
        <p:spPr>
          <a:xfrm flipH="1" flipV="1">
            <a:off x="6103365" y="3925430"/>
            <a:ext cx="212471" cy="156707"/>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74" idx="1"/>
            <a:endCxn id="70" idx="3"/>
          </p:cNvCxnSpPr>
          <p:nvPr/>
        </p:nvCxnSpPr>
        <p:spPr>
          <a:xfrm flipH="1" flipV="1">
            <a:off x="6106516" y="4259170"/>
            <a:ext cx="246879" cy="16833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74" idx="1"/>
            <a:endCxn id="71" idx="3"/>
          </p:cNvCxnSpPr>
          <p:nvPr/>
        </p:nvCxnSpPr>
        <p:spPr>
          <a:xfrm flipH="1">
            <a:off x="6106517" y="4427508"/>
            <a:ext cx="246878" cy="14070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75" idx="1"/>
            <a:endCxn id="69" idx="3"/>
          </p:cNvCxnSpPr>
          <p:nvPr/>
        </p:nvCxnSpPr>
        <p:spPr>
          <a:xfrm flipH="1" flipV="1">
            <a:off x="6086887" y="4959481"/>
            <a:ext cx="249604" cy="57714"/>
          </a:xfrm>
          <a:prstGeom prst="straightConnector1">
            <a:avLst/>
          </a:prstGeom>
          <a:ln w="127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75" idx="1"/>
            <a:endCxn id="72" idx="3"/>
          </p:cNvCxnSpPr>
          <p:nvPr/>
        </p:nvCxnSpPr>
        <p:spPr>
          <a:xfrm flipH="1">
            <a:off x="6086887" y="5017195"/>
            <a:ext cx="249604" cy="252880"/>
          </a:xfrm>
          <a:prstGeom prst="straightConnector1">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1" name="Flowchart: Process 80"/>
          <p:cNvSpPr/>
          <p:nvPr/>
        </p:nvSpPr>
        <p:spPr>
          <a:xfrm>
            <a:off x="7961664" y="3893062"/>
            <a:ext cx="703551" cy="244332"/>
          </a:xfrm>
          <a:prstGeom prst="flowChartProcess">
            <a:avLst/>
          </a:prstGeom>
          <a:solidFill>
            <a:srgbClr val="E4DA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3E1B59"/>
                </a:solidFill>
              </a:rPr>
              <a:t>Y</a:t>
            </a:r>
            <a:r>
              <a:rPr lang="en-US" sz="1200" baseline="-25000" dirty="0" smtClean="0">
                <a:solidFill>
                  <a:srgbClr val="3E1B59"/>
                </a:solidFill>
              </a:rPr>
              <a:t>1</a:t>
            </a:r>
            <a:endParaRPr lang="en-US" sz="1200" dirty="0">
              <a:solidFill>
                <a:srgbClr val="3E1B59"/>
              </a:solidFill>
            </a:endParaRPr>
          </a:p>
        </p:txBody>
      </p:sp>
      <p:sp>
        <p:nvSpPr>
          <p:cNvPr id="82" name="Flowchart: Terminator 81"/>
          <p:cNvSpPr/>
          <p:nvPr/>
        </p:nvSpPr>
        <p:spPr>
          <a:xfrm>
            <a:off x="7113145" y="4060614"/>
            <a:ext cx="594250" cy="268108"/>
          </a:xfrm>
          <a:prstGeom prst="flowChartTerminator">
            <a:avLst/>
          </a:prstGeom>
          <a:solidFill>
            <a:srgbClr val="E4DA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3E1B59"/>
                </a:solidFill>
              </a:rPr>
              <a:t>F’</a:t>
            </a:r>
            <a:r>
              <a:rPr lang="en-US" sz="1200" baseline="-25000" dirty="0" smtClean="0">
                <a:solidFill>
                  <a:srgbClr val="3E1B59"/>
                </a:solidFill>
              </a:rPr>
              <a:t>1</a:t>
            </a:r>
            <a:endParaRPr lang="en-US" sz="1200" baseline="-25000" dirty="0">
              <a:solidFill>
                <a:srgbClr val="3E1B59"/>
              </a:solidFill>
            </a:endParaRPr>
          </a:p>
        </p:txBody>
      </p:sp>
      <p:sp>
        <p:nvSpPr>
          <p:cNvPr id="83" name="Flowchart: Process 82"/>
          <p:cNvSpPr/>
          <p:nvPr/>
        </p:nvSpPr>
        <p:spPr>
          <a:xfrm>
            <a:off x="7991832" y="4302899"/>
            <a:ext cx="691418" cy="244332"/>
          </a:xfrm>
          <a:prstGeom prst="flowChartProcess">
            <a:avLst/>
          </a:prstGeom>
          <a:solidFill>
            <a:srgbClr val="E4DA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3E1B59"/>
                </a:solidFill>
              </a:rPr>
              <a:t>Y</a:t>
            </a:r>
            <a:r>
              <a:rPr lang="en-US" sz="1200" baseline="-25000" dirty="0" smtClean="0">
                <a:solidFill>
                  <a:srgbClr val="3E1B59"/>
                </a:solidFill>
              </a:rPr>
              <a:t>2</a:t>
            </a:r>
            <a:endParaRPr lang="en-US" sz="1200" dirty="0">
              <a:solidFill>
                <a:srgbClr val="3E1B59"/>
              </a:solidFill>
            </a:endParaRPr>
          </a:p>
        </p:txBody>
      </p:sp>
      <p:cxnSp>
        <p:nvCxnSpPr>
          <p:cNvPr id="84" name="Straight Arrow Connector 83"/>
          <p:cNvCxnSpPr>
            <a:stCxn id="82" idx="3"/>
            <a:endCxn id="81" idx="1"/>
          </p:cNvCxnSpPr>
          <p:nvPr/>
        </p:nvCxnSpPr>
        <p:spPr>
          <a:xfrm flipV="1">
            <a:off x="7707395" y="4015228"/>
            <a:ext cx="254269" cy="179440"/>
          </a:xfrm>
          <a:prstGeom prst="straightConnector1">
            <a:avLst/>
          </a:prstGeom>
          <a:ln>
            <a:solidFill>
              <a:srgbClr val="8053FF"/>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82" idx="3"/>
            <a:endCxn id="83" idx="1"/>
          </p:cNvCxnSpPr>
          <p:nvPr/>
        </p:nvCxnSpPr>
        <p:spPr>
          <a:xfrm>
            <a:off x="7707395" y="4194668"/>
            <a:ext cx="284437" cy="230397"/>
          </a:xfrm>
          <a:prstGeom prst="straightConnector1">
            <a:avLst/>
          </a:prstGeom>
          <a:ln>
            <a:solidFill>
              <a:srgbClr val="8053FF"/>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73" idx="3"/>
            <a:endCxn id="82" idx="1"/>
          </p:cNvCxnSpPr>
          <p:nvPr/>
        </p:nvCxnSpPr>
        <p:spPr>
          <a:xfrm>
            <a:off x="6828708" y="4082137"/>
            <a:ext cx="284437" cy="11253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74" idx="3"/>
            <a:endCxn id="82" idx="1"/>
          </p:cNvCxnSpPr>
          <p:nvPr/>
        </p:nvCxnSpPr>
        <p:spPr>
          <a:xfrm flipV="1">
            <a:off x="6866267" y="4194668"/>
            <a:ext cx="246878" cy="232840"/>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75" idx="3"/>
            <a:endCxn id="82" idx="1"/>
          </p:cNvCxnSpPr>
          <p:nvPr/>
        </p:nvCxnSpPr>
        <p:spPr>
          <a:xfrm flipV="1">
            <a:off x="6849363" y="4194668"/>
            <a:ext cx="263782" cy="822527"/>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9" name="Flowchart: Process 98"/>
          <p:cNvSpPr/>
          <p:nvPr/>
        </p:nvSpPr>
        <p:spPr>
          <a:xfrm>
            <a:off x="7991981" y="4665287"/>
            <a:ext cx="703551" cy="244332"/>
          </a:xfrm>
          <a:prstGeom prst="flowChartProcess">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3E1B59"/>
                </a:solidFill>
              </a:rPr>
              <a:t>Y</a:t>
            </a:r>
            <a:r>
              <a:rPr lang="en-US" sz="1200" baseline="-25000" dirty="0">
                <a:solidFill>
                  <a:srgbClr val="3E1B59"/>
                </a:solidFill>
              </a:rPr>
              <a:t>3</a:t>
            </a:r>
            <a:endParaRPr lang="en-US" sz="1200" dirty="0">
              <a:solidFill>
                <a:srgbClr val="3E1B59"/>
              </a:solidFill>
            </a:endParaRPr>
          </a:p>
        </p:txBody>
      </p:sp>
      <p:sp>
        <p:nvSpPr>
          <p:cNvPr id="90" name="Flowchart: Terminator 99"/>
          <p:cNvSpPr/>
          <p:nvPr/>
        </p:nvSpPr>
        <p:spPr>
          <a:xfrm>
            <a:off x="7041037" y="4747445"/>
            <a:ext cx="594250" cy="240334"/>
          </a:xfrm>
          <a:prstGeom prst="flowChartTerminator">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3E1B59"/>
                </a:solidFill>
              </a:rPr>
              <a:t>F’</a:t>
            </a:r>
            <a:r>
              <a:rPr lang="en-US" sz="1200" baseline="-25000" dirty="0">
                <a:solidFill>
                  <a:srgbClr val="3E1B59"/>
                </a:solidFill>
              </a:rPr>
              <a:t>2</a:t>
            </a:r>
          </a:p>
        </p:txBody>
      </p:sp>
      <p:sp>
        <p:nvSpPr>
          <p:cNvPr id="91" name="Flowchart: Process 100"/>
          <p:cNvSpPr/>
          <p:nvPr/>
        </p:nvSpPr>
        <p:spPr>
          <a:xfrm>
            <a:off x="7998718" y="5017195"/>
            <a:ext cx="703551" cy="244332"/>
          </a:xfrm>
          <a:prstGeom prst="flowChartProcess">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3E1B59"/>
                </a:solidFill>
              </a:rPr>
              <a:t>Y</a:t>
            </a:r>
            <a:r>
              <a:rPr lang="en-US" sz="1200" baseline="-25000" dirty="0">
                <a:solidFill>
                  <a:srgbClr val="3E1B59"/>
                </a:solidFill>
              </a:rPr>
              <a:t>4</a:t>
            </a:r>
            <a:endParaRPr lang="en-US" sz="1200" dirty="0">
              <a:solidFill>
                <a:srgbClr val="3E1B59"/>
              </a:solidFill>
            </a:endParaRPr>
          </a:p>
        </p:txBody>
      </p:sp>
      <p:cxnSp>
        <p:nvCxnSpPr>
          <p:cNvPr id="92" name="Straight Arrow Connector 91"/>
          <p:cNvCxnSpPr>
            <a:stCxn id="90" idx="3"/>
            <a:endCxn id="89" idx="1"/>
          </p:cNvCxnSpPr>
          <p:nvPr/>
        </p:nvCxnSpPr>
        <p:spPr>
          <a:xfrm flipV="1">
            <a:off x="7635287" y="4787453"/>
            <a:ext cx="356694" cy="80159"/>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90" idx="3"/>
            <a:endCxn id="91" idx="1"/>
          </p:cNvCxnSpPr>
          <p:nvPr/>
        </p:nvCxnSpPr>
        <p:spPr>
          <a:xfrm>
            <a:off x="7635287" y="4867612"/>
            <a:ext cx="363431" cy="271749"/>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74" idx="3"/>
            <a:endCxn id="90" idx="1"/>
          </p:cNvCxnSpPr>
          <p:nvPr/>
        </p:nvCxnSpPr>
        <p:spPr>
          <a:xfrm>
            <a:off x="6866267" y="4427508"/>
            <a:ext cx="174770" cy="440104"/>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5" name="Rectangle 94"/>
              <p:cNvSpPr/>
              <p:nvPr/>
            </p:nvSpPr>
            <p:spPr>
              <a:xfrm>
                <a:off x="6781987" y="5395450"/>
                <a:ext cx="829418" cy="276999"/>
              </a:xfrm>
              <a:prstGeom prst="rect">
                <a:avLst/>
              </a:prstGeom>
            </p:spPr>
            <p:txBody>
              <a:bodyPr wrap="none">
                <a:spAutoFit/>
              </a:bodyPr>
              <a:lstStyle/>
              <a:p>
                <a14:m>
                  <m:oMath xmlns:m="http://schemas.openxmlformats.org/officeDocument/2006/math">
                    <m:sSup>
                      <m:sSupPr>
                        <m:ctrlPr>
                          <a:rPr lang="en-US" sz="1200" b="1" i="1" smtClean="0">
                            <a:solidFill>
                              <a:srgbClr val="004386"/>
                            </a:solidFill>
                            <a:latin typeface="Cambria Math" charset="0"/>
                          </a:rPr>
                        </m:ctrlPr>
                      </m:sSupPr>
                      <m:e>
                        <m:r>
                          <a:rPr lang="en-US" sz="1200" b="1" smtClean="0">
                            <a:solidFill>
                              <a:srgbClr val="004386"/>
                            </a:solidFill>
                            <a:latin typeface="Cambria Math" charset="0"/>
                          </a:rPr>
                          <m:t>𝐅</m:t>
                        </m:r>
                      </m:e>
                      <m:sup>
                        <m:r>
                          <a:rPr lang="en-US" sz="1200" b="1" smtClean="0">
                            <a:solidFill>
                              <a:srgbClr val="004386"/>
                            </a:solidFill>
                            <a:latin typeface="Cambria Math" charset="0"/>
                          </a:rPr>
                          <m:t>′</m:t>
                        </m:r>
                      </m:sup>
                    </m:sSup>
                    <m:r>
                      <a:rPr lang="en-US" sz="1200" b="1" smtClean="0">
                        <a:solidFill>
                          <a:srgbClr val="004386"/>
                        </a:solidFill>
                        <a:latin typeface="Cambria Math" charset="0"/>
                      </a:rPr>
                      <m:t>=</m:t>
                    </m:r>
                  </m:oMath>
                </a14:m>
                <a:r>
                  <a:rPr lang="en-US" sz="1200" b="1" dirty="0">
                    <a:solidFill>
                      <a:srgbClr val="004386"/>
                    </a:solidFill>
                  </a:rPr>
                  <a:t> </a:t>
                </a:r>
                <a14:m>
                  <m:oMath xmlns:m="http://schemas.openxmlformats.org/officeDocument/2006/math">
                    <m:r>
                      <a:rPr lang="en-US" sz="1200" b="1" i="1" smtClean="0">
                        <a:solidFill>
                          <a:srgbClr val="004386"/>
                        </a:solidFill>
                        <a:latin typeface="Cambria Math" charset="0"/>
                        <a:ea typeface="Cambria Math" charset="0"/>
                        <a:cs typeface="Cambria Math" charset="0"/>
                      </a:rPr>
                      <m:t>𝛃</m:t>
                    </m:r>
                    <m:r>
                      <a:rPr lang="en-US" sz="1200" b="1" smtClean="0">
                        <a:solidFill>
                          <a:srgbClr val="004386"/>
                        </a:solidFill>
                        <a:latin typeface="Cambria Math" charset="0"/>
                      </a:rPr>
                      <m:t>𝐅</m:t>
                    </m:r>
                    <m:r>
                      <a:rPr lang="en-US" sz="1200" b="1" smtClean="0">
                        <a:solidFill>
                          <a:srgbClr val="004386"/>
                        </a:solidFill>
                        <a:latin typeface="Cambria Math" charset="0"/>
                      </a:rPr>
                      <m:t>+</m:t>
                    </m:r>
                  </m:oMath>
                </a14:m>
                <a:r>
                  <a:rPr lang="en-US" sz="1200" b="1" dirty="0">
                    <a:solidFill>
                      <a:srgbClr val="004386"/>
                    </a:solidFill>
                  </a:rPr>
                  <a:t> </a:t>
                </a:r>
                <a14:m>
                  <m:oMath xmlns:m="http://schemas.openxmlformats.org/officeDocument/2006/math">
                    <m:r>
                      <a:rPr lang="en-US" sz="1200" b="1" i="1" smtClean="0">
                        <a:solidFill>
                          <a:srgbClr val="004386"/>
                        </a:solidFill>
                        <a:latin typeface="Cambria Math" charset="0"/>
                        <a:ea typeface="Cambria Math" charset="0"/>
                        <a:cs typeface="Cambria Math" charset="0"/>
                      </a:rPr>
                      <m:t>𝛇</m:t>
                    </m:r>
                  </m:oMath>
                </a14:m>
                <a:endParaRPr lang="en-US" sz="1200" b="1" dirty="0">
                  <a:solidFill>
                    <a:srgbClr val="004386"/>
                  </a:solidFill>
                </a:endParaRPr>
              </a:p>
            </p:txBody>
          </p:sp>
        </mc:Choice>
        <mc:Fallback xmlns="">
          <p:sp>
            <p:nvSpPr>
              <p:cNvPr id="95" name="Rectangle 94"/>
              <p:cNvSpPr>
                <a:spLocks noRot="1" noChangeAspect="1" noMove="1" noResize="1" noEditPoints="1" noAdjustHandles="1" noChangeArrowheads="1" noChangeShapeType="1" noTextEdit="1"/>
              </p:cNvSpPr>
              <p:nvPr/>
            </p:nvSpPr>
            <p:spPr>
              <a:xfrm>
                <a:off x="6781987" y="5395450"/>
                <a:ext cx="829418" cy="276999"/>
              </a:xfrm>
              <a:prstGeom prst="rect">
                <a:avLst/>
              </a:prstGeom>
              <a:blipFill rotWithShape="0">
                <a:blip r:embed="rId3"/>
                <a:stretch>
                  <a:fillRect r="-13235"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Rectangle 95"/>
              <p:cNvSpPr/>
              <p:nvPr/>
            </p:nvSpPr>
            <p:spPr>
              <a:xfrm>
                <a:off x="5669863" y="5395450"/>
                <a:ext cx="94090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1" smtClean="0">
                          <a:solidFill>
                            <a:srgbClr val="004386"/>
                          </a:solidFill>
                          <a:latin typeface="Cambria Math" charset="0"/>
                        </a:rPr>
                        <m:t>𝐗</m:t>
                      </m:r>
                      <m:r>
                        <a:rPr lang="en-US" sz="1200" b="1" smtClean="0">
                          <a:solidFill>
                            <a:srgbClr val="004386"/>
                          </a:solidFill>
                          <a:latin typeface="Cambria Math" charset="0"/>
                        </a:rPr>
                        <m:t>=</m:t>
                      </m:r>
                      <m:sSub>
                        <m:sSubPr>
                          <m:ctrlPr>
                            <a:rPr lang="en-US" sz="1200" b="1" i="1" smtClean="0">
                              <a:solidFill>
                                <a:srgbClr val="004386"/>
                              </a:solidFill>
                              <a:latin typeface="Cambria Math" charset="0"/>
                              <a:ea typeface="Cambria Math" charset="0"/>
                              <a:cs typeface="Cambria Math" charset="0"/>
                            </a:rPr>
                          </m:ctrlPr>
                        </m:sSubPr>
                        <m:e>
                          <m:r>
                            <a:rPr lang="en-US" sz="1200" b="1">
                              <a:solidFill>
                                <a:srgbClr val="004386"/>
                              </a:solidFill>
                              <a:latin typeface="Cambria Math" charset="0"/>
                              <a:ea typeface="Cambria Math" charset="0"/>
                              <a:cs typeface="Cambria Math" charset="0"/>
                            </a:rPr>
                            <m:t>𝛌</m:t>
                          </m:r>
                        </m:e>
                        <m:sub>
                          <m:r>
                            <a:rPr lang="en-US" sz="1200" b="1" smtClean="0">
                              <a:solidFill>
                                <a:srgbClr val="004386"/>
                              </a:solidFill>
                              <a:latin typeface="Cambria Math" charset="0"/>
                              <a:ea typeface="Cambria Math" charset="0"/>
                              <a:cs typeface="Cambria Math" charset="0"/>
                            </a:rPr>
                            <m:t>𝐱</m:t>
                          </m:r>
                        </m:sub>
                      </m:sSub>
                      <m:r>
                        <a:rPr lang="en-US" sz="1200" b="1" smtClean="0">
                          <a:solidFill>
                            <a:srgbClr val="004386"/>
                          </a:solidFill>
                          <a:latin typeface="Cambria Math" charset="0"/>
                        </a:rPr>
                        <m:t>𝐅</m:t>
                      </m:r>
                      <m:r>
                        <a:rPr lang="en-US" sz="1200" b="1" smtClean="0">
                          <a:solidFill>
                            <a:srgbClr val="004386"/>
                          </a:solidFill>
                          <a:latin typeface="Cambria Math" charset="0"/>
                        </a:rPr>
                        <m:t>+</m:t>
                      </m:r>
                      <m:sSub>
                        <m:sSubPr>
                          <m:ctrlPr>
                            <a:rPr lang="en-US" sz="1200" b="1" i="1" smtClean="0">
                              <a:solidFill>
                                <a:srgbClr val="004386"/>
                              </a:solidFill>
                              <a:latin typeface="Cambria Math" charset="0"/>
                            </a:rPr>
                          </m:ctrlPr>
                        </m:sSubPr>
                        <m:e>
                          <m:r>
                            <a:rPr lang="en-US" sz="1200" b="1" smtClean="0">
                              <a:solidFill>
                                <a:srgbClr val="004386"/>
                              </a:solidFill>
                              <a:latin typeface="Cambria Math" charset="0"/>
                            </a:rPr>
                            <m:t>𝐞</m:t>
                          </m:r>
                        </m:e>
                        <m:sub>
                          <m:r>
                            <a:rPr lang="en-US" sz="1200" b="1" smtClean="0">
                              <a:solidFill>
                                <a:srgbClr val="004386"/>
                              </a:solidFill>
                              <a:latin typeface="Cambria Math" charset="0"/>
                            </a:rPr>
                            <m:t>𝐱</m:t>
                          </m:r>
                        </m:sub>
                      </m:sSub>
                    </m:oMath>
                  </m:oMathPara>
                </a14:m>
                <a:endParaRPr lang="en-US" sz="1200" b="1" dirty="0">
                  <a:solidFill>
                    <a:srgbClr val="004386"/>
                  </a:solidFill>
                </a:endParaRPr>
              </a:p>
            </p:txBody>
          </p:sp>
        </mc:Choice>
        <mc:Fallback xmlns="">
          <p:sp>
            <p:nvSpPr>
              <p:cNvPr id="96" name="Rectangle 95"/>
              <p:cNvSpPr>
                <a:spLocks noRot="1" noChangeAspect="1" noMove="1" noResize="1" noEditPoints="1" noAdjustHandles="1" noChangeArrowheads="1" noChangeShapeType="1" noTextEdit="1"/>
              </p:cNvSpPr>
              <p:nvPr/>
            </p:nvSpPr>
            <p:spPr>
              <a:xfrm>
                <a:off x="5669863" y="5395450"/>
                <a:ext cx="940906" cy="276999"/>
              </a:xfrm>
              <a:prstGeom prst="rect">
                <a:avLst/>
              </a:prstGeom>
              <a:blipFill rotWithShape="0">
                <a:blip r:embed="rId4"/>
                <a:stretch>
                  <a:fillRect r="-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Rectangle 96"/>
              <p:cNvSpPr/>
              <p:nvPr/>
            </p:nvSpPr>
            <p:spPr>
              <a:xfrm>
                <a:off x="7808159" y="5420523"/>
                <a:ext cx="988328" cy="2939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1" smtClean="0">
                          <a:solidFill>
                            <a:srgbClr val="004386"/>
                          </a:solidFill>
                          <a:latin typeface="Cambria Math" charset="0"/>
                        </a:rPr>
                        <m:t>𝐘</m:t>
                      </m:r>
                      <m:r>
                        <a:rPr lang="en-US" sz="1200" b="1" smtClean="0">
                          <a:solidFill>
                            <a:srgbClr val="004386"/>
                          </a:solidFill>
                          <a:latin typeface="Cambria Math" charset="0"/>
                        </a:rPr>
                        <m:t>=</m:t>
                      </m:r>
                      <m:sSub>
                        <m:sSubPr>
                          <m:ctrlPr>
                            <a:rPr lang="en-US" sz="1200" b="1" i="1">
                              <a:solidFill>
                                <a:srgbClr val="004386"/>
                              </a:solidFill>
                              <a:latin typeface="Cambria Math" charset="0"/>
                              <a:ea typeface="Cambria Math" charset="0"/>
                              <a:cs typeface="Cambria Math" charset="0"/>
                            </a:rPr>
                          </m:ctrlPr>
                        </m:sSubPr>
                        <m:e>
                          <m:r>
                            <a:rPr lang="en-US" sz="1200" b="1">
                              <a:solidFill>
                                <a:srgbClr val="004386"/>
                              </a:solidFill>
                              <a:latin typeface="Cambria Math" charset="0"/>
                              <a:ea typeface="Cambria Math" charset="0"/>
                              <a:cs typeface="Cambria Math" charset="0"/>
                            </a:rPr>
                            <m:t>𝛌</m:t>
                          </m:r>
                        </m:e>
                        <m:sub>
                          <m:r>
                            <a:rPr lang="en-US" sz="1200" b="1" smtClean="0">
                              <a:solidFill>
                                <a:srgbClr val="004386"/>
                              </a:solidFill>
                              <a:latin typeface="Cambria Math" charset="0"/>
                              <a:ea typeface="Cambria Math" charset="0"/>
                              <a:cs typeface="Cambria Math" charset="0"/>
                            </a:rPr>
                            <m:t>𝐲</m:t>
                          </m:r>
                        </m:sub>
                      </m:sSub>
                      <m:sSup>
                        <m:sSupPr>
                          <m:ctrlPr>
                            <a:rPr lang="en-US" sz="1200" b="1" i="1" smtClean="0">
                              <a:solidFill>
                                <a:srgbClr val="004386"/>
                              </a:solidFill>
                              <a:latin typeface="Cambria Math" charset="0"/>
                            </a:rPr>
                          </m:ctrlPr>
                        </m:sSupPr>
                        <m:e>
                          <m:r>
                            <a:rPr lang="en-US" sz="1200" b="1" smtClean="0">
                              <a:solidFill>
                                <a:srgbClr val="004386"/>
                              </a:solidFill>
                              <a:latin typeface="Cambria Math" charset="0"/>
                            </a:rPr>
                            <m:t>𝐅</m:t>
                          </m:r>
                        </m:e>
                        <m:sup>
                          <m:r>
                            <a:rPr lang="en-US" sz="1200" b="1" smtClean="0">
                              <a:solidFill>
                                <a:srgbClr val="004386"/>
                              </a:solidFill>
                              <a:latin typeface="Cambria Math" charset="0"/>
                            </a:rPr>
                            <m:t>′</m:t>
                          </m:r>
                        </m:sup>
                      </m:sSup>
                      <m:r>
                        <a:rPr lang="en-US" sz="1200" b="1" smtClean="0">
                          <a:solidFill>
                            <a:srgbClr val="004386"/>
                          </a:solidFill>
                          <a:latin typeface="Cambria Math" charset="0"/>
                        </a:rPr>
                        <m:t>+</m:t>
                      </m:r>
                      <m:sSub>
                        <m:sSubPr>
                          <m:ctrlPr>
                            <a:rPr lang="en-US" sz="1200" b="1" i="1" smtClean="0">
                              <a:solidFill>
                                <a:srgbClr val="004386"/>
                              </a:solidFill>
                              <a:latin typeface="Cambria Math" charset="0"/>
                            </a:rPr>
                          </m:ctrlPr>
                        </m:sSubPr>
                        <m:e>
                          <m:r>
                            <a:rPr lang="en-US" sz="1200" b="1" smtClean="0">
                              <a:solidFill>
                                <a:srgbClr val="004386"/>
                              </a:solidFill>
                              <a:latin typeface="Cambria Math" charset="0"/>
                            </a:rPr>
                            <m:t>𝐞</m:t>
                          </m:r>
                        </m:e>
                        <m:sub>
                          <m:r>
                            <a:rPr lang="en-US" sz="1200" b="1" smtClean="0">
                              <a:solidFill>
                                <a:srgbClr val="004386"/>
                              </a:solidFill>
                              <a:latin typeface="Cambria Math" charset="0"/>
                            </a:rPr>
                            <m:t>𝐲</m:t>
                          </m:r>
                        </m:sub>
                      </m:sSub>
                    </m:oMath>
                  </m:oMathPara>
                </a14:m>
                <a:endParaRPr lang="en-US" sz="1200" b="1" dirty="0">
                  <a:solidFill>
                    <a:srgbClr val="004386"/>
                  </a:solidFill>
                </a:endParaRPr>
              </a:p>
            </p:txBody>
          </p:sp>
        </mc:Choice>
        <mc:Fallback xmlns="">
          <p:sp>
            <p:nvSpPr>
              <p:cNvPr id="97" name="Rectangle 96"/>
              <p:cNvSpPr>
                <a:spLocks noRot="1" noChangeAspect="1" noMove="1" noResize="1" noEditPoints="1" noAdjustHandles="1" noChangeArrowheads="1" noChangeShapeType="1" noTextEdit="1"/>
              </p:cNvSpPr>
              <p:nvPr/>
            </p:nvSpPr>
            <p:spPr>
              <a:xfrm>
                <a:off x="7808159" y="5420523"/>
                <a:ext cx="988328" cy="293927"/>
              </a:xfrm>
              <a:prstGeom prst="rect">
                <a:avLst/>
              </a:prstGeom>
              <a:blipFill rotWithShape="0">
                <a:blip r:embed="rId5"/>
                <a:stretch>
                  <a:fillRect r="-6790"/>
                </a:stretch>
              </a:blipFill>
            </p:spPr>
            <p:txBody>
              <a:bodyPr/>
              <a:lstStyle/>
              <a:p>
                <a:r>
                  <a:rPr lang="en-US">
                    <a:noFill/>
                  </a:rPr>
                  <a:t> </a:t>
                </a:r>
              </a:p>
            </p:txBody>
          </p:sp>
        </mc:Fallback>
      </mc:AlternateContent>
      <p:sp>
        <p:nvSpPr>
          <p:cNvPr id="3" name="TextBox 2"/>
          <p:cNvSpPr txBox="1"/>
          <p:nvPr/>
        </p:nvSpPr>
        <p:spPr>
          <a:xfrm>
            <a:off x="214879" y="1629139"/>
            <a:ext cx="8204490" cy="400110"/>
          </a:xfrm>
          <a:prstGeom prst="rect">
            <a:avLst/>
          </a:prstGeom>
          <a:noFill/>
        </p:spPr>
        <p:txBody>
          <a:bodyPr wrap="none" rtlCol="0">
            <a:spAutoFit/>
          </a:bodyPr>
          <a:lstStyle/>
          <a:p>
            <a:pPr marL="285750" indent="-285750">
              <a:buFont typeface="Arial" panose="020B0604020202020204" pitchFamily="34" charset="0"/>
              <a:buChar char="•"/>
            </a:pPr>
            <a:r>
              <a:rPr lang="en-US" altLang="zh-CN" sz="2000" b="1" dirty="0" smtClean="0">
                <a:solidFill>
                  <a:srgbClr val="004386"/>
                </a:solidFill>
              </a:rPr>
              <a:t>Reduce dimension by discovering</a:t>
            </a:r>
            <a:r>
              <a:rPr lang="en-US" altLang="zh-CN" sz="2000" b="1" dirty="0" smtClean="0">
                <a:solidFill>
                  <a:srgbClr val="FF0000"/>
                </a:solidFill>
              </a:rPr>
              <a:t> latent </a:t>
            </a:r>
            <a:r>
              <a:rPr lang="en-US" altLang="zh-CN" sz="2000" b="1" dirty="0" smtClean="0">
                <a:solidFill>
                  <a:srgbClr val="004386"/>
                </a:solidFill>
              </a:rPr>
              <a:t>microstructure features</a:t>
            </a:r>
            <a:endParaRPr lang="en-US" sz="2000" b="1" dirty="0">
              <a:solidFill>
                <a:srgbClr val="004386"/>
              </a:solidFill>
            </a:endParaRPr>
          </a:p>
        </p:txBody>
      </p:sp>
      <p:sp>
        <p:nvSpPr>
          <p:cNvPr id="4" name="TextBox 3"/>
          <p:cNvSpPr txBox="1"/>
          <p:nvPr/>
        </p:nvSpPr>
        <p:spPr>
          <a:xfrm>
            <a:off x="101354" y="6218595"/>
            <a:ext cx="4354847" cy="369332"/>
          </a:xfrm>
          <a:prstGeom prst="rect">
            <a:avLst/>
          </a:prstGeom>
          <a:noFill/>
        </p:spPr>
        <p:txBody>
          <a:bodyPr wrap="none" rtlCol="0">
            <a:spAutoFit/>
          </a:bodyPr>
          <a:lstStyle/>
          <a:p>
            <a:r>
              <a:rPr lang="en-US" altLang="zh-CN" dirty="0" smtClean="0">
                <a:solidFill>
                  <a:srgbClr val="004386"/>
                </a:solidFill>
                <a:latin typeface="Times New Roman" panose="02020603050405020304" pitchFamily="18" charset="0"/>
                <a:cs typeface="Times New Roman" panose="02020603050405020304" pitchFamily="18" charset="0"/>
              </a:rPr>
              <a:t>Zhang</a:t>
            </a:r>
            <a:r>
              <a:rPr lang="en-US" altLang="zh-CN" dirty="0">
                <a:solidFill>
                  <a:srgbClr val="004386"/>
                </a:solidFill>
                <a:latin typeface="Times New Roman" panose="02020603050405020304" pitchFamily="18" charset="0"/>
                <a:cs typeface="Times New Roman" panose="02020603050405020304" pitchFamily="18" charset="0"/>
              </a:rPr>
              <a:t>,</a:t>
            </a:r>
            <a:r>
              <a:rPr lang="en-US" altLang="zh-CN" dirty="0" smtClean="0">
                <a:solidFill>
                  <a:srgbClr val="004386"/>
                </a:solidFill>
                <a:latin typeface="Times New Roman" panose="02020603050405020304" pitchFamily="18" charset="0"/>
                <a:cs typeface="Times New Roman" panose="02020603050405020304" pitchFamily="18" charset="0"/>
              </a:rPr>
              <a:t> Y., Zhao, H., et al., 2015, TMS IMMI</a:t>
            </a:r>
            <a:endParaRPr lang="en-US" dirty="0">
              <a:solidFill>
                <a:srgbClr val="004386"/>
              </a:solidFill>
              <a:latin typeface="Times New Roman" panose="02020603050405020304" pitchFamily="18" charset="0"/>
              <a:cs typeface="Times New Roman" panose="02020603050405020304" pitchFamily="18" charset="0"/>
            </a:endParaRPr>
          </a:p>
        </p:txBody>
      </p:sp>
      <p:sp>
        <p:nvSpPr>
          <p:cNvPr id="98" name="Title 1"/>
          <p:cNvSpPr txBox="1">
            <a:spLocks/>
          </p:cNvSpPr>
          <p:nvPr/>
        </p:nvSpPr>
        <p:spPr>
          <a:xfrm>
            <a:off x="457200" y="-6482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r>
              <a:rPr lang="en-US" altLang="zh-CN" sz="3200" dirty="0" smtClean="0">
                <a:solidFill>
                  <a:srgbClr val="004386"/>
                </a:solidFill>
                <a:ea typeface="Segoe UI Black" panose="020B0A02040204020203" pitchFamily="34" charset="0"/>
                <a:cs typeface="Segoe UI Light" panose="020B0502040204020203" pitchFamily="34" charset="0"/>
              </a:rPr>
              <a:t>Structural Equation Model for Key Descriptor Identification</a:t>
            </a:r>
            <a:endParaRPr lang="en-US" sz="3200" dirty="0">
              <a:solidFill>
                <a:srgbClr val="004386"/>
              </a:solidFill>
            </a:endParaRPr>
          </a:p>
        </p:txBody>
      </p:sp>
      <p:sp>
        <p:nvSpPr>
          <p:cNvPr id="99" name="TextBox 98"/>
          <p:cNvSpPr txBox="1"/>
          <p:nvPr/>
        </p:nvSpPr>
        <p:spPr>
          <a:xfrm>
            <a:off x="1400700" y="1034213"/>
            <a:ext cx="6346493" cy="338554"/>
          </a:xfrm>
          <a:prstGeom prst="rect">
            <a:avLst/>
          </a:prstGeom>
          <a:ln w="12700" cmpd="sng"/>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600" b="1" dirty="0" smtClean="0"/>
              <a:t>Contributors</a:t>
            </a:r>
            <a:r>
              <a:rPr lang="en-US" sz="1600" dirty="0"/>
              <a:t>: </a:t>
            </a:r>
            <a:r>
              <a:rPr lang="en-US" sz="1600" dirty="0" err="1" smtClean="0"/>
              <a:t>Yichi</a:t>
            </a:r>
            <a:r>
              <a:rPr lang="en-US" sz="1600" dirty="0" smtClean="0"/>
              <a:t> Zhang, </a:t>
            </a:r>
            <a:r>
              <a:rPr lang="en-US" sz="1600" dirty="0" smtClean="0"/>
              <a:t>He Zhao, Cate </a:t>
            </a:r>
            <a:r>
              <a:rPr lang="en-US" sz="1600" dirty="0" smtClean="0"/>
              <a:t>Brinson, Wei Chen</a:t>
            </a:r>
            <a:endParaRPr lang="en-US" sz="1600" dirty="0"/>
          </a:p>
        </p:txBody>
      </p:sp>
    </p:spTree>
    <p:extLst>
      <p:ext uri="{BB962C8B-B14F-4D97-AF65-F5344CB8AC3E}">
        <p14:creationId xmlns:p14="http://schemas.microsoft.com/office/powerpoint/2010/main" val="19242136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898" y="1858137"/>
            <a:ext cx="2778502" cy="4431983"/>
          </a:xfrm>
          <a:prstGeom prst="rect">
            <a:avLst/>
          </a:prstGeom>
          <a:noFill/>
        </p:spPr>
        <p:txBody>
          <a:bodyPr wrap="square" rtlCol="0">
            <a:spAutoFit/>
          </a:bodyPr>
          <a:lstStyle/>
          <a:p>
            <a:pPr marL="214313" indent="-214313" defTabSz="685800">
              <a:buFont typeface="Wingdings" charset="2"/>
              <a:buChar char="Ø"/>
            </a:pPr>
            <a:r>
              <a:rPr lang="en-US" b="1" dirty="0" smtClean="0">
                <a:solidFill>
                  <a:prstClr val="black"/>
                </a:solidFill>
              </a:rPr>
              <a:t>Goal:</a:t>
            </a:r>
            <a:r>
              <a:rPr lang="en-US" dirty="0" smtClean="0">
                <a:solidFill>
                  <a:prstClr val="black"/>
                </a:solidFill>
              </a:rPr>
              <a:t> </a:t>
            </a:r>
            <a:r>
              <a:rPr lang="en-US" dirty="0" smtClean="0">
                <a:solidFill>
                  <a:prstClr val="black"/>
                </a:solidFill>
              </a:rPr>
              <a:t>Automating </a:t>
            </a:r>
            <a:r>
              <a:rPr lang="en-US" dirty="0">
                <a:solidFill>
                  <a:prstClr val="black"/>
                </a:solidFill>
              </a:rPr>
              <a:t>the TRC’s document classification and curation process</a:t>
            </a:r>
            <a:r>
              <a:rPr lang="en-US" dirty="0" smtClean="0">
                <a:solidFill>
                  <a:prstClr val="black"/>
                </a:solidFill>
              </a:rPr>
              <a:t>.</a:t>
            </a:r>
          </a:p>
          <a:p>
            <a:pPr marL="214313" indent="-214313" defTabSz="685800">
              <a:buFont typeface="Wingdings" charset="2"/>
              <a:buChar char="Ø"/>
            </a:pPr>
            <a:endParaRPr lang="en-US" sz="1000" dirty="0">
              <a:solidFill>
                <a:prstClr val="black"/>
              </a:solidFill>
            </a:endParaRPr>
          </a:p>
          <a:p>
            <a:pPr marL="214313" indent="-214313" defTabSz="685800">
              <a:buFont typeface="Wingdings" charset="2"/>
              <a:buChar char="Ø"/>
            </a:pPr>
            <a:r>
              <a:rPr lang="en-US" b="1" dirty="0" smtClean="0">
                <a:solidFill>
                  <a:prstClr val="black"/>
                </a:solidFill>
              </a:rPr>
              <a:t>Methodology</a:t>
            </a:r>
            <a:r>
              <a:rPr lang="en-US" dirty="0" smtClean="0">
                <a:solidFill>
                  <a:prstClr val="black"/>
                </a:solidFill>
              </a:rPr>
              <a:t>: Topic </a:t>
            </a:r>
            <a:r>
              <a:rPr lang="en-US" dirty="0">
                <a:solidFill>
                  <a:prstClr val="black"/>
                </a:solidFill>
              </a:rPr>
              <a:t>Modeling </a:t>
            </a:r>
            <a:r>
              <a:rPr lang="en-US" dirty="0" smtClean="0">
                <a:solidFill>
                  <a:prstClr val="black"/>
                </a:solidFill>
              </a:rPr>
              <a:t> followed by Classification</a:t>
            </a:r>
            <a:endParaRPr lang="en-US" dirty="0">
              <a:solidFill>
                <a:prstClr val="black"/>
              </a:solidFill>
            </a:endParaRPr>
          </a:p>
          <a:p>
            <a:pPr marL="214313" indent="-214313" defTabSz="685800">
              <a:buFont typeface="Wingdings" charset="2"/>
              <a:buChar char="Ø"/>
            </a:pPr>
            <a:endParaRPr lang="en-US" sz="1000" b="1" dirty="0" smtClean="0">
              <a:solidFill>
                <a:prstClr val="black"/>
              </a:solidFill>
              <a:ea typeface="Calibri" charset="0"/>
              <a:cs typeface="Calibri" charset="0"/>
            </a:endParaRPr>
          </a:p>
          <a:p>
            <a:pPr marL="214313" indent="-214313" defTabSz="685800">
              <a:buFont typeface="Wingdings" charset="2"/>
              <a:buChar char="Ø"/>
            </a:pPr>
            <a:r>
              <a:rPr lang="en-US" b="1" dirty="0" smtClean="0">
                <a:solidFill>
                  <a:prstClr val="black"/>
                </a:solidFill>
                <a:ea typeface="Calibri" charset="0"/>
                <a:cs typeface="Calibri" charset="0"/>
              </a:rPr>
              <a:t>Dataset</a:t>
            </a:r>
            <a:r>
              <a:rPr lang="en-US" dirty="0" smtClean="0">
                <a:solidFill>
                  <a:prstClr val="black"/>
                </a:solidFill>
                <a:ea typeface="Calibri" charset="0"/>
                <a:cs typeface="Calibri" charset="0"/>
              </a:rPr>
              <a:t>: 2357 </a:t>
            </a:r>
            <a:r>
              <a:rPr lang="en-US" dirty="0">
                <a:solidFill>
                  <a:prstClr val="black"/>
                </a:solidFill>
                <a:ea typeface="Calibri" charset="0"/>
                <a:cs typeface="Calibri" charset="0"/>
              </a:rPr>
              <a:t>articles </a:t>
            </a:r>
            <a:r>
              <a:rPr lang="en-US" dirty="0" smtClean="0">
                <a:solidFill>
                  <a:prstClr val="black"/>
                </a:solidFill>
                <a:ea typeface="Calibri" charset="0"/>
                <a:cs typeface="Calibri" charset="0"/>
              </a:rPr>
              <a:t>dataset </a:t>
            </a:r>
            <a:r>
              <a:rPr lang="en-US" dirty="0">
                <a:solidFill>
                  <a:prstClr val="black"/>
                </a:solidFill>
                <a:ea typeface="Calibri" charset="0"/>
                <a:cs typeface="Calibri" charset="0"/>
              </a:rPr>
              <a:t>with 1000 topics (for each article). </a:t>
            </a:r>
          </a:p>
          <a:p>
            <a:pPr marL="214313" indent="-214313" defTabSz="685800">
              <a:buFont typeface="Wingdings" charset="2"/>
              <a:buChar char="Ø"/>
            </a:pPr>
            <a:endParaRPr lang="en-US" sz="1000" b="1" dirty="0" smtClean="0">
              <a:solidFill>
                <a:prstClr val="black"/>
              </a:solidFill>
              <a:ea typeface="Calibri" charset="0"/>
              <a:cs typeface="Calibri" charset="0"/>
            </a:endParaRPr>
          </a:p>
          <a:p>
            <a:pPr marL="214313" indent="-214313" defTabSz="685800">
              <a:buFont typeface="Wingdings" charset="2"/>
              <a:buChar char="Ø"/>
            </a:pPr>
            <a:r>
              <a:rPr lang="en-US" b="1" dirty="0" smtClean="0">
                <a:solidFill>
                  <a:prstClr val="black"/>
                </a:solidFill>
                <a:ea typeface="Calibri" charset="0"/>
                <a:cs typeface="Calibri" charset="0"/>
              </a:rPr>
              <a:t>Results</a:t>
            </a:r>
            <a:r>
              <a:rPr lang="en-US" dirty="0" smtClean="0">
                <a:solidFill>
                  <a:prstClr val="black"/>
                </a:solidFill>
                <a:ea typeface="Calibri" charset="0"/>
                <a:cs typeface="Calibri" charset="0"/>
              </a:rPr>
              <a:t>: 10-fold cross-validation classification accuracy of 0.95 (Area under the ROC curve)</a:t>
            </a:r>
          </a:p>
        </p:txBody>
      </p:sp>
      <p:pic>
        <p:nvPicPr>
          <p:cNvPr id="2" name="Picture 1"/>
          <p:cNvPicPr>
            <a:picLocks noChangeAspect="1"/>
          </p:cNvPicPr>
          <p:nvPr/>
        </p:nvPicPr>
        <p:blipFill>
          <a:blip r:embed="rId2"/>
          <a:stretch>
            <a:fillRect/>
          </a:stretch>
        </p:blipFill>
        <p:spPr>
          <a:xfrm>
            <a:off x="2724150" y="2036750"/>
            <a:ext cx="6400800" cy="3983050"/>
          </a:xfrm>
          <a:prstGeom prst="rect">
            <a:avLst/>
          </a:prstGeom>
          <a:noFill/>
          <a:ln>
            <a:solidFill>
              <a:schemeClr val="accent3"/>
            </a:solidFill>
          </a:ln>
        </p:spPr>
      </p:pic>
      <p:sp>
        <p:nvSpPr>
          <p:cNvPr id="36" name="Title 3"/>
          <p:cNvSpPr txBox="1">
            <a:spLocks/>
          </p:cNvSpPr>
          <p:nvPr/>
        </p:nvSpPr>
        <p:spPr>
          <a:xfrm>
            <a:off x="0" y="204225"/>
            <a:ext cx="9144000" cy="640080"/>
          </a:xfrm>
          <a:prstGeom prst="rect">
            <a:avLst/>
          </a:prstGeom>
        </p:spPr>
        <p:txBody>
          <a:bodyPr vert="horz" anchor="ctr">
            <a:noAutofit/>
          </a:bodyPr>
          <a:lstStyle>
            <a:lvl1pPr algn="l" rtl="0" eaLnBrk="1" latinLnBrk="0" hangingPunct="1">
              <a:spcBef>
                <a:spcPct val="0"/>
              </a:spcBef>
              <a:buNone/>
              <a:defRPr kumimoji="0" sz="4400" b="1" kern="1200">
                <a:solidFill>
                  <a:schemeClr val="tx2"/>
                </a:solidFill>
                <a:latin typeface="+mj-lt"/>
                <a:ea typeface="+mj-ea"/>
                <a:cs typeface="+mj-cs"/>
              </a:defRPr>
            </a:lvl1pPr>
          </a:lstStyle>
          <a:p>
            <a:pPr lvl="0" algn="ctr" defTabSz="914400"/>
            <a:r>
              <a:rPr lang="en-US" sz="2800" dirty="0">
                <a:solidFill>
                  <a:srgbClr val="323232"/>
                </a:solidFill>
                <a:latin typeface="Candara"/>
              </a:rPr>
              <a:t>Classification of Scientific Journal Articles to Support </a:t>
            </a:r>
            <a:endParaRPr lang="en-US" sz="2800" dirty="0" smtClean="0">
              <a:solidFill>
                <a:srgbClr val="323232"/>
              </a:solidFill>
              <a:latin typeface="Candara"/>
            </a:endParaRPr>
          </a:p>
          <a:p>
            <a:pPr lvl="0" algn="ctr" defTabSz="914400"/>
            <a:r>
              <a:rPr lang="en-US" sz="2800" dirty="0" smtClean="0">
                <a:solidFill>
                  <a:srgbClr val="323232"/>
                </a:solidFill>
                <a:latin typeface="Candara"/>
              </a:rPr>
              <a:t>NIST </a:t>
            </a:r>
            <a:r>
              <a:rPr lang="en-US" sz="2800" dirty="0">
                <a:solidFill>
                  <a:srgbClr val="323232"/>
                </a:solidFill>
                <a:latin typeface="Candara"/>
              </a:rPr>
              <a:t>Data Curation Efforts</a:t>
            </a:r>
          </a:p>
        </p:txBody>
      </p:sp>
      <p:sp>
        <p:nvSpPr>
          <p:cNvPr id="37" name="TextBox 36"/>
          <p:cNvSpPr txBox="1"/>
          <p:nvPr/>
        </p:nvSpPr>
        <p:spPr>
          <a:xfrm>
            <a:off x="457200" y="976480"/>
            <a:ext cx="8134350" cy="646331"/>
          </a:xfrm>
          <a:prstGeom prst="rect">
            <a:avLst/>
          </a:prstGeom>
          <a:ln w="12700" cmpd="sng"/>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b="1" dirty="0" smtClean="0"/>
              <a:t>Contributors</a:t>
            </a:r>
            <a:r>
              <a:rPr lang="en-US" dirty="0"/>
              <a:t>: </a:t>
            </a:r>
            <a:r>
              <a:rPr lang="en-US" dirty="0" smtClean="0"/>
              <a:t>Amar </a:t>
            </a:r>
            <a:r>
              <a:rPr lang="en-US" dirty="0"/>
              <a:t>Krishna, </a:t>
            </a:r>
            <a:r>
              <a:rPr lang="en-US" dirty="0" err="1" smtClean="0"/>
              <a:t>Sarala</a:t>
            </a:r>
            <a:r>
              <a:rPr lang="en-US" dirty="0" smtClean="0"/>
              <a:t> </a:t>
            </a:r>
            <a:r>
              <a:rPr lang="en-US" dirty="0" err="1" smtClean="0"/>
              <a:t>Padi</a:t>
            </a:r>
            <a:r>
              <a:rPr lang="en-US" dirty="0" smtClean="0"/>
              <a:t>, Adele </a:t>
            </a:r>
            <a:r>
              <a:rPr lang="en-US" dirty="0" err="1" smtClean="0"/>
              <a:t>Peskin</a:t>
            </a:r>
            <a:r>
              <a:rPr lang="en-US" dirty="0" smtClean="0"/>
              <a:t>, </a:t>
            </a:r>
          </a:p>
          <a:p>
            <a:pPr algn="ctr"/>
            <a:r>
              <a:rPr lang="en-US" dirty="0" err="1" smtClean="0"/>
              <a:t>Ankit</a:t>
            </a:r>
            <a:r>
              <a:rPr lang="en-US" dirty="0" smtClean="0"/>
              <a:t> </a:t>
            </a:r>
            <a:r>
              <a:rPr lang="en-US" dirty="0"/>
              <a:t>Agrawal, </a:t>
            </a:r>
            <a:r>
              <a:rPr lang="en-US" dirty="0" smtClean="0"/>
              <a:t>Alden </a:t>
            </a:r>
            <a:r>
              <a:rPr lang="en-US" dirty="0" err="1" smtClean="0"/>
              <a:t>Dima</a:t>
            </a:r>
            <a:r>
              <a:rPr lang="en-US" dirty="0" smtClean="0"/>
              <a:t>, Ken </a:t>
            </a:r>
            <a:r>
              <a:rPr lang="en-US" dirty="0" err="1" smtClean="0"/>
              <a:t>Kroenlein</a:t>
            </a:r>
            <a:r>
              <a:rPr lang="en-US" dirty="0" smtClean="0"/>
              <a:t>, </a:t>
            </a:r>
            <a:r>
              <a:rPr lang="en-US" dirty="0" err="1" smtClean="0"/>
              <a:t>Alok</a:t>
            </a:r>
            <a:r>
              <a:rPr lang="en-US" dirty="0" smtClean="0"/>
              <a:t> </a:t>
            </a:r>
            <a:r>
              <a:rPr lang="en-US" dirty="0" err="1" smtClean="0"/>
              <a:t>Choudhary</a:t>
            </a:r>
            <a:endParaRPr lang="en-US" dirty="0"/>
          </a:p>
        </p:txBody>
      </p:sp>
      <p:sp>
        <p:nvSpPr>
          <p:cNvPr id="3" name="Rectangle 2"/>
          <p:cNvSpPr/>
          <p:nvPr/>
        </p:nvSpPr>
        <p:spPr>
          <a:xfrm>
            <a:off x="1487299" y="6330191"/>
            <a:ext cx="7505700" cy="369332"/>
          </a:xfrm>
          <a:prstGeom prst="rect">
            <a:avLst/>
          </a:prstGeom>
        </p:spPr>
        <p:txBody>
          <a:bodyPr wrap="square">
            <a:spAutoFit/>
          </a:bodyPr>
          <a:lstStyle/>
          <a:p>
            <a:pPr marL="214313" lvl="0" indent="-214313" defTabSz="685800"/>
            <a:r>
              <a:rPr lang="en-US" dirty="0">
                <a:solidFill>
                  <a:prstClr val="black"/>
                </a:solidFill>
                <a:ea typeface="Calibri" charset="0"/>
                <a:cs typeface="Calibri" charset="0"/>
              </a:rPr>
              <a:t>Web Tool: </a:t>
            </a:r>
            <a:r>
              <a:rPr lang="en-US" b="1" dirty="0">
                <a:solidFill>
                  <a:srgbClr val="ED7D31">
                    <a:lumMod val="75000"/>
                  </a:srgbClr>
                </a:solidFill>
                <a:ea typeface="Calibri" charset="0"/>
                <a:cs typeface="Calibri" charset="0"/>
                <a:hlinkClick r:id="rId3"/>
              </a:rPr>
              <a:t>http://info.eecs.northwestern.edu/TRCArticleClassifier/</a:t>
            </a:r>
            <a:endParaRPr lang="en-US" dirty="0">
              <a:solidFill>
                <a:prstClr val="black"/>
              </a:solidFill>
              <a:ea typeface="Calibri" charset="0"/>
              <a:cs typeface="Calibri" charset="0"/>
            </a:endParaRPr>
          </a:p>
        </p:txBody>
      </p:sp>
    </p:spTree>
    <p:extLst>
      <p:ext uri="{BB962C8B-B14F-4D97-AF65-F5344CB8AC3E}">
        <p14:creationId xmlns:p14="http://schemas.microsoft.com/office/powerpoint/2010/main" val="14175441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400" dirty="0" smtClean="0"/>
              <a:t>Designing optimal OPV devices by modeling Processing-Structure-Property Linkages using Machine Learning</a:t>
            </a:r>
            <a:endParaRPr lang="en-US" sz="2400" dirty="0"/>
          </a:p>
        </p:txBody>
      </p:sp>
      <p:sp>
        <p:nvSpPr>
          <p:cNvPr id="13" name="TextBox 12"/>
          <p:cNvSpPr txBox="1"/>
          <p:nvPr/>
        </p:nvSpPr>
        <p:spPr>
          <a:xfrm>
            <a:off x="152400" y="1682894"/>
            <a:ext cx="6724650" cy="2246769"/>
          </a:xfrm>
          <a:prstGeom prst="rect">
            <a:avLst/>
          </a:prstGeom>
          <a:noFill/>
        </p:spPr>
        <p:txBody>
          <a:bodyPr wrap="square" rtlCol="0">
            <a:spAutoFit/>
          </a:bodyPr>
          <a:lstStyle/>
          <a:p>
            <a:pPr marL="631825" indent="-631825" defTabSz="914400"/>
            <a:r>
              <a:rPr lang="en-US" sz="2000" b="1" dirty="0" smtClean="0">
                <a:solidFill>
                  <a:prstClr val="black"/>
                </a:solidFill>
              </a:rPr>
              <a:t>Goal:</a:t>
            </a:r>
            <a:r>
              <a:rPr lang="en-US" sz="2000" dirty="0" smtClean="0">
                <a:solidFill>
                  <a:prstClr val="black"/>
                </a:solidFill>
              </a:rPr>
              <a:t> Develop a system using ML to predict </a:t>
            </a:r>
            <a:r>
              <a:rPr lang="en-US" sz="2000" dirty="0" smtClean="0">
                <a:solidFill>
                  <a:prstClr val="black"/>
                </a:solidFill>
              </a:rPr>
              <a:t>devices with optimal PCE (power conversion efficiency)</a:t>
            </a:r>
            <a:endParaRPr lang="en-US" sz="2000" dirty="0" smtClean="0">
              <a:solidFill>
                <a:prstClr val="black"/>
              </a:solidFill>
            </a:endParaRPr>
          </a:p>
          <a:p>
            <a:pPr marL="631825" indent="-631825" defTabSz="914400"/>
            <a:r>
              <a:rPr lang="en-US" sz="2000" b="1" dirty="0" smtClean="0">
                <a:solidFill>
                  <a:prstClr val="black"/>
                </a:solidFill>
              </a:rPr>
              <a:t>Strategy:</a:t>
            </a:r>
          </a:p>
          <a:p>
            <a:pPr marL="631825" indent="-631825" defTabSz="914400">
              <a:buFontTx/>
              <a:buAutoNum type="arabicPeriod"/>
            </a:pPr>
            <a:r>
              <a:rPr lang="en-US" sz="2000" dirty="0" smtClean="0">
                <a:solidFill>
                  <a:srgbClr val="FF0000"/>
                </a:solidFill>
              </a:rPr>
              <a:t>Fingerprints</a:t>
            </a:r>
            <a:r>
              <a:rPr lang="en-US" sz="2000" dirty="0" smtClean="0">
                <a:solidFill>
                  <a:prstClr val="black"/>
                </a:solidFill>
              </a:rPr>
              <a:t> </a:t>
            </a:r>
          </a:p>
          <a:p>
            <a:pPr marL="631825" indent="-631825" defTabSz="914400">
              <a:buFontTx/>
              <a:buAutoNum type="arabicPeriod"/>
            </a:pPr>
            <a:r>
              <a:rPr lang="en-US" sz="2000" dirty="0" smtClean="0">
                <a:solidFill>
                  <a:prstClr val="black"/>
                </a:solidFill>
              </a:rPr>
              <a:t>Schema based on literature to describe OPV devices</a:t>
            </a:r>
          </a:p>
          <a:p>
            <a:pPr marL="631825" indent="-631825" defTabSz="914400">
              <a:buFontTx/>
              <a:buAutoNum type="arabicPeriod"/>
            </a:pPr>
            <a:r>
              <a:rPr lang="en-US" sz="2000" dirty="0" smtClean="0">
                <a:solidFill>
                  <a:prstClr val="black"/>
                </a:solidFill>
              </a:rPr>
              <a:t>Processing TEM images of active layer to derive descriptors </a:t>
            </a:r>
            <a:endParaRPr lang="en-US" sz="2000" b="1" dirty="0" smtClean="0">
              <a:solidFill>
                <a:prstClr val="black"/>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6628"/>
          <a:stretch/>
        </p:blipFill>
        <p:spPr>
          <a:xfrm>
            <a:off x="211753" y="3572119"/>
            <a:ext cx="5518663" cy="3285882"/>
          </a:xfrm>
          <a:prstGeom prst="rect">
            <a:avLst/>
          </a:prstGeom>
        </p:spPr>
      </p:pic>
      <p:graphicFrame>
        <p:nvGraphicFramePr>
          <p:cNvPr id="11" name="Diagram 10"/>
          <p:cNvGraphicFramePr/>
          <p:nvPr>
            <p:extLst/>
          </p:nvPr>
        </p:nvGraphicFramePr>
        <p:xfrm>
          <a:off x="5942168" y="3410620"/>
          <a:ext cx="3201831" cy="34473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232184" y="7171020"/>
            <a:ext cx="4607741" cy="4193044"/>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384584" y="7323420"/>
            <a:ext cx="4607741" cy="4193044"/>
          </a:xfrm>
          <a:prstGeom prst="rect">
            <a:avLst/>
          </a:prstGeom>
        </p:spPr>
      </p:pic>
      <p:pic>
        <p:nvPicPr>
          <p:cNvPr id="19" name="Picture 18"/>
          <p:cNvPicPr>
            <a:picLocks noChangeAspect="1"/>
          </p:cNvPicPr>
          <p:nvPr/>
        </p:nvPicPr>
        <p:blipFill rotWithShape="1">
          <a:blip r:embed="rId10">
            <a:extLst>
              <a:ext uri="{28A0092B-C50C-407E-A947-70E740481C1C}">
                <a14:useLocalDpi xmlns:a14="http://schemas.microsoft.com/office/drawing/2010/main" val="0"/>
              </a:ext>
            </a:extLst>
          </a:blip>
          <a:srcRect b="-1231"/>
          <a:stretch/>
        </p:blipFill>
        <p:spPr>
          <a:xfrm>
            <a:off x="6551923" y="1283112"/>
            <a:ext cx="2592076" cy="2045573"/>
          </a:xfrm>
          <a:prstGeom prst="rect">
            <a:avLst/>
          </a:prstGeom>
        </p:spPr>
      </p:pic>
      <p:sp>
        <p:nvSpPr>
          <p:cNvPr id="9" name="TextBox 8"/>
          <p:cNvSpPr txBox="1"/>
          <p:nvPr/>
        </p:nvSpPr>
        <p:spPr>
          <a:xfrm>
            <a:off x="148660" y="986505"/>
            <a:ext cx="6728390" cy="584775"/>
          </a:xfrm>
          <a:prstGeom prst="rect">
            <a:avLst/>
          </a:prstGeom>
          <a:ln w="12700" cmpd="sng"/>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1600" b="1" dirty="0" smtClean="0"/>
              <a:t>Contributors</a:t>
            </a:r>
            <a:r>
              <a:rPr lang="en-US" sz="1600" dirty="0"/>
              <a:t>: </a:t>
            </a:r>
            <a:r>
              <a:rPr lang="en-US" sz="1600" dirty="0" err="1" smtClean="0"/>
              <a:t>Arindam</a:t>
            </a:r>
            <a:r>
              <a:rPr lang="en-US" sz="1600" dirty="0" smtClean="0"/>
              <a:t> Paul, </a:t>
            </a:r>
            <a:r>
              <a:rPr lang="en-US" sz="1600" dirty="0" err="1" smtClean="0"/>
              <a:t>Alona</a:t>
            </a:r>
            <a:r>
              <a:rPr lang="en-US" sz="1600" dirty="0" smtClean="0"/>
              <a:t> </a:t>
            </a:r>
            <a:r>
              <a:rPr lang="en-US" sz="1600" dirty="0" err="1" smtClean="0"/>
              <a:t>Furmanchuk</a:t>
            </a:r>
            <a:r>
              <a:rPr lang="en-US" sz="1600" dirty="0" smtClean="0"/>
              <a:t>, Logan Ward</a:t>
            </a:r>
            <a:r>
              <a:rPr lang="en-US" sz="1600" dirty="0"/>
              <a:t>, </a:t>
            </a:r>
            <a:r>
              <a:rPr lang="en-US" sz="1600" dirty="0" smtClean="0"/>
              <a:t>Chris </a:t>
            </a:r>
            <a:r>
              <a:rPr lang="en-US" sz="1600" dirty="0" err="1" smtClean="0"/>
              <a:t>Wolverton</a:t>
            </a:r>
            <a:r>
              <a:rPr lang="en-US" sz="1600" dirty="0" smtClean="0"/>
              <a:t>, Ankit Agrawal, </a:t>
            </a:r>
            <a:r>
              <a:rPr lang="en-US" sz="1600" dirty="0" err="1"/>
              <a:t>Alok</a:t>
            </a:r>
            <a:r>
              <a:rPr lang="en-US" sz="1600" dirty="0"/>
              <a:t> </a:t>
            </a:r>
            <a:r>
              <a:rPr lang="en-US" sz="1600" dirty="0" err="1" smtClean="0"/>
              <a:t>Choudhary</a:t>
            </a:r>
            <a:endParaRPr lang="en-US" sz="1600" dirty="0"/>
          </a:p>
        </p:txBody>
      </p:sp>
    </p:spTree>
    <p:extLst>
      <p:ext uri="{BB962C8B-B14F-4D97-AF65-F5344CB8AC3E}">
        <p14:creationId xmlns:p14="http://schemas.microsoft.com/office/powerpoint/2010/main" val="1007423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088"/>
            <a:ext cx="8229600" cy="1143000"/>
          </a:xfrm>
        </p:spPr>
        <p:txBody>
          <a:bodyPr>
            <a:normAutofit/>
          </a:bodyPr>
          <a:lstStyle/>
          <a:p>
            <a:r>
              <a:rPr lang="en-US" sz="4800" b="1" dirty="0" smtClean="0">
                <a:solidFill>
                  <a:srgbClr val="430AA2"/>
                </a:solidFill>
              </a:rPr>
              <a:t>Ongoing Projects</a:t>
            </a:r>
            <a:endParaRPr lang="en-US" sz="4800" b="1" dirty="0">
              <a:solidFill>
                <a:srgbClr val="430AA2"/>
              </a:solidFill>
            </a:endParaRPr>
          </a:p>
        </p:txBody>
      </p:sp>
      <p:sp>
        <p:nvSpPr>
          <p:cNvPr id="4" name="Slide Number Placeholder 3"/>
          <p:cNvSpPr>
            <a:spLocks noGrp="1"/>
          </p:cNvSpPr>
          <p:nvPr>
            <p:ph type="sldNum" sz="quarter" idx="12"/>
          </p:nvPr>
        </p:nvSpPr>
        <p:spPr/>
        <p:txBody>
          <a:bodyPr/>
          <a:lstStyle/>
          <a:p>
            <a:fld id="{6C793D96-908F-C349-BB78-E3BAD6A8651C}" type="slidenum">
              <a:rPr lang="en-US" smtClean="0"/>
              <a:t>2</a:t>
            </a:fld>
            <a:endParaRPr lang="en-US"/>
          </a:p>
        </p:txBody>
      </p:sp>
      <p:sp>
        <p:nvSpPr>
          <p:cNvPr id="3" name="Content Placeholder 2"/>
          <p:cNvSpPr>
            <a:spLocks noGrp="1"/>
          </p:cNvSpPr>
          <p:nvPr>
            <p:ph idx="4294967295"/>
          </p:nvPr>
        </p:nvSpPr>
        <p:spPr>
          <a:xfrm>
            <a:off x="457200" y="1208989"/>
            <a:ext cx="8229600" cy="5262979"/>
          </a:xfrm>
          <a:noFill/>
        </p:spPr>
        <p:txBody>
          <a:bodyPr wrap="square" rtlCol="0">
            <a:spAutoFit/>
          </a:bodyPr>
          <a:lstStyle/>
          <a:p>
            <a:pPr marL="222250" indent="-222250"/>
            <a:r>
              <a:rPr lang="en-US" sz="2800" dirty="0">
                <a:solidFill>
                  <a:srgbClr val="004386"/>
                </a:solidFill>
              </a:rPr>
              <a:t>Integrating CALPHAD and Data Mining for Advanced Steel Design</a:t>
            </a:r>
          </a:p>
          <a:p>
            <a:pPr marL="222250" indent="-222250"/>
            <a:r>
              <a:rPr lang="en-US" sz="2800" dirty="0">
                <a:solidFill>
                  <a:srgbClr val="004386"/>
                </a:solidFill>
              </a:rPr>
              <a:t>Composition-based Machine Learning Framework for Predicting Inorganic Material Properties</a:t>
            </a:r>
          </a:p>
          <a:p>
            <a:pPr marL="222250" indent="-222250"/>
            <a:r>
              <a:rPr lang="en-US" sz="2800" dirty="0" smtClean="0">
                <a:solidFill>
                  <a:srgbClr val="004386"/>
                </a:solidFill>
              </a:rPr>
              <a:t>Fast </a:t>
            </a:r>
            <a:r>
              <a:rPr lang="en-US" sz="2800" dirty="0">
                <a:solidFill>
                  <a:srgbClr val="004386"/>
                </a:solidFill>
              </a:rPr>
              <a:t>Models for Properties of Crystalline Compounds Using </a:t>
            </a:r>
            <a:r>
              <a:rPr lang="en-US" sz="2800" dirty="0" err="1">
                <a:solidFill>
                  <a:srgbClr val="004386"/>
                </a:solidFill>
              </a:rPr>
              <a:t>Voronoi</a:t>
            </a:r>
            <a:r>
              <a:rPr lang="en-US" sz="2800" dirty="0">
                <a:solidFill>
                  <a:srgbClr val="004386"/>
                </a:solidFill>
              </a:rPr>
              <a:t> Tessellations and Machine Learning</a:t>
            </a:r>
          </a:p>
          <a:p>
            <a:pPr marL="222250" indent="-222250"/>
            <a:r>
              <a:rPr lang="en-US" sz="2800" dirty="0">
                <a:solidFill>
                  <a:srgbClr val="004386"/>
                </a:solidFill>
              </a:rPr>
              <a:t>Supervised Learning-based Microstructure Characterization and Reconstruction</a:t>
            </a:r>
          </a:p>
          <a:p>
            <a:pPr marL="222250" indent="-222250"/>
            <a:r>
              <a:rPr lang="en-US" sz="2800" dirty="0" smtClean="0">
                <a:solidFill>
                  <a:srgbClr val="004386"/>
                </a:solidFill>
              </a:rPr>
              <a:t>Classification </a:t>
            </a:r>
            <a:r>
              <a:rPr lang="en-US" sz="2800" dirty="0">
                <a:solidFill>
                  <a:srgbClr val="004386"/>
                </a:solidFill>
              </a:rPr>
              <a:t>of Scientific Journal Articles to Support NIST Data Curation Efforts</a:t>
            </a:r>
          </a:p>
          <a:p>
            <a:pPr marL="222250" indent="-222250"/>
            <a:r>
              <a:rPr lang="en-US" sz="2800" dirty="0">
                <a:solidFill>
                  <a:srgbClr val="004386"/>
                </a:solidFill>
              </a:rPr>
              <a:t>Towards Designing OPV devices using Data Mining</a:t>
            </a:r>
          </a:p>
        </p:txBody>
      </p:sp>
    </p:spTree>
    <p:extLst>
      <p:ext uri="{BB962C8B-B14F-4D97-AF65-F5344CB8AC3E}">
        <p14:creationId xmlns:p14="http://schemas.microsoft.com/office/powerpoint/2010/main" val="15229246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718" y="1430940"/>
            <a:ext cx="8482431" cy="4268648"/>
          </a:xfrm>
          <a:prstGeom prst="rect">
            <a:avLst/>
          </a:prstGeom>
        </p:spPr>
      </p:pic>
      <p:sp>
        <p:nvSpPr>
          <p:cNvPr id="2" name="Title 1"/>
          <p:cNvSpPr>
            <a:spLocks noGrp="1"/>
          </p:cNvSpPr>
          <p:nvPr>
            <p:ph type="ctrTitle"/>
          </p:nvPr>
        </p:nvSpPr>
        <p:spPr>
          <a:xfrm>
            <a:off x="0" y="171087"/>
            <a:ext cx="9144000" cy="780177"/>
          </a:xfrm>
        </p:spPr>
        <p:txBody>
          <a:bodyPr>
            <a:noAutofit/>
          </a:bodyPr>
          <a:lstStyle/>
          <a:p>
            <a:r>
              <a:rPr lang="en-US" sz="2400" b="1" dirty="0">
                <a:latin typeface="Arial" panose="020B0604020202020204" pitchFamily="34" charset="0"/>
                <a:cs typeface="Arial" panose="020B0604020202020204" pitchFamily="34" charset="0"/>
              </a:rPr>
              <a:t>Online predictive tools for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thermoelectric non-stoichiometric materials</a:t>
            </a:r>
          </a:p>
        </p:txBody>
      </p:sp>
      <p:sp>
        <p:nvSpPr>
          <p:cNvPr id="3" name="Subtitle 2"/>
          <p:cNvSpPr>
            <a:spLocks noGrp="1"/>
          </p:cNvSpPr>
          <p:nvPr>
            <p:ph type="subTitle" idx="1"/>
          </p:nvPr>
        </p:nvSpPr>
        <p:spPr>
          <a:xfrm>
            <a:off x="1095374" y="2000250"/>
            <a:ext cx="2771775" cy="335280"/>
          </a:xfrm>
        </p:spPr>
        <p:txBody>
          <a:bodyPr>
            <a:noAutofit/>
          </a:bodyPr>
          <a:lstStyle/>
          <a:p>
            <a:r>
              <a:rPr lang="en-US" sz="1000" b="1" dirty="0"/>
              <a:t>http://info.eecs.northwestern.edu/ThermoEl</a:t>
            </a:r>
            <a:endParaRPr lang="en-US" sz="1000" dirty="0"/>
          </a:p>
        </p:txBody>
      </p:sp>
      <p:sp>
        <p:nvSpPr>
          <p:cNvPr id="7" name="Subtitle 2"/>
          <p:cNvSpPr txBox="1">
            <a:spLocks/>
          </p:cNvSpPr>
          <p:nvPr/>
        </p:nvSpPr>
        <p:spPr>
          <a:xfrm>
            <a:off x="5354954" y="2743200"/>
            <a:ext cx="2760345" cy="281940"/>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000" b="1" dirty="0">
                <a:solidFill>
                  <a:prstClr val="black"/>
                </a:solidFill>
              </a:rPr>
              <a:t>http://info.eecs.northwestern.edu/ThermoEl</a:t>
            </a:r>
            <a:endParaRPr lang="en-US" sz="1000" dirty="0">
              <a:solidFill>
                <a:prstClr val="black"/>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37"/>
            <a:ext cx="1319493" cy="79169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800" y="80190"/>
            <a:ext cx="1594687" cy="424132"/>
          </a:xfrm>
          <a:prstGeom prst="rect">
            <a:avLst/>
          </a:prstGeom>
        </p:spPr>
      </p:pic>
      <p:sp>
        <p:nvSpPr>
          <p:cNvPr id="11" name="TextBox 10"/>
          <p:cNvSpPr txBox="1"/>
          <p:nvPr/>
        </p:nvSpPr>
        <p:spPr>
          <a:xfrm>
            <a:off x="0" y="1061176"/>
            <a:ext cx="9143999"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685800"/>
            <a:r>
              <a:rPr lang="en-US" sz="1400" b="1" dirty="0" smtClean="0">
                <a:solidFill>
                  <a:prstClr val="black"/>
                </a:solidFill>
                <a:latin typeface="Arial" panose="020B0604020202020204" pitchFamily="34" charset="0"/>
                <a:cs typeface="Arial" panose="020B0604020202020204" pitchFamily="34" charset="0"/>
              </a:rPr>
              <a:t>Contributors</a:t>
            </a:r>
            <a:r>
              <a:rPr lang="en-US" sz="1400" dirty="0" smtClean="0">
                <a:solidFill>
                  <a:prstClr val="black"/>
                </a:solidFill>
                <a:latin typeface="Arial" panose="020B0604020202020204" pitchFamily="34" charset="0"/>
                <a:cs typeface="Arial" panose="020B0604020202020204" pitchFamily="34" charset="0"/>
              </a:rPr>
              <a:t>: </a:t>
            </a:r>
            <a:r>
              <a:rPr lang="en-US" sz="1400" dirty="0" err="1" smtClean="0">
                <a:solidFill>
                  <a:prstClr val="black"/>
                </a:solidFill>
                <a:latin typeface="Arial" panose="020B0604020202020204" pitchFamily="34" charset="0"/>
                <a:cs typeface="Arial" panose="020B0604020202020204" pitchFamily="34" charset="0"/>
              </a:rPr>
              <a:t>Al’ona</a:t>
            </a:r>
            <a:r>
              <a:rPr lang="en-US" sz="1400" dirty="0" smtClean="0">
                <a:solidFill>
                  <a:prstClr val="black"/>
                </a:solidFill>
                <a:latin typeface="Arial" panose="020B0604020202020204" pitchFamily="34" charset="0"/>
                <a:cs typeface="Arial" panose="020B0604020202020204" pitchFamily="34" charset="0"/>
              </a:rPr>
              <a:t> </a:t>
            </a:r>
            <a:r>
              <a:rPr lang="en-US" sz="1400" dirty="0" err="1">
                <a:solidFill>
                  <a:prstClr val="black"/>
                </a:solidFill>
                <a:latin typeface="Arial" panose="020B0604020202020204" pitchFamily="34" charset="0"/>
                <a:cs typeface="Arial" panose="020B0604020202020204" pitchFamily="34" charset="0"/>
              </a:rPr>
              <a:t>Furmanchuk</a:t>
            </a:r>
            <a:r>
              <a:rPr lang="en-US" sz="1400" dirty="0">
                <a:solidFill>
                  <a:prstClr val="black"/>
                </a:solidFill>
                <a:latin typeface="Arial" panose="020B0604020202020204" pitchFamily="34" charset="0"/>
                <a:cs typeface="Arial" panose="020B0604020202020204" pitchFamily="34" charset="0"/>
              </a:rPr>
              <a:t>, Ankit Agrawal, James </a:t>
            </a:r>
            <a:r>
              <a:rPr lang="en-US" sz="1400" dirty="0" err="1">
                <a:solidFill>
                  <a:prstClr val="black"/>
                </a:solidFill>
                <a:latin typeface="Arial" panose="020B0604020202020204" pitchFamily="34" charset="0"/>
                <a:cs typeface="Arial" panose="020B0604020202020204" pitchFamily="34" charset="0"/>
              </a:rPr>
              <a:t>Saal</a:t>
            </a:r>
            <a:r>
              <a:rPr lang="en-US" sz="1400" dirty="0">
                <a:solidFill>
                  <a:prstClr val="black"/>
                </a:solidFill>
                <a:latin typeface="Arial" panose="020B0604020202020204" pitchFamily="34" charset="0"/>
                <a:cs typeface="Arial" panose="020B0604020202020204" pitchFamily="34" charset="0"/>
              </a:rPr>
              <a:t>, Jeff W. </a:t>
            </a:r>
            <a:r>
              <a:rPr lang="en-US" sz="1400" dirty="0" err="1">
                <a:solidFill>
                  <a:prstClr val="black"/>
                </a:solidFill>
                <a:latin typeface="Arial" panose="020B0604020202020204" pitchFamily="34" charset="0"/>
                <a:cs typeface="Arial" panose="020B0604020202020204" pitchFamily="34" charset="0"/>
              </a:rPr>
              <a:t>Doak</a:t>
            </a:r>
            <a:r>
              <a:rPr lang="en-US" sz="1400" dirty="0">
                <a:solidFill>
                  <a:prstClr val="black"/>
                </a:solidFill>
                <a:latin typeface="Arial" panose="020B0604020202020204" pitchFamily="34" charset="0"/>
                <a:cs typeface="Arial" panose="020B0604020202020204" pitchFamily="34" charset="0"/>
              </a:rPr>
              <a:t>, Gregory B. Olson, </a:t>
            </a:r>
            <a:r>
              <a:rPr lang="en-US" sz="1400" dirty="0" err="1">
                <a:solidFill>
                  <a:prstClr val="black"/>
                </a:solidFill>
                <a:latin typeface="Arial" panose="020B0604020202020204" pitchFamily="34" charset="0"/>
                <a:cs typeface="Arial" panose="020B0604020202020204" pitchFamily="34" charset="0"/>
              </a:rPr>
              <a:t>Alok</a:t>
            </a:r>
            <a:r>
              <a:rPr lang="en-US" sz="1400" dirty="0">
                <a:solidFill>
                  <a:prstClr val="black"/>
                </a:solidFill>
                <a:latin typeface="Arial" panose="020B0604020202020204" pitchFamily="34" charset="0"/>
                <a:cs typeface="Arial" panose="020B0604020202020204" pitchFamily="34" charset="0"/>
              </a:rPr>
              <a:t> </a:t>
            </a:r>
            <a:r>
              <a:rPr lang="en-US" sz="1400" dirty="0" err="1">
                <a:solidFill>
                  <a:prstClr val="black"/>
                </a:solidFill>
                <a:latin typeface="Arial" panose="020B0604020202020204" pitchFamily="34" charset="0"/>
                <a:cs typeface="Arial" panose="020B0604020202020204" pitchFamily="34" charset="0"/>
              </a:rPr>
              <a:t>Choudhary</a:t>
            </a:r>
            <a:endParaRPr lang="en-US" sz="1400" dirty="0">
              <a:solidFill>
                <a:prstClr val="black"/>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5"/>
          <a:stretch>
            <a:fillRect/>
          </a:stretch>
        </p:blipFill>
        <p:spPr>
          <a:xfrm>
            <a:off x="4438649" y="6159949"/>
            <a:ext cx="1320800" cy="546100"/>
          </a:xfrm>
          <a:prstGeom prst="rect">
            <a:avLst/>
          </a:prstGeom>
        </p:spPr>
      </p:pic>
      <p:sp>
        <p:nvSpPr>
          <p:cNvPr id="13" name="TextBox 12"/>
          <p:cNvSpPr txBox="1"/>
          <p:nvPr/>
        </p:nvSpPr>
        <p:spPr>
          <a:xfrm>
            <a:off x="6433623" y="6134632"/>
            <a:ext cx="1538941" cy="338554"/>
          </a:xfrm>
          <a:prstGeom prst="rect">
            <a:avLst/>
          </a:prstGeom>
          <a:noFill/>
        </p:spPr>
        <p:txBody>
          <a:bodyPr wrap="square" rtlCol="0">
            <a:spAutoFit/>
          </a:bodyPr>
          <a:lstStyle/>
          <a:p>
            <a:pPr algn="ctr"/>
            <a:r>
              <a:rPr lang="en-US" dirty="0" smtClean="0"/>
              <a:t>Temperature</a:t>
            </a:r>
            <a:endParaRPr lang="en-US" dirty="0"/>
          </a:p>
        </p:txBody>
      </p:sp>
      <p:cxnSp>
        <p:nvCxnSpPr>
          <p:cNvPr id="14" name="Straight Arrow Connector 13"/>
          <p:cNvCxnSpPr/>
          <p:nvPr/>
        </p:nvCxnSpPr>
        <p:spPr>
          <a:xfrm>
            <a:off x="5811201" y="6492184"/>
            <a:ext cx="622422" cy="403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447786" y="6428880"/>
            <a:ext cx="2289179" cy="369332"/>
          </a:xfrm>
          <a:prstGeom prst="rect">
            <a:avLst/>
          </a:prstGeom>
          <a:noFill/>
        </p:spPr>
        <p:txBody>
          <a:bodyPr wrap="square" rtlCol="0">
            <a:spAutoFit/>
          </a:bodyPr>
          <a:lstStyle/>
          <a:p>
            <a:pPr algn="ctr"/>
            <a:r>
              <a:rPr lang="en-US" dirty="0" smtClean="0"/>
              <a:t>Thermal conductivity</a:t>
            </a:r>
            <a:endParaRPr lang="en-US" dirty="0"/>
          </a:p>
        </p:txBody>
      </p:sp>
      <p:cxnSp>
        <p:nvCxnSpPr>
          <p:cNvPr id="18" name="Straight Arrow Connector 17"/>
          <p:cNvCxnSpPr>
            <a:endCxn id="17" idx="1"/>
          </p:cNvCxnSpPr>
          <p:nvPr/>
        </p:nvCxnSpPr>
        <p:spPr>
          <a:xfrm>
            <a:off x="5562600" y="6613546"/>
            <a:ext cx="88518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115869" y="5886457"/>
            <a:ext cx="2292349" cy="369332"/>
          </a:xfrm>
          <a:prstGeom prst="rect">
            <a:avLst/>
          </a:prstGeom>
          <a:noFill/>
        </p:spPr>
        <p:txBody>
          <a:bodyPr wrap="square" rtlCol="0">
            <a:spAutoFit/>
          </a:bodyPr>
          <a:lstStyle/>
          <a:p>
            <a:pPr algn="ctr"/>
            <a:r>
              <a:rPr lang="en-US" dirty="0" smtClean="0"/>
              <a:t>Electrical conductivity</a:t>
            </a:r>
            <a:endParaRPr lang="en-US" dirty="0"/>
          </a:p>
        </p:txBody>
      </p:sp>
      <p:sp>
        <p:nvSpPr>
          <p:cNvPr id="24" name="TextBox 23"/>
          <p:cNvSpPr txBox="1"/>
          <p:nvPr/>
        </p:nvSpPr>
        <p:spPr>
          <a:xfrm>
            <a:off x="6010811" y="5801202"/>
            <a:ext cx="2392269" cy="369332"/>
          </a:xfrm>
          <a:prstGeom prst="rect">
            <a:avLst/>
          </a:prstGeom>
          <a:noFill/>
        </p:spPr>
        <p:txBody>
          <a:bodyPr wrap="square" rtlCol="0">
            <a:spAutoFit/>
          </a:bodyPr>
          <a:lstStyle/>
          <a:p>
            <a:pPr algn="ctr"/>
            <a:r>
              <a:rPr lang="en-US" b="1" i="1" dirty="0" err="1" smtClean="0"/>
              <a:t>Seebeck</a:t>
            </a:r>
            <a:r>
              <a:rPr lang="en-US" b="1" i="1" dirty="0" smtClean="0"/>
              <a:t> coefficient</a:t>
            </a:r>
            <a:endParaRPr lang="en-US" b="1" i="1" dirty="0"/>
          </a:p>
        </p:txBody>
      </p:sp>
      <p:cxnSp>
        <p:nvCxnSpPr>
          <p:cNvPr id="27" name="Elbow Connector 26"/>
          <p:cNvCxnSpPr/>
          <p:nvPr/>
        </p:nvCxnSpPr>
        <p:spPr>
          <a:xfrm flipV="1">
            <a:off x="5391149" y="5979502"/>
            <a:ext cx="802005" cy="161398"/>
          </a:xfrm>
          <a:prstGeom prst="bentConnector3">
            <a:avLst>
              <a:gd name="adj1" fmla="val 119"/>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rot="10800000">
            <a:off x="4274869" y="6037130"/>
            <a:ext cx="944831" cy="103770"/>
          </a:xfrm>
          <a:prstGeom prst="bentConnector3">
            <a:avLst>
              <a:gd name="adj1" fmla="val -406"/>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192070" y="6191257"/>
            <a:ext cx="1915306" cy="646331"/>
          </a:xfrm>
          <a:prstGeom prst="rect">
            <a:avLst/>
          </a:prstGeom>
          <a:noFill/>
        </p:spPr>
        <p:txBody>
          <a:bodyPr wrap="square" rtlCol="0">
            <a:spAutoFit/>
          </a:bodyPr>
          <a:lstStyle/>
          <a:p>
            <a:pPr algn="ctr"/>
            <a:r>
              <a:rPr lang="en-US" smtClean="0"/>
              <a:t>Thermoelectric figure-of-merit</a:t>
            </a:r>
            <a:endParaRPr lang="en-US" dirty="0"/>
          </a:p>
        </p:txBody>
      </p:sp>
      <p:cxnSp>
        <p:nvCxnSpPr>
          <p:cNvPr id="38" name="Straight Arrow Connector 37"/>
          <p:cNvCxnSpPr>
            <a:stCxn id="12" idx="1"/>
          </p:cNvCxnSpPr>
          <p:nvPr/>
        </p:nvCxnSpPr>
        <p:spPr>
          <a:xfrm flipH="1">
            <a:off x="3886200" y="6432999"/>
            <a:ext cx="552449" cy="592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rotWithShape="1">
          <a:blip r:embed="rId6"/>
          <a:srcRect l="4461" r="-1"/>
          <a:stretch/>
        </p:blipFill>
        <p:spPr>
          <a:xfrm>
            <a:off x="99310" y="5960930"/>
            <a:ext cx="1497296" cy="826307"/>
          </a:xfrm>
          <a:prstGeom prst="rect">
            <a:avLst/>
          </a:prstGeom>
        </p:spPr>
      </p:pic>
    </p:spTree>
    <p:extLst>
      <p:ext uri="{BB962C8B-B14F-4D97-AF65-F5344CB8AC3E}">
        <p14:creationId xmlns:p14="http://schemas.microsoft.com/office/powerpoint/2010/main" val="4430289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alphaModFix amt="41000"/>
          </a:blip>
          <a:stretch>
            <a:fillRect/>
          </a:stretch>
        </p:blipFill>
        <p:spPr>
          <a:xfrm>
            <a:off x="0" y="0"/>
            <a:ext cx="9144000" cy="6858000"/>
          </a:xfrm>
          <a:prstGeom prst="rect">
            <a:avLst/>
          </a:prstGeom>
          <a:ln>
            <a:noFill/>
          </a:ln>
          <a:effectLst/>
        </p:spPr>
      </p:pic>
      <p:sp>
        <p:nvSpPr>
          <p:cNvPr id="2" name="Title 1"/>
          <p:cNvSpPr>
            <a:spLocks noGrp="1"/>
          </p:cNvSpPr>
          <p:nvPr>
            <p:ph type="ctrTitle"/>
          </p:nvPr>
        </p:nvSpPr>
        <p:spPr>
          <a:xfrm>
            <a:off x="685800" y="1710698"/>
            <a:ext cx="7772400" cy="1052979"/>
          </a:xfrm>
        </p:spPr>
        <p:txBody>
          <a:bodyPr>
            <a:noAutofit/>
          </a:bodyPr>
          <a:lstStyle/>
          <a:p>
            <a:r>
              <a:rPr lang="en-US" sz="7200" dirty="0" smtClean="0">
                <a:solidFill>
                  <a:srgbClr val="660066"/>
                </a:solidFill>
                <a:latin typeface="Britannic Bold"/>
                <a:cs typeface="Britannic Bold"/>
              </a:rPr>
              <a:t>Thank You !</a:t>
            </a:r>
            <a:endParaRPr lang="en-US" sz="5400" dirty="0">
              <a:solidFill>
                <a:schemeClr val="accent4"/>
              </a:solidFill>
              <a:latin typeface="Britannic Bold"/>
              <a:cs typeface="Britannic Bold"/>
            </a:endParaRPr>
          </a:p>
        </p:txBody>
      </p:sp>
      <p:sp>
        <p:nvSpPr>
          <p:cNvPr id="3" name="Slide Number Placeholder 2"/>
          <p:cNvSpPr>
            <a:spLocks noGrp="1"/>
          </p:cNvSpPr>
          <p:nvPr>
            <p:ph type="sldNum" sz="quarter" idx="12"/>
          </p:nvPr>
        </p:nvSpPr>
        <p:spPr/>
        <p:txBody>
          <a:bodyPr/>
          <a:lstStyle/>
          <a:p>
            <a:fld id="{6C793D96-908F-C349-BB78-E3BAD6A8651C}" type="slidenum">
              <a:rPr lang="en-US" smtClean="0">
                <a:solidFill>
                  <a:prstClr val="black">
                    <a:tint val="75000"/>
                  </a:prstClr>
                </a:solidFill>
                <a:latin typeface="Calibri"/>
              </a:rPr>
              <a:pPr/>
              <a:t>30</a:t>
            </a:fld>
            <a:endParaRPr lang="en-US">
              <a:solidFill>
                <a:prstClr val="black">
                  <a:tint val="75000"/>
                </a:prstClr>
              </a:solidFill>
              <a:latin typeface="Calibri"/>
            </a:endParaRPr>
          </a:p>
        </p:txBody>
      </p:sp>
      <p:sp>
        <p:nvSpPr>
          <p:cNvPr id="5" name="Rectangle 4"/>
          <p:cNvSpPr/>
          <p:nvPr/>
        </p:nvSpPr>
        <p:spPr>
          <a:xfrm>
            <a:off x="838200" y="3249193"/>
            <a:ext cx="7467600" cy="2185214"/>
          </a:xfrm>
          <a:prstGeom prst="rect">
            <a:avLst/>
          </a:prstGeom>
        </p:spPr>
        <p:txBody>
          <a:bodyPr wrap="square">
            <a:spAutoFit/>
          </a:bodyPr>
          <a:lstStyle/>
          <a:p>
            <a:pPr marL="0" marR="0" lvl="0" indent="0" algn="ctr" defTabSz="914400" eaLnBrk="1" fontAlgn="auto" latinLnBrk="0" hangingPunct="1">
              <a:buClrTx/>
              <a:buSzTx/>
              <a:buFontTx/>
              <a:buNone/>
              <a:tabLst/>
              <a:defRPr/>
            </a:pPr>
            <a:r>
              <a:rPr kumimoji="0" lang="en-US" sz="3600" b="1" i="0" u="none" strike="noStrike" kern="0" cap="none" spc="0" normalizeH="0" baseline="0" noProof="0" dirty="0" smtClean="0">
                <a:ln>
                  <a:noFill/>
                </a:ln>
                <a:solidFill>
                  <a:schemeClr val="accent2">
                    <a:lumMod val="50000"/>
                  </a:schemeClr>
                </a:solidFill>
                <a:effectLst/>
                <a:uLnTx/>
                <a:uFillTx/>
              </a:rPr>
              <a:t>Ankit Agrawal</a:t>
            </a:r>
          </a:p>
          <a:p>
            <a:pPr marL="0" marR="0" lvl="0" indent="0" algn="ctr" defTabSz="914400" eaLnBrk="1" fontAlgn="auto" latinLnBrk="0" hangingPunct="1">
              <a:buClrTx/>
              <a:buSzTx/>
              <a:buFontTx/>
              <a:buNone/>
              <a:tabLst/>
              <a:defRPr/>
            </a:pPr>
            <a:r>
              <a:rPr kumimoji="0" lang="en-US" sz="2400" b="1" i="1" u="none" strike="noStrike" kern="0" cap="none" spc="0" normalizeH="0" baseline="0" noProof="0" dirty="0" smtClean="0">
                <a:ln>
                  <a:noFill/>
                </a:ln>
                <a:solidFill>
                  <a:schemeClr val="accent4">
                    <a:lumMod val="50000"/>
                  </a:schemeClr>
                </a:solidFill>
                <a:effectLst/>
                <a:uLnTx/>
                <a:uFillTx/>
              </a:rPr>
              <a:t>Research Associate Professor</a:t>
            </a:r>
            <a:endParaRPr kumimoji="0" lang="en-US" sz="2400" b="1" i="1" u="none" strike="noStrike" kern="0" cap="none" spc="0" normalizeH="0" baseline="0" noProof="0" dirty="0">
              <a:ln>
                <a:noFill/>
              </a:ln>
              <a:solidFill>
                <a:schemeClr val="accent4">
                  <a:lumMod val="50000"/>
                </a:schemeClr>
              </a:solidFill>
              <a:effectLst/>
              <a:uLnTx/>
              <a:uFillTx/>
            </a:endParaRPr>
          </a:p>
          <a:p>
            <a:pPr marL="0" marR="0" lvl="0" indent="0" algn="ctr" defTabSz="914400" eaLnBrk="1" fontAlgn="auto" latinLnBrk="0" hangingPunct="1">
              <a:buClrTx/>
              <a:buSzTx/>
              <a:buFontTx/>
              <a:buNone/>
              <a:tabLst/>
              <a:defRPr/>
            </a:pPr>
            <a:r>
              <a:rPr kumimoji="0" lang="en-US" sz="2000" b="1" i="1" u="none" strike="noStrike" kern="0" cap="none" spc="0" normalizeH="0" baseline="0" noProof="0" dirty="0">
                <a:ln>
                  <a:noFill/>
                </a:ln>
                <a:solidFill>
                  <a:schemeClr val="accent5">
                    <a:lumMod val="50000"/>
                  </a:schemeClr>
                </a:solidFill>
                <a:effectLst/>
                <a:uLnTx/>
                <a:uFillTx/>
              </a:rPr>
              <a:t>Dept. of Electrical Engineering and Computer Science</a:t>
            </a:r>
          </a:p>
          <a:p>
            <a:pPr marL="0" marR="0" lvl="0" indent="0" algn="ctr" defTabSz="914400" eaLnBrk="1" fontAlgn="auto" latinLnBrk="0" hangingPunct="1">
              <a:buClrTx/>
              <a:buSzTx/>
              <a:buFontTx/>
              <a:buNone/>
              <a:tabLst/>
              <a:defRPr/>
            </a:pPr>
            <a:r>
              <a:rPr kumimoji="0" lang="en-US" sz="2000" b="1" i="1" u="none" strike="noStrike" kern="0" cap="none" spc="0" normalizeH="0" baseline="0" noProof="0" dirty="0">
                <a:ln>
                  <a:noFill/>
                </a:ln>
                <a:solidFill>
                  <a:schemeClr val="accent5">
                    <a:lumMod val="50000"/>
                  </a:schemeClr>
                </a:solidFill>
                <a:effectLst/>
                <a:uLnTx/>
                <a:uFillTx/>
              </a:rPr>
              <a:t>Northwestern University</a:t>
            </a:r>
          </a:p>
          <a:p>
            <a:pPr marL="0" marR="0" lvl="0" indent="0" algn="ctr" defTabSz="914400" eaLnBrk="1" fontAlgn="auto" latinLnBrk="0" hangingPunct="1">
              <a:buClrTx/>
              <a:buSzTx/>
              <a:buFontTx/>
              <a:buNone/>
              <a:tabLst/>
              <a:defRPr/>
            </a:pPr>
            <a:r>
              <a:rPr kumimoji="0" lang="en-US" b="1" i="0" u="none" strike="noStrike" kern="0" cap="none" spc="0" normalizeH="0" baseline="0" noProof="0" dirty="0" smtClean="0">
                <a:ln>
                  <a:noFill/>
                </a:ln>
                <a:solidFill>
                  <a:sysClr val="windowText" lastClr="000000"/>
                </a:solidFill>
                <a:effectLst/>
                <a:uLnTx/>
                <a:uFillTx/>
                <a:hlinkClick r:id="rId3"/>
              </a:rPr>
              <a:t>ankitag@eecs.northwestern.edu</a:t>
            </a:r>
            <a:endParaRPr kumimoji="0" lang="en-US" b="1" i="0" u="none" strike="noStrike" kern="0" cap="none" spc="0" normalizeH="0" baseline="0" noProof="0" dirty="0" smtClean="0">
              <a:ln>
                <a:noFill/>
              </a:ln>
              <a:solidFill>
                <a:sysClr val="windowText" lastClr="000000"/>
              </a:solidFill>
              <a:effectLst/>
              <a:uLnTx/>
              <a:uFillTx/>
            </a:endParaRPr>
          </a:p>
          <a:p>
            <a:pPr lvl="0" algn="ctr" defTabSz="914400">
              <a:defRPr/>
            </a:pPr>
            <a:r>
              <a:rPr lang="en-US" b="1" kern="0" dirty="0" smtClean="0">
                <a:solidFill>
                  <a:sysClr val="windowText" lastClr="000000"/>
                </a:solidFill>
                <a:hlinkClick r:id="rId4"/>
              </a:rPr>
              <a:t>www.eecs.northwestern.edu</a:t>
            </a:r>
            <a:r>
              <a:rPr lang="en-US" b="1" kern="0" dirty="0">
                <a:solidFill>
                  <a:sysClr val="windowText" lastClr="000000"/>
                </a:solidFill>
                <a:hlinkClick r:id="rId4"/>
              </a:rPr>
              <a:t>/~ankitag</a:t>
            </a:r>
            <a:r>
              <a:rPr lang="en-US" b="1" kern="0" dirty="0" smtClean="0">
                <a:solidFill>
                  <a:sysClr val="windowText" lastClr="000000"/>
                </a:solidFill>
                <a:hlinkClick r:id="rId4"/>
              </a:rPr>
              <a:t>/</a:t>
            </a:r>
            <a:endParaRPr lang="en-US" sz="2000" b="1" kern="0" dirty="0" smtClean="0">
              <a:solidFill>
                <a:sysClr val="windowText" lastClr="000000"/>
              </a:solidFill>
            </a:endParaRPr>
          </a:p>
        </p:txBody>
      </p:sp>
    </p:spTree>
    <p:extLst>
      <p:ext uri="{BB962C8B-B14F-4D97-AF65-F5344CB8AC3E}">
        <p14:creationId xmlns:p14="http://schemas.microsoft.com/office/powerpoint/2010/main" val="18635321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088"/>
            <a:ext cx="8229600" cy="1143000"/>
          </a:xfrm>
        </p:spPr>
        <p:txBody>
          <a:bodyPr>
            <a:normAutofit/>
          </a:bodyPr>
          <a:lstStyle/>
          <a:p>
            <a:r>
              <a:rPr lang="en-US" sz="4800" b="1" dirty="0" smtClean="0">
                <a:solidFill>
                  <a:srgbClr val="430AA2"/>
                </a:solidFill>
              </a:rPr>
              <a:t>Ongoing Projects</a:t>
            </a:r>
            <a:endParaRPr lang="en-US" sz="4800" b="1" dirty="0">
              <a:solidFill>
                <a:srgbClr val="430AA2"/>
              </a:solidFill>
            </a:endParaRPr>
          </a:p>
        </p:txBody>
      </p:sp>
      <p:sp>
        <p:nvSpPr>
          <p:cNvPr id="4" name="Slide Number Placeholder 3"/>
          <p:cNvSpPr>
            <a:spLocks noGrp="1"/>
          </p:cNvSpPr>
          <p:nvPr>
            <p:ph type="sldNum" sz="quarter" idx="12"/>
          </p:nvPr>
        </p:nvSpPr>
        <p:spPr/>
        <p:txBody>
          <a:bodyPr/>
          <a:lstStyle/>
          <a:p>
            <a:fld id="{6C793D96-908F-C349-BB78-E3BAD6A8651C}" type="slidenum">
              <a:rPr lang="en-US" smtClean="0"/>
              <a:t>3</a:t>
            </a:fld>
            <a:endParaRPr lang="en-US"/>
          </a:p>
        </p:txBody>
      </p:sp>
      <p:sp>
        <p:nvSpPr>
          <p:cNvPr id="3" name="Content Placeholder 2"/>
          <p:cNvSpPr>
            <a:spLocks noGrp="1"/>
          </p:cNvSpPr>
          <p:nvPr>
            <p:ph idx="4294967295"/>
          </p:nvPr>
        </p:nvSpPr>
        <p:spPr>
          <a:xfrm>
            <a:off x="457200" y="1208989"/>
            <a:ext cx="8229600" cy="5262979"/>
          </a:xfrm>
          <a:noFill/>
        </p:spPr>
        <p:txBody>
          <a:bodyPr wrap="square" rtlCol="0">
            <a:spAutoFit/>
          </a:bodyPr>
          <a:lstStyle/>
          <a:p>
            <a:pPr marL="222250" indent="-222250"/>
            <a:r>
              <a:rPr lang="en-US" sz="2800" dirty="0">
                <a:solidFill>
                  <a:srgbClr val="004386"/>
                </a:solidFill>
              </a:rPr>
              <a:t>Integrating CALPHAD and Data Mining for Advanced Steel Design</a:t>
            </a:r>
          </a:p>
          <a:p>
            <a:pPr marL="222250" indent="-222250"/>
            <a:r>
              <a:rPr lang="en-US" sz="2800" dirty="0">
                <a:solidFill>
                  <a:schemeClr val="accent1">
                    <a:lumMod val="40000"/>
                    <a:lumOff val="60000"/>
                  </a:schemeClr>
                </a:solidFill>
              </a:rPr>
              <a:t>Composition-based Machine Learning Framework for Predicting Inorganic Material Properties</a:t>
            </a:r>
          </a:p>
          <a:p>
            <a:pPr marL="222250" indent="-222250"/>
            <a:r>
              <a:rPr lang="en-US" sz="2800" dirty="0" smtClean="0">
                <a:solidFill>
                  <a:schemeClr val="accent1">
                    <a:lumMod val="40000"/>
                    <a:lumOff val="60000"/>
                  </a:schemeClr>
                </a:solidFill>
              </a:rPr>
              <a:t>Fast </a:t>
            </a:r>
            <a:r>
              <a:rPr lang="en-US" sz="2800" dirty="0">
                <a:solidFill>
                  <a:schemeClr val="accent1">
                    <a:lumMod val="40000"/>
                    <a:lumOff val="60000"/>
                  </a:schemeClr>
                </a:solidFill>
              </a:rPr>
              <a:t>Models for Properties of Crystalline Compounds Using </a:t>
            </a:r>
            <a:r>
              <a:rPr lang="en-US" sz="2800" dirty="0" err="1">
                <a:solidFill>
                  <a:schemeClr val="accent1">
                    <a:lumMod val="40000"/>
                    <a:lumOff val="60000"/>
                  </a:schemeClr>
                </a:solidFill>
              </a:rPr>
              <a:t>Voronoi</a:t>
            </a:r>
            <a:r>
              <a:rPr lang="en-US" sz="2800" dirty="0">
                <a:solidFill>
                  <a:schemeClr val="accent1">
                    <a:lumMod val="40000"/>
                    <a:lumOff val="60000"/>
                  </a:schemeClr>
                </a:solidFill>
              </a:rPr>
              <a:t> Tessellations and Machine Learning</a:t>
            </a:r>
          </a:p>
          <a:p>
            <a:pPr marL="222250" indent="-222250"/>
            <a:r>
              <a:rPr lang="en-US" sz="2800" dirty="0">
                <a:solidFill>
                  <a:schemeClr val="accent1">
                    <a:lumMod val="40000"/>
                    <a:lumOff val="60000"/>
                  </a:schemeClr>
                </a:solidFill>
              </a:rPr>
              <a:t>Supervised Learning-based Microstructure Characterization and Reconstruction</a:t>
            </a:r>
          </a:p>
          <a:p>
            <a:pPr marL="222250" indent="-222250"/>
            <a:r>
              <a:rPr lang="en-US" sz="2800" dirty="0" smtClean="0">
                <a:solidFill>
                  <a:schemeClr val="accent1">
                    <a:lumMod val="40000"/>
                    <a:lumOff val="60000"/>
                  </a:schemeClr>
                </a:solidFill>
              </a:rPr>
              <a:t>Classification </a:t>
            </a:r>
            <a:r>
              <a:rPr lang="en-US" sz="2800" dirty="0">
                <a:solidFill>
                  <a:schemeClr val="accent1">
                    <a:lumMod val="40000"/>
                    <a:lumOff val="60000"/>
                  </a:schemeClr>
                </a:solidFill>
              </a:rPr>
              <a:t>of Scientific Journal Articles to Support NIST Data Curation Efforts</a:t>
            </a:r>
          </a:p>
          <a:p>
            <a:pPr marL="222250" indent="-222250"/>
            <a:r>
              <a:rPr lang="en-US" sz="2800" dirty="0">
                <a:solidFill>
                  <a:schemeClr val="accent1">
                    <a:lumMod val="40000"/>
                    <a:lumOff val="60000"/>
                  </a:schemeClr>
                </a:solidFill>
              </a:rPr>
              <a:t>Towards Designing OPV devices using Data Mining</a:t>
            </a:r>
          </a:p>
        </p:txBody>
      </p:sp>
    </p:spTree>
    <p:extLst>
      <p:ext uri="{BB962C8B-B14F-4D97-AF65-F5344CB8AC3E}">
        <p14:creationId xmlns:p14="http://schemas.microsoft.com/office/powerpoint/2010/main" val="11976410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60960" y="20273"/>
            <a:ext cx="9265920" cy="541414"/>
          </a:xfrm>
        </p:spPr>
        <p:txBody>
          <a:bodyPr>
            <a:noAutofit/>
          </a:bodyPr>
          <a:lstStyle/>
          <a:p>
            <a:pPr lvl="0"/>
            <a:r>
              <a:rPr lang="en-US" sz="2800" b="1" dirty="0" smtClean="0">
                <a:solidFill>
                  <a:srgbClr val="1F497D"/>
                </a:solidFill>
                <a:effectLst>
                  <a:outerShdw blurRad="38100" dist="38100" dir="2700000" algn="tl">
                    <a:srgbClr val="000000">
                      <a:alpha val="43137"/>
                    </a:srgbClr>
                  </a:outerShdw>
                </a:effectLst>
                <a:latin typeface="Cambria" panose="02040503050406030204" pitchFamily="18" charset="0"/>
              </a:rPr>
              <a:t>Prior Work: Steel Fatigue Strength Prediction</a:t>
            </a:r>
            <a:endParaRPr lang="en-US" sz="2800" b="1" dirty="0">
              <a:solidFill>
                <a:srgbClr val="1F497D"/>
              </a:solidFill>
              <a:effectLst>
                <a:outerShdw blurRad="38100" dist="38100" dir="2700000" algn="tl">
                  <a:srgbClr val="000000">
                    <a:alpha val="43137"/>
                  </a:srgbClr>
                </a:outerShdw>
              </a:effectLst>
              <a:latin typeface="Cambria" panose="02040503050406030204" pitchFamily="18" charset="0"/>
            </a:endParaRPr>
          </a:p>
        </p:txBody>
      </p:sp>
      <p:sp>
        <p:nvSpPr>
          <p:cNvPr id="18" name="Rectangle 17"/>
          <p:cNvSpPr/>
          <p:nvPr/>
        </p:nvSpPr>
        <p:spPr>
          <a:xfrm>
            <a:off x="0" y="6425972"/>
            <a:ext cx="9144000" cy="43088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100" dirty="0">
                <a:solidFill>
                  <a:prstClr val="black"/>
                </a:solidFill>
                <a:latin typeface="Calibri"/>
              </a:rPr>
              <a:t>A. Agrawal, P. D. </a:t>
            </a:r>
            <a:r>
              <a:rPr lang="en-US" sz="1100" dirty="0" err="1">
                <a:solidFill>
                  <a:prstClr val="black"/>
                </a:solidFill>
                <a:latin typeface="Calibri"/>
              </a:rPr>
              <a:t>Deshpande</a:t>
            </a:r>
            <a:r>
              <a:rPr lang="en-US" sz="1100" dirty="0">
                <a:solidFill>
                  <a:prstClr val="black"/>
                </a:solidFill>
                <a:latin typeface="Calibri"/>
              </a:rPr>
              <a:t>, A. </a:t>
            </a:r>
            <a:r>
              <a:rPr lang="en-US" sz="1100" dirty="0" err="1">
                <a:solidFill>
                  <a:prstClr val="black"/>
                </a:solidFill>
                <a:latin typeface="Calibri"/>
              </a:rPr>
              <a:t>Cecen</a:t>
            </a:r>
            <a:r>
              <a:rPr lang="en-US" sz="1100" dirty="0">
                <a:solidFill>
                  <a:prstClr val="black"/>
                </a:solidFill>
                <a:latin typeface="Calibri"/>
              </a:rPr>
              <a:t>, G. P. </a:t>
            </a:r>
            <a:r>
              <a:rPr lang="en-US" sz="1100" dirty="0" err="1">
                <a:solidFill>
                  <a:prstClr val="black"/>
                </a:solidFill>
                <a:latin typeface="Calibri"/>
              </a:rPr>
              <a:t>Basavarsu</a:t>
            </a:r>
            <a:r>
              <a:rPr lang="en-US" sz="1100" dirty="0">
                <a:solidFill>
                  <a:prstClr val="black"/>
                </a:solidFill>
                <a:latin typeface="Calibri"/>
              </a:rPr>
              <a:t>, A. N. </a:t>
            </a:r>
            <a:r>
              <a:rPr lang="en-US" sz="1100" dirty="0" err="1">
                <a:solidFill>
                  <a:prstClr val="black"/>
                </a:solidFill>
                <a:latin typeface="Calibri"/>
              </a:rPr>
              <a:t>Choudhary</a:t>
            </a:r>
            <a:r>
              <a:rPr lang="en-US" sz="1100" dirty="0">
                <a:solidFill>
                  <a:prstClr val="black"/>
                </a:solidFill>
                <a:latin typeface="Calibri"/>
              </a:rPr>
              <a:t>, and S. R. </a:t>
            </a:r>
            <a:r>
              <a:rPr lang="en-US" sz="1100" dirty="0" err="1">
                <a:solidFill>
                  <a:prstClr val="black"/>
                </a:solidFill>
                <a:latin typeface="Calibri"/>
              </a:rPr>
              <a:t>Kalidindi</a:t>
            </a:r>
            <a:r>
              <a:rPr lang="en-US" sz="1100" dirty="0">
                <a:solidFill>
                  <a:prstClr val="black"/>
                </a:solidFill>
                <a:latin typeface="Calibri"/>
              </a:rPr>
              <a:t>, “Exploration of data science techniques to predict fatigue strength of steel from composition and processing parameters,” </a:t>
            </a:r>
            <a:r>
              <a:rPr lang="en-US" sz="1100" b="1" i="1" dirty="0">
                <a:solidFill>
                  <a:prstClr val="black"/>
                </a:solidFill>
                <a:latin typeface="Calibri"/>
              </a:rPr>
              <a:t>Integrating Materials and Manufacturing Innovation</a:t>
            </a:r>
            <a:r>
              <a:rPr lang="en-US" sz="1100" dirty="0" smtClean="0">
                <a:solidFill>
                  <a:prstClr val="black"/>
                </a:solidFill>
                <a:latin typeface="Calibri"/>
              </a:rPr>
              <a:t>, 3 (8): 1</a:t>
            </a:r>
            <a:r>
              <a:rPr lang="en-US" sz="1100" dirty="0">
                <a:solidFill>
                  <a:prstClr val="black"/>
                </a:solidFill>
                <a:latin typeface="Calibri"/>
              </a:rPr>
              <a:t>–19, 2014.</a:t>
            </a:r>
            <a:endParaRPr lang="cs-CZ" sz="1100" dirty="0">
              <a:solidFill>
                <a:prstClr val="black"/>
              </a:solidFill>
              <a:latin typeface="Calibri"/>
            </a:endParaRPr>
          </a:p>
        </p:txBody>
      </p:sp>
      <p:pic>
        <p:nvPicPr>
          <p:cNvPr id="26" name="Picture 25"/>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547576"/>
            <a:ext cx="4341489" cy="5840679"/>
          </a:xfrm>
          <a:prstGeom prst="rect">
            <a:avLst/>
          </a:prstGeom>
        </p:spPr>
      </p:pic>
      <p:pic>
        <p:nvPicPr>
          <p:cNvPr id="28" name="Picture 27"/>
          <p:cNvPicPr>
            <a:picLocks noChangeAspect="1"/>
          </p:cNvPicPr>
          <p:nvPr/>
        </p:nvPicPr>
        <p:blipFill>
          <a:blip r:embed="rId4"/>
          <a:stretch>
            <a:fillRect/>
          </a:stretch>
        </p:blipFill>
        <p:spPr>
          <a:xfrm>
            <a:off x="5034663" y="2142023"/>
            <a:ext cx="3365347" cy="4246232"/>
          </a:xfrm>
          <a:prstGeom prst="rect">
            <a:avLst/>
          </a:prstGeom>
        </p:spPr>
      </p:pic>
      <p:graphicFrame>
        <p:nvGraphicFramePr>
          <p:cNvPr id="8" name="Diagram 7"/>
          <p:cNvGraphicFramePr/>
          <p:nvPr>
            <p:extLst>
              <p:ext uri="{D42A27DB-BD31-4B8C-83A1-F6EECF244321}">
                <p14:modId xmlns:p14="http://schemas.microsoft.com/office/powerpoint/2010/main" val="2639522232"/>
              </p:ext>
            </p:extLst>
          </p:nvPr>
        </p:nvGraphicFramePr>
        <p:xfrm>
          <a:off x="4499143" y="643065"/>
          <a:ext cx="3249237" cy="1350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Rounded Rectangle 8"/>
          <p:cNvSpPr/>
          <p:nvPr/>
        </p:nvSpPr>
        <p:spPr>
          <a:xfrm>
            <a:off x="7748380" y="643065"/>
            <a:ext cx="1292359" cy="1350000"/>
          </a:xfrm>
          <a:prstGeom prst="roundRect">
            <a:avLst/>
          </a:prstGeom>
          <a:gradFill rotWithShape="1">
            <a:gsLst>
              <a:gs pos="0">
                <a:srgbClr val="6076B4">
                  <a:shade val="51000"/>
                  <a:satMod val="130000"/>
                </a:srgbClr>
              </a:gs>
              <a:gs pos="80000">
                <a:srgbClr val="6076B4">
                  <a:shade val="93000"/>
                  <a:satMod val="130000"/>
                </a:srgbClr>
              </a:gs>
              <a:gs pos="100000">
                <a:srgbClr val="6076B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914400">
              <a:defRPr/>
            </a:pPr>
            <a:r>
              <a:rPr lang="en-US" sz="1200" kern="0" dirty="0" smtClean="0">
                <a:solidFill>
                  <a:prstClr val="white"/>
                </a:solidFill>
                <a:latin typeface="Palatino Linotype"/>
              </a:rPr>
              <a:t>PROPERTIES</a:t>
            </a:r>
          </a:p>
          <a:p>
            <a:pPr algn="ctr" defTabSz="914400">
              <a:defRPr/>
            </a:pPr>
            <a:endParaRPr lang="en-US" sz="1200" kern="0" dirty="0" smtClean="0">
              <a:solidFill>
                <a:prstClr val="white"/>
              </a:solidFill>
              <a:latin typeface="Palatino Linotype"/>
            </a:endParaRPr>
          </a:p>
          <a:p>
            <a:pPr algn="ctr" defTabSz="914400">
              <a:defRPr/>
            </a:pPr>
            <a:r>
              <a:rPr lang="en-US" sz="1200" kern="0" dirty="0" smtClean="0">
                <a:solidFill>
                  <a:prstClr val="white"/>
                </a:solidFill>
                <a:latin typeface="Palatino Linotype"/>
              </a:rPr>
              <a:t>(FATIGUE STRENGTH)</a:t>
            </a:r>
          </a:p>
        </p:txBody>
      </p:sp>
      <p:sp>
        <p:nvSpPr>
          <p:cNvPr id="10" name="TextBox 9"/>
          <p:cNvSpPr txBox="1"/>
          <p:nvPr/>
        </p:nvSpPr>
        <p:spPr>
          <a:xfrm>
            <a:off x="2364496" y="1120515"/>
            <a:ext cx="1521847" cy="92333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solidFill>
                  <a:prstClr val="black"/>
                </a:solidFill>
                <a:latin typeface="Palatino Linotype"/>
              </a:rPr>
              <a:t>NIMS experimental</a:t>
            </a:r>
          </a:p>
          <a:p>
            <a:pPr algn="ctr"/>
            <a:r>
              <a:rPr lang="en-US" dirty="0" smtClean="0">
                <a:solidFill>
                  <a:prstClr val="black"/>
                </a:solidFill>
                <a:latin typeface="Palatino Linotype"/>
              </a:rPr>
              <a:t> database</a:t>
            </a:r>
          </a:p>
        </p:txBody>
      </p:sp>
    </p:spTree>
    <p:extLst>
      <p:ext uri="{BB962C8B-B14F-4D97-AF65-F5344CB8AC3E}">
        <p14:creationId xmlns:p14="http://schemas.microsoft.com/office/powerpoint/2010/main" val="2000188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7701" y="867615"/>
            <a:ext cx="8883891" cy="5915407"/>
            <a:chOff x="3725943" y="3053086"/>
            <a:chExt cx="5453562" cy="3729936"/>
          </a:xfrm>
        </p:grpSpPr>
        <p:sp>
          <p:nvSpPr>
            <p:cNvPr id="18" name="TextBox 17"/>
            <p:cNvSpPr txBox="1"/>
            <p:nvPr/>
          </p:nvSpPr>
          <p:spPr>
            <a:xfrm>
              <a:off x="3725943" y="3053086"/>
              <a:ext cx="2866081" cy="291101"/>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defTabSz="914400">
                <a:defRPr/>
              </a:pPr>
              <a:r>
                <a:rPr lang="en-US" sz="24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a:cs typeface="Arial"/>
                </a:rPr>
                <a:t>NIMS steel database</a:t>
              </a:r>
              <a:endPar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a:cs typeface="Arial"/>
              </a:endParaRPr>
            </a:p>
          </p:txBody>
        </p:sp>
        <p:sp>
          <p:nvSpPr>
            <p:cNvPr id="19" name="TextBox 18"/>
            <p:cNvSpPr txBox="1"/>
            <p:nvPr/>
          </p:nvSpPr>
          <p:spPr>
            <a:xfrm>
              <a:off x="3725943" y="3953201"/>
              <a:ext cx="2866081" cy="291101"/>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defTabSz="914400">
                <a:defRPr/>
              </a:pPr>
              <a:r>
                <a:rPr lang="en-US" sz="2400" kern="0" dirty="0" smtClean="0">
                  <a:solidFill>
                    <a:srgbClr val="FFFFFF"/>
                  </a:solidFill>
                  <a:latin typeface="Arial"/>
                  <a:ea typeface="ＭＳ Ｐゴシック"/>
                  <a:cs typeface="Arial"/>
                </a:rPr>
                <a:t>TQ interface / Thermo-</a:t>
              </a:r>
              <a:r>
                <a:rPr lang="en-US" sz="2400" kern="0" dirty="0" err="1" smtClean="0">
                  <a:solidFill>
                    <a:srgbClr val="FFFFFF"/>
                  </a:solidFill>
                  <a:latin typeface="Arial"/>
                  <a:ea typeface="ＭＳ Ｐゴシック"/>
                  <a:cs typeface="Arial"/>
                </a:rPr>
                <a:t>Calc</a:t>
              </a:r>
              <a:endParaRPr lang="en-US" sz="2400" kern="0" dirty="0">
                <a:solidFill>
                  <a:srgbClr val="FFFFFF"/>
                </a:solidFill>
                <a:latin typeface="Arial"/>
                <a:ea typeface="ＭＳ Ｐゴシック"/>
                <a:cs typeface="Arial"/>
              </a:endParaRPr>
            </a:p>
          </p:txBody>
        </p:sp>
        <p:sp>
          <p:nvSpPr>
            <p:cNvPr id="20" name="Down Arrow 19"/>
            <p:cNvSpPr/>
            <p:nvPr/>
          </p:nvSpPr>
          <p:spPr>
            <a:xfrm>
              <a:off x="4986104" y="3413132"/>
              <a:ext cx="360046" cy="540069"/>
            </a:xfrm>
            <a:prstGeom prst="down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defTabSz="914400">
                <a:defRPr/>
              </a:pPr>
              <a:endParaRPr lang="en-US" sz="2400" kern="0">
                <a:solidFill>
                  <a:srgbClr val="DAE0EC"/>
                </a:solidFill>
                <a:latin typeface="Arial"/>
                <a:ea typeface="ＭＳ Ｐゴシック"/>
                <a:cs typeface="Arial"/>
              </a:endParaRPr>
            </a:p>
          </p:txBody>
        </p:sp>
        <p:sp>
          <p:nvSpPr>
            <p:cNvPr id="21" name="Down Arrow 20"/>
            <p:cNvSpPr/>
            <p:nvPr/>
          </p:nvSpPr>
          <p:spPr>
            <a:xfrm>
              <a:off x="4986104" y="4313247"/>
              <a:ext cx="360046" cy="900115"/>
            </a:xfrm>
            <a:prstGeom prst="down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defTabSz="914400">
                <a:defRPr/>
              </a:pPr>
              <a:endParaRPr lang="en-US" sz="2400" kern="0">
                <a:solidFill>
                  <a:srgbClr val="DAE0EC"/>
                </a:solidFill>
                <a:latin typeface="Arial"/>
                <a:ea typeface="ＭＳ Ｐゴシック"/>
                <a:cs typeface="Arial"/>
              </a:endParaRPr>
            </a:p>
          </p:txBody>
        </p:sp>
        <p:sp>
          <p:nvSpPr>
            <p:cNvPr id="22" name="TextBox 21"/>
            <p:cNvSpPr txBox="1"/>
            <p:nvPr/>
          </p:nvSpPr>
          <p:spPr>
            <a:xfrm>
              <a:off x="3725943" y="5213362"/>
              <a:ext cx="2866081" cy="1455505"/>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defTabSz="914400">
                <a:defRPr/>
              </a:pPr>
              <a:r>
                <a:rPr lang="en-US" sz="2400" b="1" u="sng" kern="0" spc="50" dirty="0" smtClean="0">
                  <a:ln w="12700" cmpd="sng">
                    <a:solidFill>
                      <a:srgbClr val="758085">
                        <a:satMod val="120000"/>
                        <a:shade val="80000"/>
                      </a:srgbClr>
                    </a:solidFill>
                    <a:prstDash val="solid"/>
                  </a:ln>
                  <a:solidFill>
                    <a:srgbClr val="758085">
                      <a:tint val="1000"/>
                    </a:srgbClr>
                  </a:solidFill>
                  <a:effectLst>
                    <a:glow rad="53100">
                      <a:srgbClr val="758085">
                        <a:satMod val="180000"/>
                        <a:alpha val="30000"/>
                      </a:srgbClr>
                    </a:glow>
                  </a:effectLst>
                  <a:latin typeface="Arial"/>
                  <a:ea typeface="ＭＳ Ｐゴシック"/>
                  <a:cs typeface="Arial"/>
                </a:rPr>
                <a:t>Thermodynamic info</a:t>
              </a:r>
            </a:p>
            <a:p>
              <a:pPr algn="ctr" defTabSz="914400">
                <a:defRPr/>
              </a:pPr>
              <a:r>
                <a:rPr lang="en-US" sz="2400" kern="0" dirty="0" smtClean="0">
                  <a:solidFill>
                    <a:srgbClr val="FFFFFF"/>
                  </a:solidFill>
                  <a:latin typeface="Arial"/>
                  <a:ea typeface="ＭＳ Ｐゴシック"/>
                  <a:cs typeface="Arial"/>
                </a:rPr>
                <a:t>Volume fraction of Carbide</a:t>
              </a:r>
              <a:endParaRPr lang="en-US" sz="2400" kern="0" dirty="0">
                <a:solidFill>
                  <a:srgbClr val="FFFFFF"/>
                </a:solidFill>
                <a:latin typeface="Arial"/>
                <a:ea typeface="ＭＳ Ｐゴシック"/>
                <a:cs typeface="Arial"/>
              </a:endParaRPr>
            </a:p>
            <a:p>
              <a:pPr algn="ctr" defTabSz="914400">
                <a:defRPr/>
              </a:pPr>
              <a:r>
                <a:rPr lang="en-US" sz="2400" kern="0" dirty="0">
                  <a:solidFill>
                    <a:srgbClr val="FFFFFF"/>
                  </a:solidFill>
                  <a:latin typeface="Arial"/>
                  <a:ea typeface="ＭＳ Ｐゴシック"/>
                  <a:cs typeface="Arial"/>
                </a:rPr>
                <a:t>Volume fraction of </a:t>
              </a:r>
              <a:r>
                <a:rPr lang="en-US" sz="2400" kern="0" dirty="0" smtClean="0">
                  <a:solidFill>
                    <a:srgbClr val="FFFFFF"/>
                  </a:solidFill>
                  <a:latin typeface="Arial"/>
                  <a:ea typeface="ＭＳ Ｐゴシック"/>
                  <a:cs typeface="Arial"/>
                </a:rPr>
                <a:t>Oxide</a:t>
              </a:r>
              <a:endParaRPr lang="en-US" sz="2400" kern="0" dirty="0">
                <a:solidFill>
                  <a:srgbClr val="FFFFFF"/>
                </a:solidFill>
                <a:latin typeface="Arial"/>
                <a:ea typeface="ＭＳ Ｐゴシック"/>
                <a:cs typeface="Arial"/>
              </a:endParaRPr>
            </a:p>
            <a:p>
              <a:pPr algn="ctr" defTabSz="914400">
                <a:defRPr/>
              </a:pPr>
              <a:r>
                <a:rPr lang="en-US" sz="2400" kern="0" dirty="0" smtClean="0">
                  <a:solidFill>
                    <a:srgbClr val="FFFFFF"/>
                  </a:solidFill>
                  <a:latin typeface="Arial"/>
                  <a:ea typeface="ＭＳ Ｐゴシック"/>
                  <a:cs typeface="Arial"/>
                </a:rPr>
                <a:t>Martensitic temperature</a:t>
              </a:r>
            </a:p>
            <a:p>
              <a:pPr algn="ctr" defTabSz="914400">
                <a:defRPr/>
              </a:pPr>
              <a:r>
                <a:rPr lang="en-US" sz="2400" kern="0" dirty="0" smtClean="0">
                  <a:solidFill>
                    <a:srgbClr val="FFFFFF"/>
                  </a:solidFill>
                  <a:latin typeface="Arial"/>
                  <a:ea typeface="ＭＳ Ｐゴシック"/>
                  <a:cs typeface="Arial"/>
                </a:rPr>
                <a:t>Residual austenite fraction</a:t>
              </a:r>
            </a:p>
            <a:p>
              <a:pPr algn="ctr" defTabSz="914400">
                <a:defRPr/>
              </a:pPr>
              <a:r>
                <a:rPr lang="en-US" sz="2400" kern="0" dirty="0" smtClean="0">
                  <a:solidFill>
                    <a:srgbClr val="FFFFFF"/>
                  </a:solidFill>
                  <a:latin typeface="Arial"/>
                  <a:ea typeface="ＭＳ Ｐゴシック"/>
                  <a:cs typeface="Arial"/>
                </a:rPr>
                <a:t>Austenite stability</a:t>
              </a:r>
              <a:endParaRPr lang="en-US" sz="2400" kern="0" dirty="0">
                <a:solidFill>
                  <a:srgbClr val="FFFFFF"/>
                </a:solidFill>
                <a:latin typeface="Arial"/>
                <a:ea typeface="ＭＳ Ｐゴシック"/>
                <a:cs typeface="Arial"/>
              </a:endParaRPr>
            </a:p>
          </p:txBody>
        </p:sp>
        <p:sp>
          <p:nvSpPr>
            <p:cNvPr id="23" name="TextBox 22"/>
            <p:cNvSpPr txBox="1"/>
            <p:nvPr/>
          </p:nvSpPr>
          <p:spPr>
            <a:xfrm>
              <a:off x="5379568" y="4477857"/>
              <a:ext cx="986823" cy="407541"/>
            </a:xfrm>
            <a:prstGeom prst="rect">
              <a:avLst/>
            </a:prstGeom>
            <a:solidFill>
              <a:srgbClr val="DAE0EC"/>
            </a:solidFill>
            <a:ln w="25400" cap="flat" cmpd="sng" algn="ctr">
              <a:solidFill>
                <a:srgbClr val="571963"/>
              </a:solidFill>
              <a:prstDash val="solid"/>
            </a:ln>
            <a:effectLst/>
          </p:spPr>
          <p:txBody>
            <a:bodyPr wrap="square" rtlCol="0">
              <a:spAutoFit/>
            </a:bodyPr>
            <a:lstStyle/>
            <a:p>
              <a:pPr algn="ctr" defTabSz="914400">
                <a:defRPr/>
              </a:pPr>
              <a:r>
                <a:rPr lang="en-US" b="1" kern="0" dirty="0" smtClean="0">
                  <a:solidFill>
                    <a:srgbClr val="000000"/>
                  </a:solidFill>
                  <a:latin typeface="Arial"/>
                  <a:ea typeface="ＭＳ Ｐゴシック"/>
                  <a:cs typeface="Arial"/>
                </a:rPr>
                <a:t>CALPHAD model</a:t>
              </a:r>
            </a:p>
          </p:txBody>
        </p:sp>
        <p:sp>
          <p:nvSpPr>
            <p:cNvPr id="24" name="TextBox 23"/>
            <p:cNvSpPr txBox="1"/>
            <p:nvPr/>
          </p:nvSpPr>
          <p:spPr>
            <a:xfrm>
              <a:off x="3839139" y="4477857"/>
              <a:ext cx="1146965" cy="407541"/>
            </a:xfrm>
            <a:prstGeom prst="rect">
              <a:avLst/>
            </a:prstGeom>
            <a:solidFill>
              <a:srgbClr val="DAE0EC"/>
            </a:solidFill>
            <a:ln w="25400" cap="flat" cmpd="sng" algn="ctr">
              <a:solidFill>
                <a:srgbClr val="571963"/>
              </a:solidFill>
              <a:prstDash val="solid"/>
            </a:ln>
            <a:effectLst/>
          </p:spPr>
          <p:txBody>
            <a:bodyPr wrap="square" rtlCol="0">
              <a:spAutoFit/>
            </a:bodyPr>
            <a:lstStyle/>
            <a:p>
              <a:pPr algn="ctr" defTabSz="914400">
                <a:defRPr/>
              </a:pPr>
              <a:r>
                <a:rPr lang="en-US" b="1" kern="0" dirty="0" smtClean="0">
                  <a:solidFill>
                    <a:srgbClr val="000000"/>
                  </a:solidFill>
                  <a:latin typeface="Arial"/>
                  <a:ea typeface="ＭＳ Ｐゴシック"/>
                  <a:cs typeface="Arial"/>
                </a:rPr>
                <a:t>Martensitic theory</a:t>
              </a:r>
            </a:p>
          </p:txBody>
        </p:sp>
        <p:pic>
          <p:nvPicPr>
            <p:cNvPr id="26" name="Picture 25"/>
            <p:cNvPicPr>
              <a:picLocks noChangeAspect="1"/>
            </p:cNvPicPr>
            <p:nvPr/>
          </p:nvPicPr>
          <p:blipFill>
            <a:blip r:embed="rId3"/>
            <a:stretch>
              <a:fillRect/>
            </a:stretch>
          </p:blipFill>
          <p:spPr>
            <a:xfrm>
              <a:off x="4490691" y="3479289"/>
              <a:ext cx="461995" cy="374368"/>
            </a:xfrm>
            <a:prstGeom prst="rect">
              <a:avLst/>
            </a:prstGeom>
          </p:spPr>
        </p:pic>
        <p:sp>
          <p:nvSpPr>
            <p:cNvPr id="35" name="7-Point Star 34"/>
            <p:cNvSpPr/>
            <p:nvPr/>
          </p:nvSpPr>
          <p:spPr>
            <a:xfrm>
              <a:off x="7198185" y="3953201"/>
              <a:ext cx="1981320" cy="1958218"/>
            </a:xfrm>
            <a:prstGeom prst="star7">
              <a:avLst/>
            </a:prstGeom>
            <a:solidFill>
              <a:schemeClr val="accent3">
                <a:lumMod val="75000"/>
              </a:schemeClr>
            </a:solidFill>
            <a:ln>
              <a:noFill/>
            </a:ln>
            <a:effectLst>
              <a:glow rad="228600">
                <a:schemeClr val="accent2">
                  <a:satMod val="175000"/>
                  <a:alpha val="40000"/>
                </a:schemeClr>
              </a:glow>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914400">
                <a:defRPr/>
              </a:pPr>
              <a:r>
                <a:rPr lang="en-US" sz="2800" b="1" kern="0" dirty="0" smtClean="0">
                  <a:solidFill>
                    <a:srgbClr val="758085">
                      <a:lumMod val="50000"/>
                    </a:srgbClr>
                  </a:solidFill>
                  <a:latin typeface="Calibri"/>
                </a:rPr>
                <a:t>Structure-Property Linkages</a:t>
              </a:r>
            </a:p>
            <a:p>
              <a:pPr algn="ctr" defTabSz="914400">
                <a:defRPr/>
              </a:pPr>
              <a:r>
                <a:rPr lang="en-US" sz="1600" b="1" kern="0" dirty="0" smtClean="0">
                  <a:solidFill>
                    <a:srgbClr val="758085">
                      <a:lumMod val="50000"/>
                    </a:srgbClr>
                  </a:solidFill>
                  <a:latin typeface="Calibri"/>
                </a:rPr>
                <a:t>(More applicable than prior models)</a:t>
              </a:r>
              <a:endParaRPr lang="en-US" sz="1400" b="1" kern="0" dirty="0">
                <a:solidFill>
                  <a:srgbClr val="758085">
                    <a:lumMod val="50000"/>
                  </a:srgbClr>
                </a:solidFill>
                <a:latin typeface="Calibri"/>
              </a:endParaRPr>
            </a:p>
          </p:txBody>
        </p:sp>
        <p:sp>
          <p:nvSpPr>
            <p:cNvPr id="58" name="Right Arrow Callout 57"/>
            <p:cNvSpPr/>
            <p:nvPr/>
          </p:nvSpPr>
          <p:spPr>
            <a:xfrm>
              <a:off x="6763314" y="3053086"/>
              <a:ext cx="510015" cy="3729936"/>
            </a:xfrm>
            <a:prstGeom prst="rightArrowCallout">
              <a:avLst>
                <a:gd name="adj1" fmla="val 27041"/>
                <a:gd name="adj2" fmla="val 22959"/>
                <a:gd name="adj3" fmla="val 23980"/>
                <a:gd name="adj4" fmla="val 64977"/>
              </a:avLst>
            </a:prstGeom>
          </p:spPr>
          <p:style>
            <a:lnRef idx="1">
              <a:schemeClr val="accent2"/>
            </a:lnRef>
            <a:fillRef idx="2">
              <a:schemeClr val="accent2"/>
            </a:fillRef>
            <a:effectRef idx="1">
              <a:schemeClr val="accent2"/>
            </a:effectRef>
            <a:fontRef idx="minor">
              <a:schemeClr val="dk1"/>
            </a:fontRef>
          </p:style>
          <p:txBody>
            <a:bodyPr vert="vert270" rtlCol="0" anchor="ctr"/>
            <a:lstStyle/>
            <a:p>
              <a:pPr algn="ctr"/>
              <a:r>
                <a:rPr lang="en-US" sz="2800" b="1" dirty="0" smtClean="0">
                  <a:ln w="10541" cmpd="sng">
                    <a:solidFill>
                      <a:srgbClr val="6076B4">
                        <a:shade val="88000"/>
                        <a:satMod val="110000"/>
                      </a:srgbClr>
                    </a:solidFill>
                    <a:prstDash val="solid"/>
                  </a:ln>
                  <a:gradFill>
                    <a:gsLst>
                      <a:gs pos="0">
                        <a:srgbClr val="6076B4">
                          <a:tint val="40000"/>
                          <a:satMod val="250000"/>
                        </a:srgbClr>
                      </a:gs>
                      <a:gs pos="9000">
                        <a:srgbClr val="6076B4">
                          <a:tint val="52000"/>
                          <a:satMod val="300000"/>
                        </a:srgbClr>
                      </a:gs>
                      <a:gs pos="50000">
                        <a:srgbClr val="6076B4">
                          <a:shade val="20000"/>
                          <a:satMod val="300000"/>
                        </a:srgbClr>
                      </a:gs>
                      <a:gs pos="79000">
                        <a:srgbClr val="6076B4">
                          <a:tint val="52000"/>
                          <a:satMod val="300000"/>
                        </a:srgbClr>
                      </a:gs>
                      <a:gs pos="100000">
                        <a:srgbClr val="6076B4">
                          <a:tint val="40000"/>
                          <a:satMod val="250000"/>
                        </a:srgbClr>
                      </a:gs>
                    </a:gsLst>
                    <a:lin ang="5400000"/>
                  </a:gradFill>
                  <a:latin typeface="Palatino Linotype"/>
                </a:rPr>
                <a:t>DATA  MINING</a:t>
              </a:r>
              <a:endParaRPr lang="en-US" sz="2800" b="1" dirty="0">
                <a:ln w="10541" cmpd="sng">
                  <a:solidFill>
                    <a:srgbClr val="6076B4">
                      <a:shade val="88000"/>
                      <a:satMod val="110000"/>
                    </a:srgbClr>
                  </a:solidFill>
                  <a:prstDash val="solid"/>
                </a:ln>
                <a:gradFill>
                  <a:gsLst>
                    <a:gs pos="0">
                      <a:srgbClr val="6076B4">
                        <a:tint val="40000"/>
                        <a:satMod val="250000"/>
                      </a:srgbClr>
                    </a:gs>
                    <a:gs pos="9000">
                      <a:srgbClr val="6076B4">
                        <a:tint val="52000"/>
                        <a:satMod val="300000"/>
                      </a:srgbClr>
                    </a:gs>
                    <a:gs pos="50000">
                      <a:srgbClr val="6076B4">
                        <a:shade val="20000"/>
                        <a:satMod val="300000"/>
                      </a:srgbClr>
                    </a:gs>
                    <a:gs pos="79000">
                      <a:srgbClr val="6076B4">
                        <a:tint val="52000"/>
                        <a:satMod val="300000"/>
                      </a:srgbClr>
                    </a:gs>
                    <a:gs pos="100000">
                      <a:srgbClr val="6076B4">
                        <a:tint val="40000"/>
                        <a:satMod val="250000"/>
                      </a:srgbClr>
                    </a:gs>
                  </a:gsLst>
                  <a:lin ang="5400000"/>
                </a:gradFill>
                <a:latin typeface="Palatino Linotype"/>
              </a:endParaRPr>
            </a:p>
          </p:txBody>
        </p:sp>
      </p:grpSp>
      <p:sp>
        <p:nvSpPr>
          <p:cNvPr id="28" name="Title 1"/>
          <p:cNvSpPr>
            <a:spLocks noGrp="1"/>
          </p:cNvSpPr>
          <p:nvPr>
            <p:ph type="title"/>
          </p:nvPr>
        </p:nvSpPr>
        <p:spPr>
          <a:xfrm>
            <a:off x="-60960" y="20272"/>
            <a:ext cx="9265920" cy="847343"/>
          </a:xfrm>
        </p:spPr>
        <p:txBody>
          <a:bodyPr>
            <a:noAutofit/>
          </a:bodyPr>
          <a:lstStyle/>
          <a:p>
            <a:pPr lvl="0"/>
            <a:r>
              <a:rPr lang="en-US" sz="2800" b="1" dirty="0" smtClean="0">
                <a:solidFill>
                  <a:srgbClr val="1F497D"/>
                </a:solidFill>
                <a:effectLst>
                  <a:outerShdw blurRad="38100" dist="38100" dir="2700000" algn="tl">
                    <a:srgbClr val="000000">
                      <a:alpha val="43137"/>
                    </a:srgbClr>
                  </a:outerShdw>
                </a:effectLst>
                <a:latin typeface="Cambria" panose="02040503050406030204" pitchFamily="18" charset="0"/>
              </a:rPr>
              <a:t>Envisioned Integration of CALPHAD and Data Mining</a:t>
            </a:r>
            <a:br>
              <a:rPr lang="en-US" sz="2800" b="1" dirty="0" smtClean="0">
                <a:solidFill>
                  <a:srgbClr val="1F497D"/>
                </a:solidFill>
                <a:effectLst>
                  <a:outerShdw blurRad="38100" dist="38100" dir="2700000" algn="tl">
                    <a:srgbClr val="000000">
                      <a:alpha val="43137"/>
                    </a:srgbClr>
                  </a:outerShdw>
                </a:effectLst>
                <a:latin typeface="Cambria" panose="02040503050406030204" pitchFamily="18" charset="0"/>
              </a:rPr>
            </a:br>
            <a:r>
              <a:rPr lang="en-US" sz="1600" b="1" dirty="0" smtClean="0">
                <a:solidFill>
                  <a:srgbClr val="1F497D"/>
                </a:solidFill>
                <a:latin typeface="Cambria" panose="02040503050406030204" pitchFamily="18" charset="0"/>
              </a:rPr>
              <a:t>Contributors</a:t>
            </a:r>
            <a:r>
              <a:rPr lang="en-US" sz="1600" dirty="0" smtClean="0">
                <a:solidFill>
                  <a:srgbClr val="1F497D"/>
                </a:solidFill>
                <a:latin typeface="Cambria" panose="02040503050406030204" pitchFamily="18" charset="0"/>
              </a:rPr>
              <a:t>: Ankit Agrawal, Wei </a:t>
            </a:r>
            <a:r>
              <a:rPr lang="en-US" sz="1600" dirty="0" err="1" smtClean="0">
                <a:solidFill>
                  <a:srgbClr val="1F497D"/>
                </a:solidFill>
                <a:latin typeface="Cambria" panose="02040503050406030204" pitchFamily="18" charset="0"/>
              </a:rPr>
              <a:t>Xiong</a:t>
            </a:r>
            <a:r>
              <a:rPr lang="en-US" sz="1600" dirty="0" smtClean="0">
                <a:solidFill>
                  <a:srgbClr val="1F497D"/>
                </a:solidFill>
                <a:latin typeface="Cambria" panose="02040503050406030204" pitchFamily="18" charset="0"/>
              </a:rPr>
              <a:t>, Greg Olson, </a:t>
            </a:r>
            <a:r>
              <a:rPr lang="en-US" sz="1600" dirty="0" err="1" smtClean="0">
                <a:solidFill>
                  <a:srgbClr val="1F497D"/>
                </a:solidFill>
                <a:latin typeface="Cambria" panose="02040503050406030204" pitchFamily="18" charset="0"/>
              </a:rPr>
              <a:t>Alok</a:t>
            </a:r>
            <a:r>
              <a:rPr lang="en-US" sz="1600" dirty="0" smtClean="0">
                <a:solidFill>
                  <a:srgbClr val="1F497D"/>
                </a:solidFill>
                <a:latin typeface="Cambria" panose="02040503050406030204" pitchFamily="18" charset="0"/>
              </a:rPr>
              <a:t> </a:t>
            </a:r>
            <a:r>
              <a:rPr lang="en-US" sz="1600" dirty="0" err="1" smtClean="0">
                <a:solidFill>
                  <a:srgbClr val="1F497D"/>
                </a:solidFill>
                <a:latin typeface="Cambria" panose="02040503050406030204" pitchFamily="18" charset="0"/>
              </a:rPr>
              <a:t>Choudhary</a:t>
            </a:r>
            <a:endParaRPr lang="en-US" sz="2400" dirty="0">
              <a:solidFill>
                <a:srgbClr val="1F497D"/>
              </a:solidFill>
              <a:latin typeface="Cambria" panose="02040503050406030204" pitchFamily="18" charset="0"/>
            </a:endParaRPr>
          </a:p>
        </p:txBody>
      </p:sp>
    </p:spTree>
    <p:extLst>
      <p:ext uri="{BB962C8B-B14F-4D97-AF65-F5344CB8AC3E}">
        <p14:creationId xmlns:p14="http://schemas.microsoft.com/office/powerpoint/2010/main" val="32253507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solidFill>
                  <a:srgbClr val="5916A2"/>
                </a:solidFill>
              </a:rPr>
              <a:t>Experimental database on Fatigue Strength of carbon steels from NIMS, Japan</a:t>
            </a:r>
            <a:endParaRPr lang="en-US" sz="3600" b="1" dirty="0">
              <a:solidFill>
                <a:srgbClr val="5916A2"/>
              </a:solidFill>
            </a:endParaRPr>
          </a:p>
        </p:txBody>
      </p:sp>
      <p:sp>
        <p:nvSpPr>
          <p:cNvPr id="3" name="Slide Number Placeholder 2"/>
          <p:cNvSpPr>
            <a:spLocks noGrp="1"/>
          </p:cNvSpPr>
          <p:nvPr>
            <p:ph type="sldNum" sz="quarter" idx="12"/>
          </p:nvPr>
        </p:nvSpPr>
        <p:spPr/>
        <p:txBody>
          <a:bodyPr/>
          <a:lstStyle/>
          <a:p>
            <a:fld id="{6C793D96-908F-C349-BB78-E3BAD6A8651C}" type="slidenum">
              <a:rPr lang="en-US" smtClean="0"/>
              <a:t>6</a:t>
            </a:fld>
            <a:endParaRPr lang="en-US"/>
          </a:p>
        </p:txBody>
      </p:sp>
      <p:sp>
        <p:nvSpPr>
          <p:cNvPr id="5" name="TextBox 4"/>
          <p:cNvSpPr txBox="1"/>
          <p:nvPr/>
        </p:nvSpPr>
        <p:spPr>
          <a:xfrm>
            <a:off x="4260646" y="1417638"/>
            <a:ext cx="4126998" cy="584776"/>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smtClean="0">
                <a:solidFill>
                  <a:prstClr val="black"/>
                </a:solidFill>
                <a:latin typeface="Candara"/>
                <a:cs typeface="Candara"/>
              </a:rPr>
              <a:t>NIMS experimental database</a:t>
            </a:r>
          </a:p>
          <a:p>
            <a:pPr algn="ctr"/>
            <a:r>
              <a:rPr lang="en-US" sz="1600" dirty="0" smtClean="0">
                <a:solidFill>
                  <a:prstClr val="black"/>
                </a:solidFill>
                <a:latin typeface="Candara"/>
                <a:cs typeface="Candara"/>
              </a:rPr>
              <a:t>for 10 component system</a:t>
            </a:r>
          </a:p>
        </p:txBody>
      </p:sp>
      <p:sp>
        <p:nvSpPr>
          <p:cNvPr id="6" name="Rectangle 5"/>
          <p:cNvSpPr/>
          <p:nvPr/>
        </p:nvSpPr>
        <p:spPr>
          <a:xfrm>
            <a:off x="4812441" y="2002414"/>
            <a:ext cx="3132115" cy="1685800"/>
          </a:xfrm>
          <a:prstGeom prst="rect">
            <a:avLst/>
          </a:prstGeom>
          <a:solidFill>
            <a:srgbClr val="430AA2"/>
          </a:solidFill>
        </p:spPr>
        <p:style>
          <a:lnRef idx="3">
            <a:schemeClr val="lt1"/>
          </a:lnRef>
          <a:fillRef idx="1">
            <a:schemeClr val="dk1"/>
          </a:fillRef>
          <a:effectRef idx="1">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2900" indent="-342900">
              <a:buFont typeface="+mj-lt"/>
              <a:buAutoNum type="arabicPeriod"/>
            </a:pPr>
            <a:r>
              <a:rPr lang="en-US" altLang="zh-CN" sz="1400" dirty="0" smtClean="0">
                <a:solidFill>
                  <a:schemeClr val="bg1"/>
                </a:solidFill>
                <a:latin typeface="Candara" panose="020E0502030303020204" pitchFamily="34" charset="0"/>
              </a:rPr>
              <a:t>Normalizing temp / time</a:t>
            </a:r>
          </a:p>
          <a:p>
            <a:pPr marL="342900" indent="-342900">
              <a:buFont typeface="+mj-lt"/>
              <a:buAutoNum type="arabicPeriod"/>
            </a:pPr>
            <a:r>
              <a:rPr lang="en-US" sz="1400" dirty="0" smtClean="0">
                <a:solidFill>
                  <a:schemeClr val="bg1"/>
                </a:solidFill>
                <a:latin typeface="Candara" panose="020E0502030303020204" pitchFamily="34" charset="0"/>
              </a:rPr>
              <a:t>Quenching temp / time</a:t>
            </a:r>
          </a:p>
          <a:p>
            <a:pPr marL="342900" indent="-342900">
              <a:buFont typeface="+mj-lt"/>
              <a:buAutoNum type="arabicPeriod"/>
            </a:pPr>
            <a:r>
              <a:rPr lang="en-US" sz="1400" dirty="0" smtClean="0">
                <a:solidFill>
                  <a:schemeClr val="bg1"/>
                </a:solidFill>
                <a:latin typeface="Candara" panose="020E0502030303020204" pitchFamily="34" charset="0"/>
              </a:rPr>
              <a:t>Hardening temp / time</a:t>
            </a:r>
          </a:p>
          <a:p>
            <a:pPr marL="342900" indent="-342900">
              <a:buFont typeface="+mj-lt"/>
              <a:buAutoNum type="arabicPeriod"/>
            </a:pPr>
            <a:r>
              <a:rPr lang="en-US" sz="1400" dirty="0" smtClean="0">
                <a:solidFill>
                  <a:schemeClr val="bg1"/>
                </a:solidFill>
                <a:latin typeface="Candara" panose="020E0502030303020204" pitchFamily="34" charset="0"/>
              </a:rPr>
              <a:t>Carburization temp / time</a:t>
            </a:r>
          </a:p>
          <a:p>
            <a:pPr marL="342900" indent="-342900">
              <a:buFont typeface="+mj-lt"/>
              <a:buAutoNum type="arabicPeriod"/>
            </a:pPr>
            <a:r>
              <a:rPr lang="en-US" sz="1400" dirty="0" smtClean="0">
                <a:solidFill>
                  <a:schemeClr val="bg1"/>
                </a:solidFill>
                <a:latin typeface="Candara" panose="020E0502030303020204" pitchFamily="34" charset="0"/>
              </a:rPr>
              <a:t>Diffusion temp / time</a:t>
            </a:r>
          </a:p>
          <a:p>
            <a:pPr marL="342900" indent="-342900">
              <a:buFont typeface="+mj-lt"/>
              <a:buAutoNum type="arabicPeriod"/>
            </a:pPr>
            <a:r>
              <a:rPr lang="en-US" sz="1400" dirty="0" smtClean="0">
                <a:solidFill>
                  <a:schemeClr val="bg1"/>
                </a:solidFill>
                <a:latin typeface="Candara" panose="020E0502030303020204" pitchFamily="34" charset="0"/>
              </a:rPr>
              <a:t>Composition (9 element)</a:t>
            </a:r>
          </a:p>
          <a:p>
            <a:pPr marL="342900" indent="-342900">
              <a:buFont typeface="+mj-lt"/>
              <a:buAutoNum type="arabicPeriod"/>
            </a:pPr>
            <a:r>
              <a:rPr lang="en-US" sz="1400" dirty="0" smtClean="0">
                <a:solidFill>
                  <a:schemeClr val="bg1"/>
                </a:solidFill>
                <a:latin typeface="Candara" panose="020E0502030303020204" pitchFamily="34" charset="0"/>
              </a:rPr>
              <a:t>Inclusion, vol.%</a:t>
            </a:r>
            <a:endParaRPr lang="en-US" sz="1400" dirty="0">
              <a:solidFill>
                <a:schemeClr val="bg1"/>
              </a:solidFill>
              <a:latin typeface="Candara" panose="020E0502030303020204" pitchFamily="34" charset="0"/>
            </a:endParaRPr>
          </a:p>
        </p:txBody>
      </p:sp>
      <p:sp>
        <p:nvSpPr>
          <p:cNvPr id="8" name="TextBox 7"/>
          <p:cNvSpPr txBox="1"/>
          <p:nvPr/>
        </p:nvSpPr>
        <p:spPr>
          <a:xfrm>
            <a:off x="4260646" y="4025469"/>
            <a:ext cx="4832554" cy="369332"/>
          </a:xfrm>
          <a:prstGeom prst="rect">
            <a:avLst/>
          </a:prstGeom>
          <a:noFill/>
        </p:spPr>
        <p:txBody>
          <a:bodyPr wrap="square" rtlCol="0">
            <a:spAutoFit/>
          </a:bodyPr>
          <a:lstStyle/>
          <a:p>
            <a:pPr algn="ctr"/>
            <a:r>
              <a:rPr lang="en-US" dirty="0" smtClean="0">
                <a:latin typeface="Candara"/>
                <a:cs typeface="Candara"/>
              </a:rPr>
              <a:t>Rotating bending fatigue strength (10</a:t>
            </a:r>
            <a:r>
              <a:rPr lang="en-US" baseline="30000" dirty="0" smtClean="0">
                <a:latin typeface="Candara"/>
                <a:cs typeface="Candara"/>
              </a:rPr>
              <a:t>7</a:t>
            </a:r>
            <a:r>
              <a:rPr lang="en-US" dirty="0" smtClean="0">
                <a:latin typeface="Candara"/>
                <a:cs typeface="Candara"/>
              </a:rPr>
              <a:t> Cycles)</a:t>
            </a:r>
            <a:endParaRPr lang="en-US" dirty="0">
              <a:latin typeface="Candara"/>
              <a:cs typeface="Candara"/>
            </a:endParaRPr>
          </a:p>
        </p:txBody>
      </p:sp>
      <p:sp>
        <p:nvSpPr>
          <p:cNvPr id="9" name="TextBox 8"/>
          <p:cNvSpPr txBox="1"/>
          <p:nvPr/>
        </p:nvSpPr>
        <p:spPr>
          <a:xfrm>
            <a:off x="5343701" y="6375047"/>
            <a:ext cx="2644136" cy="369332"/>
          </a:xfrm>
          <a:prstGeom prst="rect">
            <a:avLst/>
          </a:prstGeom>
          <a:noFill/>
        </p:spPr>
        <p:txBody>
          <a:bodyPr wrap="none" rtlCol="0">
            <a:spAutoFit/>
          </a:bodyPr>
          <a:lstStyle/>
          <a:p>
            <a:r>
              <a:rPr lang="en-US" dirty="0" smtClean="0">
                <a:latin typeface="Candara"/>
                <a:cs typeface="Candara"/>
              </a:rPr>
              <a:t>High cycle fatigue testing</a:t>
            </a:r>
            <a:endParaRPr lang="en-US" dirty="0">
              <a:latin typeface="Candara"/>
              <a:cs typeface="Candara"/>
            </a:endParaRPr>
          </a:p>
        </p:txBody>
      </p:sp>
      <p:pic>
        <p:nvPicPr>
          <p:cNvPr id="10" name="Picture 9"/>
          <p:cNvPicPr>
            <a:picLocks noChangeAspect="1"/>
          </p:cNvPicPr>
          <p:nvPr/>
        </p:nvPicPr>
        <p:blipFill>
          <a:blip r:embed="rId2"/>
          <a:stretch>
            <a:fillRect/>
          </a:stretch>
        </p:blipFill>
        <p:spPr>
          <a:xfrm>
            <a:off x="4867198" y="4557206"/>
            <a:ext cx="3343781" cy="1770922"/>
          </a:xfrm>
          <a:prstGeom prst="rect">
            <a:avLst/>
          </a:prstGeom>
        </p:spPr>
      </p:pic>
      <p:grpSp>
        <p:nvGrpSpPr>
          <p:cNvPr id="19" name="Group 18"/>
          <p:cNvGrpSpPr/>
          <p:nvPr/>
        </p:nvGrpSpPr>
        <p:grpSpPr>
          <a:xfrm>
            <a:off x="228547" y="1417638"/>
            <a:ext cx="3891897" cy="5235835"/>
            <a:chOff x="228547" y="1417638"/>
            <a:chExt cx="3891897" cy="5235835"/>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228547" y="1417638"/>
              <a:ext cx="3891897" cy="5235835"/>
            </a:xfrm>
            <a:prstGeom prst="rect">
              <a:avLst/>
            </a:prstGeom>
          </p:spPr>
        </p:pic>
        <p:sp>
          <p:nvSpPr>
            <p:cNvPr id="7" name="TextBox 6"/>
            <p:cNvSpPr txBox="1"/>
            <p:nvPr/>
          </p:nvSpPr>
          <p:spPr>
            <a:xfrm>
              <a:off x="1889607" y="1657378"/>
              <a:ext cx="1115169" cy="307777"/>
            </a:xfrm>
            <a:prstGeom prst="rect">
              <a:avLst/>
            </a:prstGeom>
            <a:noFill/>
          </p:spPr>
          <p:txBody>
            <a:bodyPr wrap="square" rtlCol="0">
              <a:spAutoFit/>
            </a:bodyPr>
            <a:lstStyle/>
            <a:p>
              <a:r>
                <a:rPr lang="en-US" sz="1400" dirty="0" smtClean="0"/>
                <a:t>0.17~0.63</a:t>
              </a:r>
              <a:endParaRPr lang="en-US" sz="1400" dirty="0"/>
            </a:p>
          </p:txBody>
        </p:sp>
        <p:sp>
          <p:nvSpPr>
            <p:cNvPr id="11" name="TextBox 10"/>
            <p:cNvSpPr txBox="1"/>
            <p:nvPr/>
          </p:nvSpPr>
          <p:spPr>
            <a:xfrm>
              <a:off x="1887127" y="1825268"/>
              <a:ext cx="1115169" cy="307777"/>
            </a:xfrm>
            <a:prstGeom prst="rect">
              <a:avLst/>
            </a:prstGeom>
            <a:noFill/>
          </p:spPr>
          <p:txBody>
            <a:bodyPr wrap="square" rtlCol="0">
              <a:spAutoFit/>
            </a:bodyPr>
            <a:lstStyle/>
            <a:p>
              <a:r>
                <a:rPr lang="en-US" sz="1400" dirty="0" smtClean="0"/>
                <a:t>0.16~2.05</a:t>
              </a:r>
              <a:endParaRPr lang="en-US" sz="1400" dirty="0"/>
            </a:p>
          </p:txBody>
        </p:sp>
        <p:sp>
          <p:nvSpPr>
            <p:cNvPr id="12" name="TextBox 11"/>
            <p:cNvSpPr txBox="1"/>
            <p:nvPr/>
          </p:nvSpPr>
          <p:spPr>
            <a:xfrm>
              <a:off x="1887127" y="2011148"/>
              <a:ext cx="1115169" cy="307777"/>
            </a:xfrm>
            <a:prstGeom prst="rect">
              <a:avLst/>
            </a:prstGeom>
            <a:noFill/>
          </p:spPr>
          <p:txBody>
            <a:bodyPr wrap="square" rtlCol="0">
              <a:spAutoFit/>
            </a:bodyPr>
            <a:lstStyle/>
            <a:p>
              <a:r>
                <a:rPr lang="en-US" sz="1400" dirty="0" smtClean="0"/>
                <a:t>0.37~1.60</a:t>
              </a:r>
              <a:endParaRPr lang="en-US" sz="1400" dirty="0"/>
            </a:p>
          </p:txBody>
        </p:sp>
        <p:sp>
          <p:nvSpPr>
            <p:cNvPr id="13" name="TextBox 12"/>
            <p:cNvSpPr txBox="1"/>
            <p:nvPr/>
          </p:nvSpPr>
          <p:spPr>
            <a:xfrm>
              <a:off x="1900135" y="2194528"/>
              <a:ext cx="1115169" cy="307777"/>
            </a:xfrm>
            <a:prstGeom prst="rect">
              <a:avLst/>
            </a:prstGeom>
            <a:noFill/>
          </p:spPr>
          <p:txBody>
            <a:bodyPr wrap="square" rtlCol="0">
              <a:spAutoFit/>
            </a:bodyPr>
            <a:lstStyle/>
            <a:p>
              <a:r>
                <a:rPr lang="en-US" sz="1400" dirty="0" smtClean="0"/>
                <a:t>0.00~0.03</a:t>
              </a:r>
              <a:endParaRPr lang="en-US" sz="1400" dirty="0"/>
            </a:p>
          </p:txBody>
        </p:sp>
        <p:sp>
          <p:nvSpPr>
            <p:cNvPr id="14" name="TextBox 13"/>
            <p:cNvSpPr txBox="1"/>
            <p:nvPr/>
          </p:nvSpPr>
          <p:spPr>
            <a:xfrm>
              <a:off x="1913143" y="2408888"/>
              <a:ext cx="1115169" cy="307777"/>
            </a:xfrm>
            <a:prstGeom prst="rect">
              <a:avLst/>
            </a:prstGeom>
            <a:noFill/>
          </p:spPr>
          <p:txBody>
            <a:bodyPr wrap="square" rtlCol="0">
              <a:spAutoFit/>
            </a:bodyPr>
            <a:lstStyle/>
            <a:p>
              <a:r>
                <a:rPr lang="en-US" sz="1400" dirty="0" smtClean="0"/>
                <a:t>0.00~0.03</a:t>
              </a:r>
              <a:endParaRPr lang="en-US" sz="1400" dirty="0"/>
            </a:p>
          </p:txBody>
        </p:sp>
        <p:sp>
          <p:nvSpPr>
            <p:cNvPr id="15" name="TextBox 14"/>
            <p:cNvSpPr txBox="1"/>
            <p:nvPr/>
          </p:nvSpPr>
          <p:spPr>
            <a:xfrm>
              <a:off x="1910663" y="2607758"/>
              <a:ext cx="1115169" cy="307777"/>
            </a:xfrm>
            <a:prstGeom prst="rect">
              <a:avLst/>
            </a:prstGeom>
            <a:noFill/>
          </p:spPr>
          <p:txBody>
            <a:bodyPr wrap="square" rtlCol="0">
              <a:spAutoFit/>
            </a:bodyPr>
            <a:lstStyle/>
            <a:p>
              <a:r>
                <a:rPr lang="en-US" sz="1400" dirty="0" smtClean="0"/>
                <a:t>0.01~2.78</a:t>
              </a:r>
              <a:endParaRPr lang="en-US" sz="1400" dirty="0"/>
            </a:p>
          </p:txBody>
        </p:sp>
        <p:sp>
          <p:nvSpPr>
            <p:cNvPr id="16" name="TextBox 15"/>
            <p:cNvSpPr txBox="1"/>
            <p:nvPr/>
          </p:nvSpPr>
          <p:spPr>
            <a:xfrm>
              <a:off x="1908183" y="2775648"/>
              <a:ext cx="1115169" cy="307777"/>
            </a:xfrm>
            <a:prstGeom prst="rect">
              <a:avLst/>
            </a:prstGeom>
            <a:noFill/>
          </p:spPr>
          <p:txBody>
            <a:bodyPr wrap="square" rtlCol="0">
              <a:spAutoFit/>
            </a:bodyPr>
            <a:lstStyle/>
            <a:p>
              <a:r>
                <a:rPr lang="en-US" sz="1400" dirty="0" smtClean="0"/>
                <a:t>0.01~1.17</a:t>
              </a:r>
              <a:endParaRPr lang="en-US" sz="1400" dirty="0"/>
            </a:p>
          </p:txBody>
        </p:sp>
        <p:sp>
          <p:nvSpPr>
            <p:cNvPr id="17" name="TextBox 16"/>
            <p:cNvSpPr txBox="1"/>
            <p:nvPr/>
          </p:nvSpPr>
          <p:spPr>
            <a:xfrm>
              <a:off x="1921191" y="2959028"/>
              <a:ext cx="1115169" cy="307777"/>
            </a:xfrm>
            <a:prstGeom prst="rect">
              <a:avLst/>
            </a:prstGeom>
            <a:noFill/>
          </p:spPr>
          <p:txBody>
            <a:bodyPr wrap="square" rtlCol="0">
              <a:spAutoFit/>
            </a:bodyPr>
            <a:lstStyle/>
            <a:p>
              <a:r>
                <a:rPr lang="en-US" sz="1400" dirty="0" smtClean="0"/>
                <a:t>0.01~0.26</a:t>
              </a:r>
              <a:endParaRPr lang="en-US" sz="1400" dirty="0"/>
            </a:p>
          </p:txBody>
        </p:sp>
        <p:sp>
          <p:nvSpPr>
            <p:cNvPr id="18" name="TextBox 17"/>
            <p:cNvSpPr txBox="1"/>
            <p:nvPr/>
          </p:nvSpPr>
          <p:spPr>
            <a:xfrm>
              <a:off x="1918711" y="3142408"/>
              <a:ext cx="1115169" cy="307777"/>
            </a:xfrm>
            <a:prstGeom prst="rect">
              <a:avLst/>
            </a:prstGeom>
            <a:noFill/>
          </p:spPr>
          <p:txBody>
            <a:bodyPr wrap="square" rtlCol="0">
              <a:spAutoFit/>
            </a:bodyPr>
            <a:lstStyle/>
            <a:p>
              <a:r>
                <a:rPr lang="en-US" sz="1400" dirty="0" smtClean="0"/>
                <a:t>0.00~0.24</a:t>
              </a:r>
              <a:endParaRPr lang="en-US" sz="1400" dirty="0"/>
            </a:p>
          </p:txBody>
        </p:sp>
      </p:grpSp>
    </p:spTree>
    <p:extLst>
      <p:ext uri="{BB962C8B-B14F-4D97-AF65-F5344CB8AC3E}">
        <p14:creationId xmlns:p14="http://schemas.microsoft.com/office/powerpoint/2010/main" val="38247906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Advantage of coupling </a:t>
            </a:r>
            <a:r>
              <a:rPr lang="en-US" sz="3600" b="1" dirty="0" smtClean="0"/>
              <a:t/>
            </a:r>
            <a:br>
              <a:rPr lang="en-US" sz="3600" b="1" dirty="0" smtClean="0"/>
            </a:br>
            <a:r>
              <a:rPr lang="en-US" sz="3600" b="1" dirty="0" smtClean="0"/>
              <a:t>CALPHAD </a:t>
            </a:r>
            <a:r>
              <a:rPr lang="en-US" sz="3600" b="1" dirty="0" smtClean="0"/>
              <a:t>with data-mining</a:t>
            </a:r>
            <a:endParaRPr lang="en-US" sz="3600" b="1" dirty="0"/>
          </a:p>
        </p:txBody>
      </p:sp>
      <p:sp>
        <p:nvSpPr>
          <p:cNvPr id="3" name="Rounded Rectangle 2"/>
          <p:cNvSpPr/>
          <p:nvPr/>
        </p:nvSpPr>
        <p:spPr>
          <a:xfrm>
            <a:off x="135468" y="1752596"/>
            <a:ext cx="1608665" cy="8382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latin typeface="Arial" panose="020B0604020202020204" pitchFamily="34" charset="0"/>
                <a:cs typeface="Arial" panose="020B0604020202020204" pitchFamily="34" charset="0"/>
              </a:rPr>
              <a:t>Fe, C, Cr, Al, Ni</a:t>
            </a:r>
          </a:p>
          <a:p>
            <a:pPr algn="ctr"/>
            <a:r>
              <a:rPr lang="en-US" sz="1400" dirty="0" smtClean="0">
                <a:solidFill>
                  <a:schemeClr val="bg1"/>
                </a:solidFill>
                <a:latin typeface="Arial" panose="020B0604020202020204" pitchFamily="34" charset="0"/>
                <a:cs typeface="Arial" panose="020B0604020202020204" pitchFamily="34" charset="0"/>
              </a:rPr>
              <a:t>Experimental information</a:t>
            </a:r>
            <a:endParaRPr lang="en-US" sz="1400"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7992533" y="2789761"/>
            <a:ext cx="922866" cy="1371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latin typeface="Arial" panose="020B0604020202020204" pitchFamily="34" charset="0"/>
                <a:cs typeface="Arial" panose="020B0604020202020204" pitchFamily="34" charset="0"/>
              </a:rPr>
              <a:t>Fatigue </a:t>
            </a:r>
          </a:p>
          <a:p>
            <a:pPr algn="ctr"/>
            <a:r>
              <a:rPr lang="en-US" sz="1400" dirty="0" smtClean="0">
                <a:solidFill>
                  <a:schemeClr val="bg1"/>
                </a:solidFill>
                <a:latin typeface="Arial" panose="020B0604020202020204" pitchFamily="34" charset="0"/>
                <a:cs typeface="Arial" panose="020B0604020202020204" pitchFamily="34" charset="0"/>
              </a:rPr>
              <a:t>Model</a:t>
            </a:r>
            <a:endParaRPr lang="en-US" sz="1400" dirty="0">
              <a:solidFill>
                <a:schemeClr val="bg1"/>
              </a:solidFill>
              <a:latin typeface="Arial" panose="020B0604020202020204" pitchFamily="34" charset="0"/>
              <a:cs typeface="Arial" panose="020B0604020202020204" pitchFamily="34" charset="0"/>
            </a:endParaRPr>
          </a:p>
        </p:txBody>
      </p:sp>
      <p:sp>
        <p:nvSpPr>
          <p:cNvPr id="13" name="Pentagon 12"/>
          <p:cNvSpPr/>
          <p:nvPr/>
        </p:nvSpPr>
        <p:spPr>
          <a:xfrm>
            <a:off x="6189135" y="3153827"/>
            <a:ext cx="1388532" cy="643467"/>
          </a:xfrm>
          <a:prstGeom prst="homePlat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latin typeface="Arial" panose="020B0604020202020204" pitchFamily="34" charset="0"/>
                <a:cs typeface="Arial" panose="020B0604020202020204" pitchFamily="34" charset="0"/>
              </a:rPr>
              <a:t>Data-mining</a:t>
            </a:r>
            <a:endParaRPr lang="en-US" sz="1400" dirty="0">
              <a:solidFill>
                <a:schemeClr val="bg1"/>
              </a:solidFill>
              <a:latin typeface="Arial" panose="020B0604020202020204" pitchFamily="34" charset="0"/>
              <a:cs typeface="Arial" panose="020B0604020202020204" pitchFamily="34" charset="0"/>
            </a:endParaRPr>
          </a:p>
        </p:txBody>
      </p:sp>
      <p:grpSp>
        <p:nvGrpSpPr>
          <p:cNvPr id="41" name="Group 40"/>
          <p:cNvGrpSpPr/>
          <p:nvPr/>
        </p:nvGrpSpPr>
        <p:grpSpPr>
          <a:xfrm>
            <a:off x="1744133" y="2171696"/>
            <a:ext cx="6248400" cy="1303865"/>
            <a:chOff x="1744133" y="2256366"/>
            <a:chExt cx="6248400" cy="1303865"/>
          </a:xfrm>
        </p:grpSpPr>
        <p:cxnSp>
          <p:nvCxnSpPr>
            <p:cNvPr id="40" name="Straight Arrow Connector 39"/>
            <p:cNvCxnSpPr>
              <a:stCxn id="13" idx="3"/>
            </p:cNvCxnSpPr>
            <p:nvPr/>
          </p:nvCxnSpPr>
          <p:spPr>
            <a:xfrm flipV="1">
              <a:off x="7577667" y="3560230"/>
              <a:ext cx="414866" cy="1"/>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3" idx="3"/>
              <a:endCxn id="13" idx="0"/>
            </p:cNvCxnSpPr>
            <p:nvPr/>
          </p:nvCxnSpPr>
          <p:spPr>
            <a:xfrm>
              <a:off x="1744133" y="2256366"/>
              <a:ext cx="4978401" cy="982131"/>
            </a:xfrm>
            <a:prstGeom prst="bentConnector2">
              <a:avLst/>
            </a:prstGeom>
            <a:ln w="762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135468" y="3815827"/>
            <a:ext cx="8318498" cy="1518173"/>
            <a:chOff x="135468" y="3900497"/>
            <a:chExt cx="8318498" cy="1518173"/>
          </a:xfrm>
        </p:grpSpPr>
        <p:sp>
          <p:nvSpPr>
            <p:cNvPr id="4" name="Rounded Rectangle 3"/>
            <p:cNvSpPr/>
            <p:nvPr/>
          </p:nvSpPr>
          <p:spPr>
            <a:xfrm>
              <a:off x="135468" y="4360334"/>
              <a:ext cx="1608666" cy="105833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latin typeface="Arial" panose="020B0604020202020204" pitchFamily="34" charset="0"/>
                  <a:cs typeface="Arial" panose="020B0604020202020204" pitchFamily="34" charset="0"/>
                </a:rPr>
                <a:t>Fe, C, Cr, Al, Ni, </a:t>
              </a:r>
              <a:br>
                <a:rPr lang="en-US" sz="1400" dirty="0" smtClean="0">
                  <a:solidFill>
                    <a:schemeClr val="bg1"/>
                  </a:solidFill>
                  <a:latin typeface="Arial" panose="020B0604020202020204" pitchFamily="34" charset="0"/>
                  <a:cs typeface="Arial" panose="020B0604020202020204" pitchFamily="34" charset="0"/>
                </a:rPr>
              </a:br>
              <a:r>
                <a:rPr lang="en-US" sz="1400" dirty="0" smtClean="0">
                  <a:solidFill>
                    <a:srgbClr val="FFFF00"/>
                  </a:solidFill>
                  <a:latin typeface="Arial" panose="020B0604020202020204" pitchFamily="34" charset="0"/>
                  <a:cs typeface="Arial" panose="020B0604020202020204" pitchFamily="34" charset="0"/>
                </a:rPr>
                <a:t>Co, Mo, </a:t>
              </a:r>
              <a:r>
                <a:rPr lang="en-US" sz="1400" dirty="0" err="1" smtClean="0">
                  <a:solidFill>
                    <a:srgbClr val="FFFF00"/>
                  </a:solidFill>
                  <a:latin typeface="Arial" panose="020B0604020202020204" pitchFamily="34" charset="0"/>
                  <a:cs typeface="Arial" panose="020B0604020202020204" pitchFamily="34" charset="0"/>
                </a:rPr>
                <a:t>Mn</a:t>
              </a:r>
              <a:r>
                <a:rPr lang="en-US" sz="1400" dirty="0" smtClean="0">
                  <a:solidFill>
                    <a:srgbClr val="FFFF00"/>
                  </a:solidFill>
                  <a:latin typeface="Arial" panose="020B0604020202020204" pitchFamily="34" charset="0"/>
                  <a:cs typeface="Arial" panose="020B0604020202020204" pitchFamily="34" charset="0"/>
                </a:rPr>
                <a:t>, etc.</a:t>
              </a:r>
            </a:p>
            <a:p>
              <a:pPr algn="ctr"/>
              <a:r>
                <a:rPr lang="en-US" sz="1400" dirty="0">
                  <a:solidFill>
                    <a:schemeClr val="bg1"/>
                  </a:solidFill>
                  <a:latin typeface="Arial" panose="020B0604020202020204" pitchFamily="34" charset="0"/>
                  <a:cs typeface="Arial" panose="020B0604020202020204" pitchFamily="34" charset="0"/>
                </a:rPr>
                <a:t>Experimental information</a:t>
              </a:r>
              <a:endParaRPr lang="en-US" sz="1400" dirty="0">
                <a:solidFill>
                  <a:srgbClr val="FFFF00"/>
                </a:solidFill>
                <a:latin typeface="Arial" panose="020B0604020202020204" pitchFamily="34" charset="0"/>
                <a:cs typeface="Arial" panose="020B0604020202020204" pitchFamily="34" charset="0"/>
              </a:endParaRPr>
            </a:p>
          </p:txBody>
        </p:sp>
        <p:cxnSp>
          <p:nvCxnSpPr>
            <p:cNvPr id="28" name="Elbow Connector 27"/>
            <p:cNvCxnSpPr>
              <a:stCxn id="10" idx="2"/>
              <a:endCxn id="12" idx="5"/>
            </p:cNvCxnSpPr>
            <p:nvPr/>
          </p:nvCxnSpPr>
          <p:spPr>
            <a:xfrm rot="5400000" flipH="1">
              <a:off x="6783707" y="2567305"/>
              <a:ext cx="337066" cy="3003453"/>
            </a:xfrm>
            <a:prstGeom prst="bentConnector3">
              <a:avLst>
                <a:gd name="adj1" fmla="val -67821"/>
              </a:avLst>
            </a:prstGeom>
            <a:ln w="5715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12" idx="3"/>
              <a:endCxn id="11" idx="4"/>
            </p:cNvCxnSpPr>
            <p:nvPr/>
          </p:nvCxnSpPr>
          <p:spPr>
            <a:xfrm rot="5400000">
              <a:off x="3509130" y="3219233"/>
              <a:ext cx="146567" cy="1509096"/>
            </a:xfrm>
            <a:prstGeom prst="bentConnector3">
              <a:avLst>
                <a:gd name="adj1" fmla="val 388834"/>
              </a:avLst>
            </a:prstGeom>
            <a:ln w="5715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11" idx="3"/>
              <a:endCxn id="4" idx="3"/>
            </p:cNvCxnSpPr>
            <p:nvPr/>
          </p:nvCxnSpPr>
          <p:spPr>
            <a:xfrm rot="5400000">
              <a:off x="1518402" y="4136815"/>
              <a:ext cx="978420" cy="526955"/>
            </a:xfrm>
            <a:prstGeom prst="bentConnector2">
              <a:avLst/>
            </a:prstGeom>
            <a:ln w="5715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939802" y="2590795"/>
            <a:ext cx="7052731" cy="3864299"/>
            <a:chOff x="939802" y="2590795"/>
            <a:chExt cx="7052731" cy="3864299"/>
          </a:xfrm>
        </p:grpSpPr>
        <p:grpSp>
          <p:nvGrpSpPr>
            <p:cNvPr id="57" name="Group 56"/>
            <p:cNvGrpSpPr/>
            <p:nvPr/>
          </p:nvGrpSpPr>
          <p:grpSpPr>
            <a:xfrm>
              <a:off x="939802" y="2590795"/>
              <a:ext cx="7052731" cy="1380067"/>
              <a:chOff x="939802" y="2590795"/>
              <a:chExt cx="7052731" cy="1380067"/>
            </a:xfrm>
          </p:grpSpPr>
          <p:sp>
            <p:nvSpPr>
              <p:cNvPr id="11" name="Oval 10"/>
              <p:cNvSpPr/>
              <p:nvPr/>
            </p:nvSpPr>
            <p:spPr>
              <a:xfrm>
                <a:off x="2040465" y="2984495"/>
                <a:ext cx="1574800" cy="986367"/>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latin typeface="Arial" panose="020B0604020202020204" pitchFamily="34" charset="0"/>
                    <a:cs typeface="Arial" panose="020B0604020202020204" pitchFamily="34" charset="0"/>
                  </a:rPr>
                  <a:t>CALPHAD</a:t>
                </a:r>
                <a:endParaRPr lang="en-US" sz="1400" dirty="0">
                  <a:solidFill>
                    <a:schemeClr val="bg1"/>
                  </a:solidFill>
                  <a:latin typeface="Arial" panose="020B0604020202020204" pitchFamily="34" charset="0"/>
                  <a:cs typeface="Arial" panose="020B0604020202020204" pitchFamily="34" charset="0"/>
                </a:endParaRPr>
              </a:p>
            </p:txBody>
          </p:sp>
          <p:sp>
            <p:nvSpPr>
              <p:cNvPr id="12" name="Oval 11"/>
              <p:cNvSpPr/>
              <p:nvPr/>
            </p:nvSpPr>
            <p:spPr>
              <a:xfrm>
                <a:off x="4106337" y="2982378"/>
                <a:ext cx="1574800" cy="986367"/>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latin typeface="Arial" panose="020B0604020202020204" pitchFamily="34" charset="0"/>
                    <a:cs typeface="Arial" panose="020B0604020202020204" pitchFamily="34" charset="0"/>
                  </a:rPr>
                  <a:t>Attributes</a:t>
                </a:r>
              </a:p>
              <a:p>
                <a:pPr algn="ctr"/>
                <a:r>
                  <a:rPr lang="en-US" sz="1400" dirty="0" smtClean="0">
                    <a:solidFill>
                      <a:schemeClr val="bg1"/>
                    </a:solidFill>
                    <a:latin typeface="Arial" panose="020B0604020202020204" pitchFamily="34" charset="0"/>
                    <a:cs typeface="Arial" panose="020B0604020202020204" pitchFamily="34" charset="0"/>
                  </a:rPr>
                  <a:t>of Phases</a:t>
                </a:r>
                <a:endParaRPr lang="en-US" sz="1400" dirty="0">
                  <a:solidFill>
                    <a:schemeClr val="bg1"/>
                  </a:solidFill>
                  <a:latin typeface="Arial" panose="020B0604020202020204" pitchFamily="34" charset="0"/>
                  <a:cs typeface="Arial" panose="020B0604020202020204" pitchFamily="34" charset="0"/>
                </a:endParaRPr>
              </a:p>
            </p:txBody>
          </p:sp>
          <p:grpSp>
            <p:nvGrpSpPr>
              <p:cNvPr id="42" name="Group 41"/>
              <p:cNvGrpSpPr/>
              <p:nvPr/>
            </p:nvGrpSpPr>
            <p:grpSpPr>
              <a:xfrm>
                <a:off x="939802" y="2590795"/>
                <a:ext cx="7052731" cy="886883"/>
                <a:chOff x="939802" y="2675465"/>
                <a:chExt cx="7052731" cy="886883"/>
              </a:xfrm>
            </p:grpSpPr>
            <p:cxnSp>
              <p:nvCxnSpPr>
                <p:cNvPr id="17" name="Straight Arrow Connector 16"/>
                <p:cNvCxnSpPr>
                  <a:stCxn id="13" idx="3"/>
                  <a:endCxn id="10" idx="1"/>
                </p:cNvCxnSpPr>
                <p:nvPr/>
              </p:nvCxnSpPr>
              <p:spPr>
                <a:xfrm>
                  <a:off x="7577667" y="3560231"/>
                  <a:ext cx="414866" cy="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3" idx="2"/>
                  <a:endCxn id="11" idx="2"/>
                </p:cNvCxnSpPr>
                <p:nvPr/>
              </p:nvCxnSpPr>
              <p:spPr>
                <a:xfrm rot="16200000" flipH="1">
                  <a:off x="1046692" y="2568575"/>
                  <a:ext cx="886883" cy="1100664"/>
                </a:xfrm>
                <a:prstGeom prst="bentConnector2">
                  <a:avLst/>
                </a:prstGeom>
                <a:ln w="7620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2" idx="6"/>
                  <a:endCxn id="13" idx="1"/>
                </p:cNvCxnSpPr>
                <p:nvPr/>
              </p:nvCxnSpPr>
              <p:spPr>
                <a:xfrm flipV="1">
                  <a:off x="5681137" y="3560231"/>
                  <a:ext cx="507998" cy="1"/>
                </a:xfrm>
                <a:prstGeom prst="line">
                  <a:avLst/>
                </a:prstGeom>
                <a:ln w="7620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1" idx="6"/>
                  <a:endCxn id="12" idx="2"/>
                </p:cNvCxnSpPr>
                <p:nvPr/>
              </p:nvCxnSpPr>
              <p:spPr>
                <a:xfrm flipV="1">
                  <a:off x="3615265" y="3551765"/>
                  <a:ext cx="491072" cy="2117"/>
                </a:xfrm>
                <a:prstGeom prst="line">
                  <a:avLst/>
                </a:prstGeom>
                <a:ln w="7620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47" name="TextBox 46"/>
            <p:cNvSpPr txBox="1"/>
            <p:nvPr/>
          </p:nvSpPr>
          <p:spPr>
            <a:xfrm>
              <a:off x="4106337" y="4639212"/>
              <a:ext cx="3318933" cy="1815882"/>
            </a:xfrm>
            <a:prstGeom prst="rect">
              <a:avLst/>
            </a:prstGeom>
            <a:noFill/>
          </p:spPr>
          <p:txBody>
            <a:bodyPr wrap="square" rtlCol="0">
              <a:spAutoFit/>
            </a:bodyPr>
            <a:lstStyle/>
            <a:p>
              <a:r>
                <a:rPr lang="en-US" altLang="zh-CN" sz="1600" b="1" dirty="0" smtClean="0">
                  <a:latin typeface="Arial" panose="020B0604020202020204" pitchFamily="34" charset="0"/>
                  <a:cs typeface="Arial" panose="020B0604020202020204" pitchFamily="34" charset="0"/>
                </a:rPr>
                <a:t>Attributes of Phases:</a:t>
              </a:r>
            </a:p>
            <a:p>
              <a:pPr marL="285750" indent="-285750">
                <a:buFont typeface="Arial" panose="020B0604020202020204" pitchFamily="34" charset="0"/>
                <a:buChar char="•"/>
              </a:pPr>
              <a:r>
                <a:rPr lang="en-US" sz="1600" dirty="0" err="1" smtClean="0">
                  <a:latin typeface="Arial" panose="020B0604020202020204" pitchFamily="34" charset="0"/>
                  <a:cs typeface="Arial" panose="020B0604020202020204" pitchFamily="34" charset="0"/>
                </a:rPr>
                <a:t>Ms</a:t>
              </a:r>
              <a:r>
                <a:rPr lang="en-US" sz="1600" dirty="0" smtClean="0">
                  <a:latin typeface="Arial" panose="020B0604020202020204" pitchFamily="34" charset="0"/>
                  <a:cs typeface="Arial" panose="020B0604020202020204" pitchFamily="34" charset="0"/>
                </a:rPr>
                <a:t> temperature</a:t>
              </a: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Inclusion volume fraction</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Gibbs free </a:t>
              </a:r>
              <a:r>
                <a:rPr lang="en-US" sz="1600" dirty="0" smtClean="0">
                  <a:latin typeface="Arial" panose="020B0604020202020204" pitchFamily="34" charset="0"/>
                  <a:cs typeface="Arial" panose="020B0604020202020204" pitchFamily="34" charset="0"/>
                </a:rPr>
                <a:t>energy</a:t>
              </a: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Austenite stability</a:t>
              </a: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Diffusivity </a:t>
              </a: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022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altLang="zh-CN" sz="3200" b="1" dirty="0" smtClean="0">
                <a:solidFill>
                  <a:srgbClr val="5916A2"/>
                </a:solidFill>
              </a:rPr>
              <a:t>Coupling between CALPHAD and data-mining</a:t>
            </a:r>
            <a:endParaRPr lang="en-US" sz="3200" b="1" dirty="0">
              <a:solidFill>
                <a:srgbClr val="5916A2"/>
              </a:solidFill>
            </a:endParaRPr>
          </a:p>
        </p:txBody>
      </p:sp>
      <p:sp>
        <p:nvSpPr>
          <p:cNvPr id="4" name="Slide Number Placeholder 3"/>
          <p:cNvSpPr>
            <a:spLocks noGrp="1"/>
          </p:cNvSpPr>
          <p:nvPr>
            <p:ph type="sldNum" sz="quarter" idx="12"/>
          </p:nvPr>
        </p:nvSpPr>
        <p:spPr/>
        <p:txBody>
          <a:bodyPr/>
          <a:lstStyle/>
          <a:p>
            <a:fld id="{6C793D96-908F-C349-BB78-E3BAD6A8651C}" type="slidenum">
              <a:rPr lang="en-US" smtClean="0"/>
              <a:t>8</a:t>
            </a:fld>
            <a:endParaRPr lang="en-US"/>
          </a:p>
        </p:txBody>
      </p:sp>
      <p:sp>
        <p:nvSpPr>
          <p:cNvPr id="7" name="Rounded Rectangle 6"/>
          <p:cNvSpPr/>
          <p:nvPr/>
        </p:nvSpPr>
        <p:spPr>
          <a:xfrm>
            <a:off x="5975196" y="3914636"/>
            <a:ext cx="2816025" cy="606056"/>
          </a:xfrm>
          <a:prstGeom prst="roundRect">
            <a:avLst/>
          </a:prstGeom>
          <a:solidFill>
            <a:srgbClr val="430AA2"/>
          </a:solidFill>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latin typeface="Candara" panose="020E0502030303020204" pitchFamily="34" charset="0"/>
              </a:rPr>
              <a:t>Level 1 </a:t>
            </a:r>
            <a:r>
              <a:rPr lang="en-US" dirty="0">
                <a:latin typeface="Candara" panose="020E0502030303020204" pitchFamily="34" charset="0"/>
              </a:rPr>
              <a:t>(</a:t>
            </a:r>
            <a:r>
              <a:rPr lang="en-US" dirty="0" smtClean="0">
                <a:latin typeface="Candara" panose="020E0502030303020204" pitchFamily="34" charset="0"/>
              </a:rPr>
              <a:t>Input/Experiment)</a:t>
            </a:r>
            <a:endParaRPr lang="en-US" dirty="0">
              <a:latin typeface="Candara" panose="020E0502030303020204" pitchFamily="34" charset="0"/>
            </a:endParaRPr>
          </a:p>
        </p:txBody>
      </p:sp>
      <p:sp>
        <p:nvSpPr>
          <p:cNvPr id="9" name="Rounded Rectangle 8"/>
          <p:cNvSpPr/>
          <p:nvPr/>
        </p:nvSpPr>
        <p:spPr>
          <a:xfrm>
            <a:off x="5968208" y="1395766"/>
            <a:ext cx="2823014" cy="606056"/>
          </a:xfrm>
          <a:prstGeom prst="roundRect">
            <a:avLst/>
          </a:prstGeom>
          <a:solidFill>
            <a:srgbClr val="0000FF"/>
          </a:solidFill>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latin typeface="Candara" panose="020E0502030303020204" pitchFamily="34" charset="0"/>
              </a:rPr>
              <a:t>Data-mining</a:t>
            </a:r>
            <a:endParaRPr lang="en-US" dirty="0">
              <a:latin typeface="Candara" panose="020E0502030303020204" pitchFamily="34" charset="0"/>
            </a:endParaRPr>
          </a:p>
        </p:txBody>
      </p:sp>
      <p:sp>
        <p:nvSpPr>
          <p:cNvPr id="12" name="Rectangle 11"/>
          <p:cNvSpPr/>
          <p:nvPr/>
        </p:nvSpPr>
        <p:spPr>
          <a:xfrm>
            <a:off x="5975196" y="4520692"/>
            <a:ext cx="2816026" cy="1913975"/>
          </a:xfrm>
          <a:prstGeom prst="rect">
            <a:avLst/>
          </a:prstGeom>
          <a:solidFill>
            <a:srgbClr val="430AA2"/>
          </a:solidFill>
        </p:spPr>
        <p:style>
          <a:lnRef idx="3">
            <a:schemeClr val="lt1"/>
          </a:lnRef>
          <a:fillRef idx="1">
            <a:schemeClr val="dk1"/>
          </a:fillRef>
          <a:effectRef idx="1">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2900" indent="-342900">
              <a:buFont typeface="+mj-lt"/>
              <a:buAutoNum type="arabicPeriod"/>
            </a:pPr>
            <a:r>
              <a:rPr lang="en-US" altLang="zh-CN" sz="1600" dirty="0" smtClean="0">
                <a:solidFill>
                  <a:schemeClr val="bg1"/>
                </a:solidFill>
                <a:latin typeface="Candara" panose="020E0502030303020204" pitchFamily="34" charset="0"/>
              </a:rPr>
              <a:t>Normalizing temp / time</a:t>
            </a:r>
          </a:p>
          <a:p>
            <a:pPr marL="342900" indent="-342900">
              <a:buFont typeface="+mj-lt"/>
              <a:buAutoNum type="arabicPeriod"/>
            </a:pPr>
            <a:r>
              <a:rPr lang="en-US" sz="1600" dirty="0" smtClean="0">
                <a:solidFill>
                  <a:schemeClr val="bg1"/>
                </a:solidFill>
                <a:latin typeface="Candara" panose="020E0502030303020204" pitchFamily="34" charset="0"/>
              </a:rPr>
              <a:t>Quenching temp / time</a:t>
            </a:r>
          </a:p>
          <a:p>
            <a:pPr marL="342900" indent="-342900">
              <a:buFont typeface="+mj-lt"/>
              <a:buAutoNum type="arabicPeriod"/>
            </a:pPr>
            <a:r>
              <a:rPr lang="en-US" sz="1600" dirty="0" smtClean="0">
                <a:solidFill>
                  <a:schemeClr val="bg1"/>
                </a:solidFill>
                <a:latin typeface="Candara" panose="020E0502030303020204" pitchFamily="34" charset="0"/>
              </a:rPr>
              <a:t>Hardening temp / time</a:t>
            </a:r>
          </a:p>
          <a:p>
            <a:pPr marL="342900" indent="-342900">
              <a:buFont typeface="+mj-lt"/>
              <a:buAutoNum type="arabicPeriod"/>
            </a:pPr>
            <a:r>
              <a:rPr lang="en-US" sz="1600" dirty="0" smtClean="0">
                <a:solidFill>
                  <a:schemeClr val="bg1"/>
                </a:solidFill>
                <a:latin typeface="Candara" panose="020E0502030303020204" pitchFamily="34" charset="0"/>
              </a:rPr>
              <a:t>Carburization temp / time</a:t>
            </a:r>
          </a:p>
          <a:p>
            <a:pPr marL="342900" indent="-342900">
              <a:buFont typeface="+mj-lt"/>
              <a:buAutoNum type="arabicPeriod"/>
            </a:pPr>
            <a:r>
              <a:rPr lang="en-US" sz="1600" dirty="0" smtClean="0">
                <a:solidFill>
                  <a:schemeClr val="bg1"/>
                </a:solidFill>
                <a:latin typeface="Candara" panose="020E0502030303020204" pitchFamily="34" charset="0"/>
              </a:rPr>
              <a:t>Diffusion temp / time</a:t>
            </a:r>
          </a:p>
          <a:p>
            <a:pPr marL="342900" indent="-342900">
              <a:buFont typeface="+mj-lt"/>
              <a:buAutoNum type="arabicPeriod"/>
            </a:pPr>
            <a:r>
              <a:rPr lang="en-US" sz="1600" dirty="0" smtClean="0">
                <a:solidFill>
                  <a:schemeClr val="bg1"/>
                </a:solidFill>
                <a:latin typeface="Candara" panose="020E0502030303020204" pitchFamily="34" charset="0"/>
              </a:rPr>
              <a:t>Composition (9 element)</a:t>
            </a:r>
          </a:p>
          <a:p>
            <a:pPr marL="342900" indent="-342900">
              <a:buFont typeface="+mj-lt"/>
              <a:buAutoNum type="arabicPeriod"/>
            </a:pPr>
            <a:r>
              <a:rPr lang="en-US" sz="1600" dirty="0" smtClean="0">
                <a:solidFill>
                  <a:schemeClr val="bg1"/>
                </a:solidFill>
                <a:latin typeface="Candara" panose="020E0502030303020204" pitchFamily="34" charset="0"/>
              </a:rPr>
              <a:t>Inclusion, vol.%</a:t>
            </a:r>
            <a:endParaRPr lang="en-US" sz="1600" dirty="0">
              <a:solidFill>
                <a:schemeClr val="bg1"/>
              </a:solidFill>
              <a:latin typeface="Candara" panose="020E0502030303020204" pitchFamily="34" charset="0"/>
            </a:endParaRPr>
          </a:p>
        </p:txBody>
      </p:sp>
      <p:sp>
        <p:nvSpPr>
          <p:cNvPr id="13" name="Rectangle 12"/>
          <p:cNvSpPr/>
          <p:nvPr/>
        </p:nvSpPr>
        <p:spPr>
          <a:xfrm>
            <a:off x="5968208" y="2001822"/>
            <a:ext cx="2823013" cy="606056"/>
          </a:xfrm>
          <a:prstGeom prst="rect">
            <a:avLst/>
          </a:prstGeom>
          <a:solidFill>
            <a:srgbClr val="0000FF"/>
          </a:solidFill>
        </p:spPr>
        <p:style>
          <a:lnRef idx="3">
            <a:schemeClr val="lt1"/>
          </a:lnRef>
          <a:fillRef idx="1">
            <a:schemeClr val="dk1"/>
          </a:fillRef>
          <a:effectRef idx="1">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chemeClr val="bg1"/>
                </a:solidFill>
                <a:latin typeface="Candara" panose="020E0502030303020204" pitchFamily="34" charset="0"/>
              </a:rPr>
              <a:t>Fatigue strength</a:t>
            </a:r>
            <a:endParaRPr lang="en-US" dirty="0">
              <a:solidFill>
                <a:schemeClr val="bg1"/>
              </a:solidFill>
              <a:latin typeface="Candara" panose="020E0502030303020204" pitchFamily="34" charset="0"/>
            </a:endParaRPr>
          </a:p>
        </p:txBody>
      </p:sp>
      <p:sp>
        <p:nvSpPr>
          <p:cNvPr id="14" name="Down Arrow 13"/>
          <p:cNvSpPr/>
          <p:nvPr/>
        </p:nvSpPr>
        <p:spPr>
          <a:xfrm flipV="1">
            <a:off x="7185899" y="2627624"/>
            <a:ext cx="446566" cy="1263458"/>
          </a:xfrm>
          <a:prstGeom prst="downArrow">
            <a:avLst/>
          </a:prstGeom>
          <a:gradFill flip="none" rotWithShape="1">
            <a:gsLst>
              <a:gs pos="0">
                <a:srgbClr val="430AA2"/>
              </a:gs>
              <a:gs pos="100000">
                <a:srgbClr val="0000FF"/>
              </a:gs>
            </a:gsLst>
            <a:lin ang="5400000" scaled="0"/>
            <a:tileRect/>
          </a:gradFill>
        </p:spPr>
        <p:style>
          <a:lnRef idx="3">
            <a:schemeClr val="lt1"/>
          </a:lnRef>
          <a:fillRef idx="1">
            <a:schemeClr val="dk1"/>
          </a:fillRef>
          <a:effectRef idx="1">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2" name="TextBox 1"/>
          <p:cNvSpPr txBox="1"/>
          <p:nvPr/>
        </p:nvSpPr>
        <p:spPr>
          <a:xfrm>
            <a:off x="7591778" y="3033657"/>
            <a:ext cx="1095022" cy="369332"/>
          </a:xfrm>
          <a:prstGeom prst="rect">
            <a:avLst/>
          </a:prstGeom>
          <a:noFill/>
        </p:spPr>
        <p:txBody>
          <a:bodyPr wrap="square" rtlCol="0">
            <a:spAutoFit/>
          </a:bodyPr>
          <a:lstStyle/>
          <a:p>
            <a:r>
              <a:rPr lang="en-US" dirty="0" smtClean="0">
                <a:solidFill>
                  <a:srgbClr val="430AA2"/>
                </a:solidFill>
              </a:rPr>
              <a:t>Method 1</a:t>
            </a:r>
            <a:endParaRPr lang="en-US" dirty="0">
              <a:solidFill>
                <a:srgbClr val="430AA2"/>
              </a:solidFill>
            </a:endParaRPr>
          </a:p>
        </p:txBody>
      </p:sp>
      <p:grpSp>
        <p:nvGrpSpPr>
          <p:cNvPr id="10" name="Group 9"/>
          <p:cNvGrpSpPr/>
          <p:nvPr/>
        </p:nvGrpSpPr>
        <p:grpSpPr>
          <a:xfrm>
            <a:off x="630966" y="1862611"/>
            <a:ext cx="5341165" cy="2935846"/>
            <a:chOff x="630966" y="1904944"/>
            <a:chExt cx="5341165" cy="2935846"/>
          </a:xfrm>
        </p:grpSpPr>
        <p:sp>
          <p:nvSpPr>
            <p:cNvPr id="8" name="Rounded Rectangle 7"/>
            <p:cNvSpPr/>
            <p:nvPr/>
          </p:nvSpPr>
          <p:spPr>
            <a:xfrm>
              <a:off x="3409408" y="2935264"/>
              <a:ext cx="2232837" cy="606056"/>
            </a:xfrm>
            <a:prstGeom prst="roundRect">
              <a:avLst/>
            </a:prstGeom>
            <a:solidFill>
              <a:srgbClr val="FF0000"/>
            </a:solidFill>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latin typeface="Candara" panose="020E0502030303020204" pitchFamily="34" charset="0"/>
                </a:rPr>
                <a:t>Level 2 (model)</a:t>
              </a:r>
              <a:endParaRPr lang="en-US" dirty="0">
                <a:latin typeface="Candara" panose="020E0502030303020204" pitchFamily="34" charset="0"/>
              </a:endParaRPr>
            </a:p>
          </p:txBody>
        </p:sp>
        <p:pic>
          <p:nvPicPr>
            <p:cNvPr id="15" name="Picture 14"/>
            <p:cNvPicPr>
              <a:picLocks noChangeAspect="1"/>
            </p:cNvPicPr>
            <p:nvPr/>
          </p:nvPicPr>
          <p:blipFill>
            <a:blip r:embed="rId2"/>
            <a:stretch>
              <a:fillRect/>
            </a:stretch>
          </p:blipFill>
          <p:spPr>
            <a:xfrm>
              <a:off x="3689607" y="3589857"/>
              <a:ext cx="694576" cy="562835"/>
            </a:xfrm>
            <a:prstGeom prst="rect">
              <a:avLst/>
            </a:prstGeom>
          </p:spPr>
        </p:pic>
        <p:sp>
          <p:nvSpPr>
            <p:cNvPr id="16" name="Down Arrow 15"/>
            <p:cNvSpPr/>
            <p:nvPr/>
          </p:nvSpPr>
          <p:spPr>
            <a:xfrm rot="18808208" flipV="1">
              <a:off x="5174449" y="3564726"/>
              <a:ext cx="446566" cy="1148799"/>
            </a:xfrm>
            <a:prstGeom prst="downArrow">
              <a:avLst/>
            </a:prstGeom>
            <a:gradFill flip="none" rotWithShape="1">
              <a:gsLst>
                <a:gs pos="0">
                  <a:srgbClr val="FF0000"/>
                </a:gs>
                <a:gs pos="100000">
                  <a:srgbClr val="430AA2"/>
                </a:gs>
              </a:gsLst>
              <a:lin ang="16200000" scaled="0"/>
              <a:tileRect/>
            </a:gradFill>
          </p:spPr>
          <p:style>
            <a:lnRef idx="3">
              <a:schemeClr val="lt1"/>
            </a:lnRef>
            <a:fillRef idx="1">
              <a:schemeClr val="dk1"/>
            </a:fillRef>
            <a:effectRef idx="1">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17" name="Down Arrow 16"/>
            <p:cNvSpPr/>
            <p:nvPr/>
          </p:nvSpPr>
          <p:spPr>
            <a:xfrm rot="2920518" flipV="1">
              <a:off x="5159135" y="1774056"/>
              <a:ext cx="446566" cy="1148799"/>
            </a:xfrm>
            <a:prstGeom prst="downArrow">
              <a:avLst/>
            </a:prstGeom>
            <a:gradFill flip="none" rotWithShape="1">
              <a:gsLst>
                <a:gs pos="0">
                  <a:srgbClr val="FF0000"/>
                </a:gs>
                <a:gs pos="100000">
                  <a:srgbClr val="0000FF"/>
                </a:gs>
              </a:gsLst>
              <a:lin ang="5400000" scaled="0"/>
              <a:tileRect/>
            </a:gradFill>
          </p:spPr>
          <p:style>
            <a:lnRef idx="3">
              <a:schemeClr val="lt1"/>
            </a:lnRef>
            <a:fillRef idx="1">
              <a:schemeClr val="dk1"/>
            </a:fillRef>
            <a:effectRef idx="1">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18" name="Rectangle 17"/>
            <p:cNvSpPr/>
            <p:nvPr/>
          </p:nvSpPr>
          <p:spPr>
            <a:xfrm>
              <a:off x="630966" y="3281939"/>
              <a:ext cx="2778442" cy="1558851"/>
            </a:xfrm>
            <a:prstGeom prst="rect">
              <a:avLst/>
            </a:prstGeom>
            <a:solidFill>
              <a:srgbClr val="FF0000"/>
            </a:solidFill>
          </p:spPr>
          <p:style>
            <a:lnRef idx="3">
              <a:schemeClr val="lt1"/>
            </a:lnRef>
            <a:fillRef idx="1">
              <a:schemeClr val="dk1"/>
            </a:fillRef>
            <a:effectRef idx="1">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2900" indent="-342900">
                <a:buFont typeface="Arial" panose="020B0604020202020204" pitchFamily="34" charset="0"/>
                <a:buChar char="•"/>
              </a:pPr>
              <a:r>
                <a:rPr lang="en-US" sz="1400" b="1" dirty="0" smtClean="0">
                  <a:solidFill>
                    <a:schemeClr val="bg1"/>
                  </a:solidFill>
                  <a:latin typeface="Candara" panose="020E0502030303020204" pitchFamily="34" charset="0"/>
                </a:rPr>
                <a:t>Carbide</a:t>
              </a:r>
              <a:r>
                <a:rPr lang="en-US" sz="1400" b="1" dirty="0">
                  <a:solidFill>
                    <a:schemeClr val="bg1"/>
                  </a:solidFill>
                  <a:latin typeface="Candara" panose="020E0502030303020204" pitchFamily="34" charset="0"/>
                </a:rPr>
                <a:t>, vol.%</a:t>
              </a:r>
            </a:p>
            <a:p>
              <a:pPr marL="342900" indent="-342900">
                <a:buFont typeface="Arial" panose="020B0604020202020204" pitchFamily="34" charset="0"/>
                <a:buChar char="•"/>
              </a:pPr>
              <a:r>
                <a:rPr lang="en-US" sz="1400" b="1" dirty="0" err="1" smtClean="0">
                  <a:solidFill>
                    <a:schemeClr val="bg1"/>
                  </a:solidFill>
                  <a:latin typeface="Candara" panose="020E0502030303020204" pitchFamily="34" charset="0"/>
                </a:rPr>
                <a:t>Ms</a:t>
              </a:r>
              <a:r>
                <a:rPr lang="en-US" sz="1400" b="1" dirty="0" smtClean="0">
                  <a:solidFill>
                    <a:schemeClr val="bg1"/>
                  </a:solidFill>
                  <a:latin typeface="Candara" panose="020E0502030303020204" pitchFamily="34" charset="0"/>
                </a:rPr>
                <a:t> temperature</a:t>
              </a:r>
            </a:p>
            <a:p>
              <a:pPr marL="342900" indent="-342900">
                <a:buFont typeface="Arial" panose="020B0604020202020204" pitchFamily="34" charset="0"/>
                <a:buChar char="•"/>
              </a:pPr>
              <a:r>
                <a:rPr lang="en-US" sz="1400" b="1" dirty="0" smtClean="0">
                  <a:solidFill>
                    <a:schemeClr val="bg1"/>
                  </a:solidFill>
                  <a:latin typeface="Candara" panose="020E0502030303020204" pitchFamily="34" charset="0"/>
                </a:rPr>
                <a:t>Retained </a:t>
              </a:r>
              <a:r>
                <a:rPr lang="en-US" sz="1400" b="1" dirty="0" err="1" smtClean="0">
                  <a:solidFill>
                    <a:schemeClr val="bg1"/>
                  </a:solidFill>
                  <a:latin typeface="Candara" panose="020E0502030303020204" pitchFamily="34" charset="0"/>
                </a:rPr>
                <a:t>Austensite</a:t>
              </a:r>
              <a:r>
                <a:rPr lang="en-US" sz="1400" b="1" dirty="0" smtClean="0">
                  <a:solidFill>
                    <a:schemeClr val="bg1"/>
                  </a:solidFill>
                  <a:latin typeface="Candara" panose="020E0502030303020204" pitchFamily="34" charset="0"/>
                </a:rPr>
                <a:t> Fraction</a:t>
              </a:r>
              <a:endParaRPr lang="en-US" sz="1400" b="1" dirty="0">
                <a:solidFill>
                  <a:schemeClr val="bg1"/>
                </a:solidFill>
                <a:latin typeface="Candara" panose="020E0502030303020204" pitchFamily="34" charset="0"/>
              </a:endParaRPr>
            </a:p>
            <a:p>
              <a:pPr marL="342900" indent="-342900">
                <a:buFont typeface="Arial" panose="020B0604020202020204" pitchFamily="34" charset="0"/>
                <a:buChar char="•"/>
              </a:pPr>
              <a:r>
                <a:rPr lang="en-US" altLang="zh-CN" sz="1400" b="1" dirty="0" smtClean="0">
                  <a:solidFill>
                    <a:schemeClr val="bg1"/>
                  </a:solidFill>
                  <a:latin typeface="Candara" panose="020E0502030303020204" pitchFamily="34" charset="0"/>
                </a:rPr>
                <a:t>I</a:t>
              </a:r>
              <a:r>
                <a:rPr lang="en-US" sz="1400" b="1" dirty="0" smtClean="0">
                  <a:solidFill>
                    <a:schemeClr val="bg1"/>
                  </a:solidFill>
                  <a:latin typeface="Candara" panose="020E0502030303020204" pitchFamily="34" charset="0"/>
                </a:rPr>
                <a:t>nclusion</a:t>
              </a:r>
              <a:r>
                <a:rPr lang="en-US" sz="1400" b="1" dirty="0">
                  <a:solidFill>
                    <a:schemeClr val="bg1"/>
                  </a:solidFill>
                  <a:latin typeface="Candara" panose="020E0502030303020204" pitchFamily="34" charset="0"/>
                </a:rPr>
                <a:t>, vol.</a:t>
              </a:r>
              <a:r>
                <a:rPr lang="en-US" sz="1400" b="1" dirty="0" smtClean="0">
                  <a:solidFill>
                    <a:schemeClr val="bg1"/>
                  </a:solidFill>
                  <a:latin typeface="Candara" panose="020E0502030303020204" pitchFamily="34" charset="0"/>
                </a:rPr>
                <a:t>% (same as experiment)</a:t>
              </a:r>
              <a:endParaRPr lang="en-US" sz="1400" b="1" dirty="0">
                <a:solidFill>
                  <a:schemeClr val="bg1"/>
                </a:solidFill>
                <a:latin typeface="Candara" panose="020E0502030303020204" pitchFamily="34" charset="0"/>
              </a:endParaRPr>
            </a:p>
            <a:p>
              <a:pPr marL="342900" indent="-342900">
                <a:buFont typeface="Arial" panose="020B0604020202020204" pitchFamily="34" charset="0"/>
                <a:buChar char="•"/>
              </a:pPr>
              <a:r>
                <a:rPr lang="en-US" sz="1400" b="1" dirty="0">
                  <a:solidFill>
                    <a:schemeClr val="bg1"/>
                  </a:solidFill>
                  <a:latin typeface="Candara" panose="020E0502030303020204" pitchFamily="34" charset="0"/>
                </a:rPr>
                <a:t>Austenite </a:t>
              </a:r>
              <a:r>
                <a:rPr lang="en-US" sz="1400" b="1" dirty="0" smtClean="0">
                  <a:solidFill>
                    <a:schemeClr val="bg1"/>
                  </a:solidFill>
                  <a:latin typeface="Candara" panose="020E0502030303020204" pitchFamily="34" charset="0"/>
                </a:rPr>
                <a:t>stability parameter</a:t>
              </a:r>
              <a:endParaRPr lang="en-US" sz="1400" b="1" dirty="0">
                <a:solidFill>
                  <a:schemeClr val="bg1"/>
                </a:solidFill>
                <a:latin typeface="Candara" panose="020E0502030303020204" pitchFamily="34" charset="0"/>
              </a:endParaRPr>
            </a:p>
          </p:txBody>
        </p:sp>
        <p:sp>
          <p:nvSpPr>
            <p:cNvPr id="19" name="Rectangle 18"/>
            <p:cNvSpPr/>
            <p:nvPr/>
          </p:nvSpPr>
          <p:spPr>
            <a:xfrm>
              <a:off x="637954" y="2230720"/>
              <a:ext cx="2764466" cy="1007571"/>
            </a:xfrm>
            <a:prstGeom prst="rect">
              <a:avLst/>
            </a:prstGeom>
            <a:solidFill>
              <a:srgbClr val="FF0000"/>
            </a:solidFill>
          </p:spPr>
          <p:style>
            <a:lnRef idx="3">
              <a:schemeClr val="lt1"/>
            </a:lnRef>
            <a:fillRef idx="1">
              <a:schemeClr val="dk1"/>
            </a:fillRef>
            <a:effectRef idx="1">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2900" indent="-342900">
                <a:buFont typeface="+mj-lt"/>
                <a:buAutoNum type="arabicPeriod"/>
              </a:pPr>
              <a:r>
                <a:rPr lang="en-US" sz="1400" b="1" dirty="0" smtClean="0">
                  <a:solidFill>
                    <a:schemeClr val="bg1"/>
                  </a:solidFill>
                  <a:latin typeface="Candara" panose="020E0502030303020204" pitchFamily="34" charset="0"/>
                </a:rPr>
                <a:t>Martensitic transformation theoretical models</a:t>
              </a:r>
            </a:p>
            <a:p>
              <a:pPr marL="342900" indent="-342900">
                <a:buFont typeface="+mj-lt"/>
                <a:buAutoNum type="arabicPeriod"/>
              </a:pPr>
              <a:r>
                <a:rPr lang="en-US" sz="1400" b="1" dirty="0" smtClean="0">
                  <a:solidFill>
                    <a:schemeClr val="bg1"/>
                  </a:solidFill>
                  <a:latin typeface="Candara" panose="020E0502030303020204" pitchFamily="34" charset="0"/>
                </a:rPr>
                <a:t>Phase diagram theoretical models</a:t>
              </a:r>
            </a:p>
          </p:txBody>
        </p:sp>
        <p:sp>
          <p:nvSpPr>
            <p:cNvPr id="3" name="TextBox 2"/>
            <p:cNvSpPr txBox="1"/>
            <p:nvPr/>
          </p:nvSpPr>
          <p:spPr>
            <a:xfrm>
              <a:off x="4384184" y="4357676"/>
              <a:ext cx="1258061" cy="369332"/>
            </a:xfrm>
            <a:prstGeom prst="rect">
              <a:avLst/>
            </a:prstGeom>
            <a:noFill/>
          </p:spPr>
          <p:txBody>
            <a:bodyPr wrap="square" rtlCol="0">
              <a:spAutoFit/>
            </a:bodyPr>
            <a:lstStyle/>
            <a:p>
              <a:r>
                <a:rPr lang="en-US" dirty="0" smtClean="0">
                  <a:solidFill>
                    <a:srgbClr val="FF0000"/>
                  </a:solidFill>
                </a:rPr>
                <a:t>Method 2</a:t>
              </a:r>
              <a:endParaRPr lang="en-US" dirty="0">
                <a:solidFill>
                  <a:srgbClr val="FF0000"/>
                </a:solidFill>
              </a:endParaRPr>
            </a:p>
          </p:txBody>
        </p:sp>
        <p:sp>
          <p:nvSpPr>
            <p:cNvPr id="20" name="TextBox 19"/>
            <p:cNvSpPr txBox="1"/>
            <p:nvPr/>
          </p:nvSpPr>
          <p:spPr>
            <a:xfrm>
              <a:off x="4384184" y="1904944"/>
              <a:ext cx="1258061" cy="369332"/>
            </a:xfrm>
            <a:prstGeom prst="rect">
              <a:avLst/>
            </a:prstGeom>
            <a:noFill/>
          </p:spPr>
          <p:txBody>
            <a:bodyPr wrap="square" rtlCol="0">
              <a:spAutoFit/>
            </a:bodyPr>
            <a:lstStyle/>
            <a:p>
              <a:r>
                <a:rPr lang="en-US" dirty="0" smtClean="0">
                  <a:solidFill>
                    <a:srgbClr val="FF0000"/>
                  </a:solidFill>
                </a:rPr>
                <a:t>Method 2</a:t>
              </a:r>
              <a:endParaRPr lang="en-US" dirty="0">
                <a:solidFill>
                  <a:srgbClr val="FF0000"/>
                </a:solidFill>
              </a:endParaRPr>
            </a:p>
          </p:txBody>
        </p:sp>
      </p:grpSp>
      <p:sp>
        <p:nvSpPr>
          <p:cNvPr id="11" name="TextBox 10"/>
          <p:cNvSpPr txBox="1"/>
          <p:nvPr/>
        </p:nvSpPr>
        <p:spPr>
          <a:xfrm>
            <a:off x="860778" y="5178778"/>
            <a:ext cx="4176889" cy="1200329"/>
          </a:xfrm>
          <a:prstGeom prst="rect">
            <a:avLst/>
          </a:prstGeom>
          <a:solidFill>
            <a:srgbClr val="FFFF00"/>
          </a:solidFill>
          <a:ln>
            <a:solidFill>
              <a:srgbClr val="FF0000"/>
            </a:solidFill>
          </a:ln>
        </p:spPr>
        <p:txBody>
          <a:bodyPr wrap="square" rtlCol="0">
            <a:spAutoFit/>
          </a:bodyPr>
          <a:lstStyle/>
          <a:p>
            <a:r>
              <a:rPr lang="en-US" i="1" dirty="0" smtClean="0">
                <a:latin typeface="Candara"/>
                <a:cs typeface="Candara"/>
              </a:rPr>
              <a:t>Using Thermo-</a:t>
            </a:r>
            <a:r>
              <a:rPr lang="en-US" i="1" dirty="0" err="1" smtClean="0">
                <a:latin typeface="Candara"/>
                <a:cs typeface="Candara"/>
              </a:rPr>
              <a:t>Calc</a:t>
            </a:r>
            <a:r>
              <a:rPr lang="en-US" i="1" dirty="0" smtClean="0">
                <a:latin typeface="Candara"/>
                <a:cs typeface="Candara"/>
              </a:rPr>
              <a:t>/TQ toolbox, an interface has been built to convert level 1 raw data into thermodynamic key parameters (Level 2)</a:t>
            </a:r>
            <a:endParaRPr lang="en-US" i="1" dirty="0">
              <a:latin typeface="Candara"/>
              <a:cs typeface="Candara"/>
            </a:endParaRPr>
          </a:p>
        </p:txBody>
      </p:sp>
    </p:spTree>
    <p:extLst>
      <p:ext uri="{BB962C8B-B14F-4D97-AF65-F5344CB8AC3E}">
        <p14:creationId xmlns:p14="http://schemas.microsoft.com/office/powerpoint/2010/main" val="338416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_rels/theme10.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jpeg"/></Relationships>
</file>

<file path=ppt/theme/_rels/theme12.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defPPr>
      </a:lstStyle>
      <a:style>
        <a:lnRef idx="3">
          <a:schemeClr val="lt1"/>
        </a:lnRef>
        <a:fillRef idx="1">
          <a:schemeClr val="dk1"/>
        </a:fillRef>
        <a:effectRef idx="1">
          <a:schemeClr val="dk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Media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LW">
      <a:majorFont>
        <a:latin typeface="Candara"/>
        <a:ea typeface=""/>
        <a:cs typeface=""/>
      </a:majorFont>
      <a:minorFont>
        <a:latin typeface="Calibri"/>
        <a:ea typeface=""/>
        <a:cs typeface=""/>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Media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LW">
      <a:majorFont>
        <a:latin typeface="Candara"/>
        <a:ea typeface=""/>
        <a:cs typeface=""/>
      </a:majorFont>
      <a:minorFont>
        <a:latin typeface="Calibri"/>
        <a:ea typeface=""/>
        <a:cs typeface=""/>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Media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LW">
      <a:majorFont>
        <a:latin typeface="Candara"/>
        <a:ea typeface=""/>
        <a:cs typeface=""/>
      </a:majorFont>
      <a:minorFont>
        <a:latin typeface="Calibri"/>
        <a:ea typeface=""/>
        <a:cs typeface=""/>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1_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CHiMaD_PPT">
  <a:themeElements>
    <a:clrScheme name="Custom 1">
      <a:dk1>
        <a:srgbClr val="004386"/>
      </a:dk1>
      <a:lt1>
        <a:sysClr val="window" lastClr="FFFFFF"/>
      </a:lt1>
      <a:dk2>
        <a:srgbClr val="004386"/>
      </a:dk2>
      <a:lt2>
        <a:srgbClr val="FFFFFF"/>
      </a:lt2>
      <a:accent1>
        <a:srgbClr val="B3B3B3"/>
      </a:accent1>
      <a:accent2>
        <a:srgbClr val="C4360F"/>
      </a:accent2>
      <a:accent3>
        <a:srgbClr val="5FAD12"/>
      </a:accent3>
      <a:accent4>
        <a:srgbClr val="FBC90A"/>
      </a:accent4>
      <a:accent5>
        <a:srgbClr val="808080"/>
      </a:accent5>
      <a:accent6>
        <a:srgbClr val="553876"/>
      </a:accent6>
      <a:hlink>
        <a:srgbClr val="469FE3"/>
      </a:hlink>
      <a:folHlink>
        <a:srgbClr val="41A9E4"/>
      </a:folHlink>
    </a:clrScheme>
    <a:fontScheme name="Revolution">
      <a:majorFont>
        <a:latin typeface="Trebuchet MS"/>
        <a:ea typeface=""/>
        <a:cs typeface=""/>
        <a:font script="Jpan" typeface="ＭＳ ゴシック"/>
      </a:majorFont>
      <a:minorFont>
        <a:latin typeface="Trebuchet MS"/>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HiMaD_PPT">
  <a:themeElements>
    <a:clrScheme name="Custom 1">
      <a:dk1>
        <a:srgbClr val="004386"/>
      </a:dk1>
      <a:lt1>
        <a:sysClr val="window" lastClr="FFFFFF"/>
      </a:lt1>
      <a:dk2>
        <a:srgbClr val="004386"/>
      </a:dk2>
      <a:lt2>
        <a:srgbClr val="FFFFFF"/>
      </a:lt2>
      <a:accent1>
        <a:srgbClr val="B3B3B3"/>
      </a:accent1>
      <a:accent2>
        <a:srgbClr val="C4360F"/>
      </a:accent2>
      <a:accent3>
        <a:srgbClr val="5FAD12"/>
      </a:accent3>
      <a:accent4>
        <a:srgbClr val="FBC90A"/>
      </a:accent4>
      <a:accent5>
        <a:srgbClr val="808080"/>
      </a:accent5>
      <a:accent6>
        <a:srgbClr val="553876"/>
      </a:accent6>
      <a:hlink>
        <a:srgbClr val="469FE3"/>
      </a:hlink>
      <a:folHlink>
        <a:srgbClr val="41A9E4"/>
      </a:folHlink>
    </a:clrScheme>
    <a:fontScheme name="Revolution">
      <a:majorFont>
        <a:latin typeface="Trebuchet MS"/>
        <a:ea typeface=""/>
        <a:cs typeface=""/>
        <a:font script="Jpan" typeface="ＭＳ ゴシック"/>
      </a:majorFont>
      <a:minorFont>
        <a:latin typeface="Trebuchet MS"/>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50195</TotalTime>
  <Words>2328</Words>
  <Application>Microsoft Macintosh PowerPoint</Application>
  <PresentationFormat>On-screen Show (4:3)</PresentationFormat>
  <Paragraphs>507</Paragraphs>
  <Slides>31</Slides>
  <Notes>10</Notes>
  <HiddenSlides>2</HiddenSlides>
  <MMClips>0</MMClips>
  <ScaleCrop>false</ScaleCrop>
  <HeadingPairs>
    <vt:vector size="6" baseType="variant">
      <vt:variant>
        <vt:lpstr>Fonts Used</vt:lpstr>
      </vt:variant>
      <vt:variant>
        <vt:i4>26</vt:i4>
      </vt:variant>
      <vt:variant>
        <vt:lpstr>Theme</vt:lpstr>
      </vt:variant>
      <vt:variant>
        <vt:i4>13</vt:i4>
      </vt:variant>
      <vt:variant>
        <vt:lpstr>Slide Titles</vt:lpstr>
      </vt:variant>
      <vt:variant>
        <vt:i4>31</vt:i4>
      </vt:variant>
    </vt:vector>
  </HeadingPairs>
  <TitlesOfParts>
    <vt:vector size="70" baseType="lpstr">
      <vt:lpstr>Arial Narrow</vt:lpstr>
      <vt:lpstr>Arial Unicode MS</vt:lpstr>
      <vt:lpstr>Avenir Heavy</vt:lpstr>
      <vt:lpstr>Britannic Bold</vt:lpstr>
      <vt:lpstr>Calibri</vt:lpstr>
      <vt:lpstr>Calibri Light</vt:lpstr>
      <vt:lpstr>Cambria</vt:lpstr>
      <vt:lpstr>Cambria Math</vt:lpstr>
      <vt:lpstr>Candara</vt:lpstr>
      <vt:lpstr>Century Gothic</vt:lpstr>
      <vt:lpstr>Courier New</vt:lpstr>
      <vt:lpstr>FrutigerBold</vt:lpstr>
      <vt:lpstr>Helvetica</vt:lpstr>
      <vt:lpstr>Helvetica Neue</vt:lpstr>
      <vt:lpstr>KeplerRegular</vt:lpstr>
      <vt:lpstr>ＭＳ Ｐゴシック</vt:lpstr>
      <vt:lpstr>Palatino Linotype</vt:lpstr>
      <vt:lpstr>Segoe UI Black</vt:lpstr>
      <vt:lpstr>Segoe UI Light</vt:lpstr>
      <vt:lpstr>Times New Roman</vt:lpstr>
      <vt:lpstr>Trebuchet MS</vt:lpstr>
      <vt:lpstr>Viner Hand ITC</vt:lpstr>
      <vt:lpstr>Wingdings</vt:lpstr>
      <vt:lpstr>Wingdings 2</vt:lpstr>
      <vt:lpstr>宋体</vt:lpstr>
      <vt:lpstr>Arial</vt:lpstr>
      <vt:lpstr>Office Theme</vt:lpstr>
      <vt:lpstr>4_Office Theme</vt:lpstr>
      <vt:lpstr>Executive</vt:lpstr>
      <vt:lpstr>2_Office Theme</vt:lpstr>
      <vt:lpstr>Median</vt:lpstr>
      <vt:lpstr>1_Office Theme</vt:lpstr>
      <vt:lpstr>CHiMaD_PPT</vt:lpstr>
      <vt:lpstr>Office 主题</vt:lpstr>
      <vt:lpstr>1_CHiMaD_PPT</vt:lpstr>
      <vt:lpstr>1_Median</vt:lpstr>
      <vt:lpstr>5_Office Theme</vt:lpstr>
      <vt:lpstr>2_Median</vt:lpstr>
      <vt:lpstr>6_Office Theme</vt:lpstr>
      <vt:lpstr>CHiMaD Data Mining</vt:lpstr>
      <vt:lpstr>PowerPoint Presentation</vt:lpstr>
      <vt:lpstr>Ongoing Projects</vt:lpstr>
      <vt:lpstr>Ongoing Projects</vt:lpstr>
      <vt:lpstr>Prior Work: Steel Fatigue Strength Prediction</vt:lpstr>
      <vt:lpstr>Envisioned Integration of CALPHAD and Data Mining Contributors: Ankit Agrawal, Wei Xiong, Greg Olson, Alok Choudhary</vt:lpstr>
      <vt:lpstr>Experimental database on Fatigue Strength of carbon steels from NIMS, Japan</vt:lpstr>
      <vt:lpstr>Advantage of coupling  CALPHAD with data-mining</vt:lpstr>
      <vt:lpstr>Coupling between CALPHAD and data-mining</vt:lpstr>
      <vt:lpstr>Level 2 / Model / Thermo-Calc TQ interface</vt:lpstr>
      <vt:lpstr>PowerPoint Presentation</vt:lpstr>
      <vt:lpstr>PowerPoint Presentation</vt:lpstr>
      <vt:lpstr>Data Mining Modeling </vt:lpstr>
      <vt:lpstr>PowerPoint Presentation</vt:lpstr>
      <vt:lpstr>PowerPoint Presentation</vt:lpstr>
      <vt:lpstr>Predictive Modeling for Ms Temperature</vt:lpstr>
      <vt:lpstr>PowerPoint Presentation</vt:lpstr>
      <vt:lpstr>PowerPoint Presentation</vt:lpstr>
      <vt:lpstr>PowerPoint Presentation</vt:lpstr>
      <vt:lpstr>Predictive Modeling for Fatigue Strength</vt:lpstr>
      <vt:lpstr>PowerPoint Presentation</vt:lpstr>
      <vt:lpstr>PowerPoint Presentation</vt:lpstr>
      <vt:lpstr>Future Directions</vt:lpstr>
      <vt:lpstr>Ongoing Projects</vt:lpstr>
      <vt:lpstr>A General-Purpose Machine Learning Framework  for Linking Composition and Properties</vt:lpstr>
      <vt:lpstr>Fast Models for Properties of Crystalline Compounds Using Voronoi Tessellations and Machine Learning</vt:lpstr>
      <vt:lpstr>PowerPoint Presentation</vt:lpstr>
      <vt:lpstr>PowerPoint Presentation</vt:lpstr>
      <vt:lpstr>Designing optimal OPV devices by modeling Processing-Structure-Property Linkages using Machine Learning</vt:lpstr>
      <vt:lpstr>Online predictive tools for  thermoelectric non-stoichiometric materials</vt:lpstr>
      <vt:lpstr>Thank You !</vt:lpstr>
    </vt:vector>
  </TitlesOfParts>
  <Company>Northwestern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Nonlinear Analysis and Optimization of texture-property relationships </dc:title>
  <dc:creator>Rosanne Liu</dc:creator>
  <cp:lastModifiedBy>Microsoft Office User</cp:lastModifiedBy>
  <cp:revision>415</cp:revision>
  <dcterms:created xsi:type="dcterms:W3CDTF">2013-01-09T20:04:02Z</dcterms:created>
  <dcterms:modified xsi:type="dcterms:W3CDTF">2016-03-23T13:53:03Z</dcterms:modified>
</cp:coreProperties>
</file>