
<file path=[Content_Types].xml><?xml version="1.0" encoding="utf-8"?>
<Types xmlns="http://schemas.openxmlformats.org/package/2006/content-types">
  <Default Extension="xml" ContentType="application/xml"/>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3" r:id="rId3"/>
    <p:sldId id="257" r:id="rId4"/>
    <p:sldId id="258" r:id="rId5"/>
    <p:sldId id="259" r:id="rId6"/>
    <p:sldId id="261" r:id="rId7"/>
    <p:sldId id="266" r:id="rId8"/>
    <p:sldId id="278" r:id="rId9"/>
    <p:sldId id="267" r:id="rId10"/>
    <p:sldId id="275" r:id="rId11"/>
    <p:sldId id="269" r:id="rId12"/>
    <p:sldId id="276" r:id="rId13"/>
    <p:sldId id="271" r:id="rId14"/>
    <p:sldId id="279" r:id="rId15"/>
    <p:sldId id="272" r:id="rId16"/>
    <p:sldId id="270" r:id="rId17"/>
    <p:sldId id="262" r:id="rId18"/>
    <p:sldId id="263" r:id="rId19"/>
    <p:sldId id="264" r:id="rId20"/>
    <p:sldId id="27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13" autoAdjust="0"/>
    <p:restoredTop sz="92235" autoAdjust="0"/>
  </p:normalViewPr>
  <p:slideViewPr>
    <p:cSldViewPr snapToGrid="0" snapToObjects="1">
      <p:cViewPr varScale="1">
        <p:scale>
          <a:sx n="100" d="100"/>
          <a:sy n="100" d="100"/>
        </p:scale>
        <p:origin x="1224" y="168"/>
      </p:cViewPr>
      <p:guideLst>
        <p:guide orient="horz" pos="2160"/>
        <p:guide pos="2880"/>
      </p:guideLst>
    </p:cSldViewPr>
  </p:slideViewPr>
  <p:outlineViewPr>
    <p:cViewPr>
      <p:scale>
        <a:sx n="33" d="100"/>
        <a:sy n="33" d="100"/>
      </p:scale>
      <p:origin x="0" y="816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34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7F8568-2792-D447-8139-B921BEBC361D}" type="datetimeFigureOut">
              <a:rPr lang="en-US" smtClean="0"/>
              <a:t>3/23/16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27BB1C-23D2-F042-87B5-9B8BCFA55143}" type="slidenum">
              <a:rPr lang="en-US" smtClean="0"/>
              <a:t>‹#›</a:t>
            </a:fld>
            <a:endParaRPr lang="en-US"/>
          </a:p>
        </p:txBody>
      </p:sp>
    </p:spTree>
    <p:extLst>
      <p:ext uri="{BB962C8B-B14F-4D97-AF65-F5344CB8AC3E}">
        <p14:creationId xmlns:p14="http://schemas.microsoft.com/office/powerpoint/2010/main" val="17471867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7BB1C-23D2-F042-87B5-9B8BCFA55143}" type="slidenum">
              <a:rPr lang="en-US" smtClean="0"/>
              <a:t>5</a:t>
            </a:fld>
            <a:endParaRPr lang="en-US"/>
          </a:p>
        </p:txBody>
      </p:sp>
    </p:spTree>
    <p:extLst>
      <p:ext uri="{BB962C8B-B14F-4D97-AF65-F5344CB8AC3E}">
        <p14:creationId xmlns:p14="http://schemas.microsoft.com/office/powerpoint/2010/main" val="36821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LIFT (lightweight innovations for tomorrow)</a:t>
            </a:r>
            <a:endParaRPr lang="en-US" dirty="0"/>
          </a:p>
        </p:txBody>
      </p:sp>
      <p:sp>
        <p:nvSpPr>
          <p:cNvPr id="4" name="Slide Number Placeholder 3"/>
          <p:cNvSpPr>
            <a:spLocks noGrp="1"/>
          </p:cNvSpPr>
          <p:nvPr>
            <p:ph type="sldNum" sz="quarter" idx="10"/>
          </p:nvPr>
        </p:nvSpPr>
        <p:spPr/>
        <p:txBody>
          <a:bodyPr/>
          <a:lstStyle/>
          <a:p>
            <a:fld id="{6427BB1C-23D2-F042-87B5-9B8BCFA55143}" type="slidenum">
              <a:rPr lang="en-US" smtClean="0"/>
              <a:t>6</a:t>
            </a:fld>
            <a:endParaRPr lang="en-US"/>
          </a:p>
        </p:txBody>
      </p:sp>
    </p:spTree>
    <p:extLst>
      <p:ext uri="{BB962C8B-B14F-4D97-AF65-F5344CB8AC3E}">
        <p14:creationId xmlns:p14="http://schemas.microsoft.com/office/powerpoint/2010/main" val="132426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7BB1C-23D2-F042-87B5-9B8BCFA55143}" type="slidenum">
              <a:rPr lang="en-US" smtClean="0"/>
              <a:t>10</a:t>
            </a:fld>
            <a:endParaRPr lang="en-US"/>
          </a:p>
        </p:txBody>
      </p:sp>
    </p:spTree>
    <p:extLst>
      <p:ext uri="{BB962C8B-B14F-4D97-AF65-F5344CB8AC3E}">
        <p14:creationId xmlns:p14="http://schemas.microsoft.com/office/powerpoint/2010/main" val="153021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OPV &amp; Data Mining</a:t>
            </a:r>
            <a:endParaRPr lang="en-US" dirty="0"/>
          </a:p>
        </p:txBody>
      </p:sp>
      <p:sp>
        <p:nvSpPr>
          <p:cNvPr id="4" name="Slide Number Placeholder 3"/>
          <p:cNvSpPr>
            <a:spLocks noGrp="1"/>
          </p:cNvSpPr>
          <p:nvPr>
            <p:ph type="sldNum" sz="quarter" idx="10"/>
          </p:nvPr>
        </p:nvSpPr>
        <p:spPr/>
        <p:txBody>
          <a:bodyPr/>
          <a:lstStyle/>
          <a:p>
            <a:fld id="{6427BB1C-23D2-F042-87B5-9B8BCFA55143}" type="slidenum">
              <a:rPr lang="en-US" smtClean="0"/>
              <a:t>12</a:t>
            </a:fld>
            <a:endParaRPr lang="en-US"/>
          </a:p>
        </p:txBody>
      </p:sp>
    </p:spTree>
    <p:extLst>
      <p:ext uri="{BB962C8B-B14F-4D97-AF65-F5344CB8AC3E}">
        <p14:creationId xmlns:p14="http://schemas.microsoft.com/office/powerpoint/2010/main" val="199821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QuesTek</a:t>
            </a:r>
            <a:r>
              <a:rPr lang="en-US" sz="1200" kern="1200" dirty="0" smtClean="0">
                <a:solidFill>
                  <a:schemeClr val="tx1"/>
                </a:solidFill>
                <a:effectLst/>
                <a:latin typeface="+mn-lt"/>
                <a:ea typeface="+mn-ea"/>
                <a:cs typeface="+mn-cs"/>
              </a:rPr>
              <a:t> has secured a $3.6M consortium project with </a:t>
            </a:r>
            <a:r>
              <a:rPr lang="en-US" sz="1200" kern="1200" dirty="0" err="1" smtClean="0">
                <a:solidFill>
                  <a:schemeClr val="tx1"/>
                </a:solidFill>
                <a:effectLst/>
                <a:latin typeface="+mn-lt"/>
                <a:ea typeface="+mn-ea"/>
                <a:cs typeface="+mn-cs"/>
              </a:rPr>
              <a:t>CHiMaD</a:t>
            </a:r>
            <a:r>
              <a:rPr lang="en-US" sz="1200" kern="1200" dirty="0" smtClean="0">
                <a:solidFill>
                  <a:schemeClr val="tx1"/>
                </a:solidFill>
                <a:effectLst/>
                <a:latin typeface="+mn-lt"/>
                <a:ea typeface="+mn-ea"/>
                <a:cs typeface="+mn-cs"/>
              </a:rPr>
              <a:t> to apply this approach to integrated compound discovery and predictive microstructural design in thermoelectric materials </a:t>
            </a:r>
            <a:endParaRPr lang="en-US" dirty="0" smtClean="0"/>
          </a:p>
          <a:p>
            <a:endParaRPr lang="en-US" dirty="0"/>
          </a:p>
        </p:txBody>
      </p:sp>
      <p:sp>
        <p:nvSpPr>
          <p:cNvPr id="4" name="Slide Number Placeholder 3"/>
          <p:cNvSpPr>
            <a:spLocks noGrp="1"/>
          </p:cNvSpPr>
          <p:nvPr>
            <p:ph type="sldNum" sz="quarter" idx="10"/>
          </p:nvPr>
        </p:nvSpPr>
        <p:spPr/>
        <p:txBody>
          <a:bodyPr/>
          <a:lstStyle/>
          <a:p>
            <a:fld id="{6427BB1C-23D2-F042-87B5-9B8BCFA55143}" type="slidenum">
              <a:rPr lang="en-US" smtClean="0"/>
              <a:t>13</a:t>
            </a:fld>
            <a:endParaRPr lang="en-US"/>
          </a:p>
        </p:txBody>
      </p:sp>
    </p:spTree>
    <p:extLst>
      <p:ext uri="{BB962C8B-B14F-4D97-AF65-F5344CB8AC3E}">
        <p14:creationId xmlns:p14="http://schemas.microsoft.com/office/powerpoint/2010/main" val="493098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the course, we aimed to</a:t>
            </a:r>
            <a:r>
              <a:rPr lang="en-US" baseline="0" dirty="0" smtClean="0"/>
              <a:t> extend and improve our interaction. </a:t>
            </a:r>
          </a:p>
          <a:p>
            <a:r>
              <a:rPr lang="en-US" baseline="0" dirty="0" smtClean="0"/>
              <a:t>License was provided to FSU and a spot at REU program was sponsored. –  to get an FSU student to spend a summer at NU working with precipitation-strengthened alloys use-case researchers. There were no takers so we extended the invitation to other institutions through the CAMP (</a:t>
            </a:r>
            <a:r>
              <a:rPr lang="en-US" sz="1200" kern="1200" dirty="0" smtClean="0">
                <a:solidFill>
                  <a:schemeClr val="tx1"/>
                </a:solidFill>
                <a:latin typeface="+mn-lt"/>
                <a:ea typeface="+mn-ea"/>
                <a:cs typeface="+mn-cs"/>
              </a:rPr>
              <a:t>California Louis Stokes Alliance tor Minority Participation) </a:t>
            </a:r>
            <a:r>
              <a:rPr lang="en-US" baseline="0" dirty="0" smtClean="0"/>
              <a:t>program, as well as others in CA system and got applications. One of the advantages is those schools also have  quarter system which makes it difficult to participate on other REU programs. Two showed interest in </a:t>
            </a:r>
            <a:r>
              <a:rPr lang="en-US" baseline="0" dirty="0" err="1" smtClean="0"/>
              <a:t>CHiMaD</a:t>
            </a:r>
            <a:r>
              <a:rPr lang="en-US" baseline="0" dirty="0" smtClean="0"/>
              <a:t> project (one applicant from University of Pittsburgh and one from </a:t>
            </a:r>
            <a:r>
              <a:rPr lang="en-US" baseline="0" dirty="0" err="1" smtClean="0"/>
              <a:t>UCIrvine</a:t>
            </a:r>
            <a:r>
              <a:rPr lang="en-US" baseline="0" dirty="0" smtClean="0"/>
              <a:t>) and Samuel was chosen. He has a indicated an interest in the advertised project and had a very strong application that seemed to align well with an interest in applying for graduate school. </a:t>
            </a:r>
            <a:endParaRPr lang="en-US" dirty="0"/>
          </a:p>
        </p:txBody>
      </p:sp>
      <p:sp>
        <p:nvSpPr>
          <p:cNvPr id="4" name="Slide Number Placeholder 3"/>
          <p:cNvSpPr>
            <a:spLocks noGrp="1"/>
          </p:cNvSpPr>
          <p:nvPr>
            <p:ph type="sldNum" sz="quarter" idx="10"/>
          </p:nvPr>
        </p:nvSpPr>
        <p:spPr/>
        <p:txBody>
          <a:bodyPr/>
          <a:lstStyle/>
          <a:p>
            <a:fld id="{6427BB1C-23D2-F042-87B5-9B8BCFA55143}" type="slidenum">
              <a:rPr lang="en-US" smtClean="0"/>
              <a:t>17</a:t>
            </a:fld>
            <a:endParaRPr lang="en-US"/>
          </a:p>
        </p:txBody>
      </p:sp>
    </p:spTree>
    <p:extLst>
      <p:ext uri="{BB962C8B-B14F-4D97-AF65-F5344CB8AC3E}">
        <p14:creationId xmlns:p14="http://schemas.microsoft.com/office/powerpoint/2010/main" val="7832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the course, we aimed to</a:t>
            </a:r>
            <a:r>
              <a:rPr lang="en-US" baseline="0" dirty="0" smtClean="0"/>
              <a:t> extend and improve our interaction. </a:t>
            </a:r>
          </a:p>
          <a:p>
            <a:r>
              <a:rPr lang="en-US" baseline="0" dirty="0" smtClean="0"/>
              <a:t>License was provided to FSU and a spot at REU program was sponsored. –  to get an FSU student to spend a summer at NU working with precipitation-strengthened alloys use-case researchers. There were no takers so we extended the invitation to other institutions through the CAMP (</a:t>
            </a:r>
            <a:r>
              <a:rPr lang="en-US" sz="1200" kern="1200" dirty="0" smtClean="0">
                <a:solidFill>
                  <a:schemeClr val="tx1"/>
                </a:solidFill>
                <a:latin typeface="+mn-lt"/>
                <a:ea typeface="+mn-ea"/>
                <a:cs typeface="+mn-cs"/>
              </a:rPr>
              <a:t>California Louis Stokes Alliance tor Minority Participation) </a:t>
            </a:r>
            <a:r>
              <a:rPr lang="en-US" baseline="0" dirty="0" smtClean="0"/>
              <a:t>program, as well as others in CA system and got applications. One of the advantages is those schools also have  quarter system which makes it difficult to participate on other REU programs. Two showed interest in </a:t>
            </a:r>
            <a:r>
              <a:rPr lang="en-US" baseline="0" dirty="0" err="1" smtClean="0"/>
              <a:t>CHiMaD</a:t>
            </a:r>
            <a:r>
              <a:rPr lang="en-US" baseline="0" dirty="0" smtClean="0"/>
              <a:t> project (one applicant from University of Pittsburgh and one from </a:t>
            </a:r>
            <a:r>
              <a:rPr lang="en-US" baseline="0" dirty="0" err="1" smtClean="0"/>
              <a:t>UCIrvine</a:t>
            </a:r>
            <a:r>
              <a:rPr lang="en-US" baseline="0" dirty="0" smtClean="0"/>
              <a:t>) and Samuel was chosen. He has a indicated an interest in the advertised project and had a very strong application that seemed to align well with an interest in applying for graduate school. </a:t>
            </a:r>
            <a:endParaRPr lang="en-US" dirty="0"/>
          </a:p>
        </p:txBody>
      </p:sp>
      <p:sp>
        <p:nvSpPr>
          <p:cNvPr id="4" name="Slide Number Placeholder 3"/>
          <p:cNvSpPr>
            <a:spLocks noGrp="1"/>
          </p:cNvSpPr>
          <p:nvPr>
            <p:ph type="sldNum" sz="quarter" idx="10"/>
          </p:nvPr>
        </p:nvSpPr>
        <p:spPr/>
        <p:txBody>
          <a:bodyPr/>
          <a:lstStyle/>
          <a:p>
            <a:fld id="{6427BB1C-23D2-F042-87B5-9B8BCFA55143}" type="slidenum">
              <a:rPr lang="en-US" smtClean="0"/>
              <a:t>18</a:t>
            </a:fld>
            <a:endParaRPr lang="en-US"/>
          </a:p>
        </p:txBody>
      </p:sp>
    </p:spTree>
    <p:extLst>
      <p:ext uri="{BB962C8B-B14F-4D97-AF65-F5344CB8AC3E}">
        <p14:creationId xmlns:p14="http://schemas.microsoft.com/office/powerpoint/2010/main" val="2057485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the course, we aimed to</a:t>
            </a:r>
            <a:r>
              <a:rPr lang="en-US" baseline="0" dirty="0" smtClean="0"/>
              <a:t> extend and improve our interaction. </a:t>
            </a:r>
          </a:p>
          <a:p>
            <a:r>
              <a:rPr lang="en-US" baseline="0" dirty="0" smtClean="0"/>
              <a:t>License was provided to FSU and a spot at REU program was sponsored. –  to get an FSU student to spend a summer at NU working with precipitation-strengthened alloys use-case researchers. There were no takers so we extended the invitation to other institutions through the CAMP (</a:t>
            </a:r>
            <a:r>
              <a:rPr lang="en-US" sz="1200" kern="1200" dirty="0" smtClean="0">
                <a:solidFill>
                  <a:schemeClr val="tx1"/>
                </a:solidFill>
                <a:latin typeface="+mn-lt"/>
                <a:ea typeface="+mn-ea"/>
                <a:cs typeface="+mn-cs"/>
              </a:rPr>
              <a:t>California Louis Stokes Alliance tor Minority Participation) </a:t>
            </a:r>
            <a:r>
              <a:rPr lang="en-US" baseline="0" dirty="0" smtClean="0"/>
              <a:t>program, as well as others in CA system and got applications. One of the advantages is those schools also have  quarter system which makes it difficult to participate on other REU programs. Two showed interest in </a:t>
            </a:r>
            <a:r>
              <a:rPr lang="en-US" baseline="0" dirty="0" err="1" smtClean="0"/>
              <a:t>CHiMaD</a:t>
            </a:r>
            <a:r>
              <a:rPr lang="en-US" baseline="0" dirty="0" smtClean="0"/>
              <a:t> project (one applicant from University of Pittsburgh and one from </a:t>
            </a:r>
            <a:r>
              <a:rPr lang="en-US" baseline="0" dirty="0" err="1" smtClean="0"/>
              <a:t>UCIrvine</a:t>
            </a:r>
            <a:r>
              <a:rPr lang="en-US" baseline="0" dirty="0" smtClean="0"/>
              <a:t>) and Samuel was chosen. He has a indicated an interest in the advertised project and had a very strong application that seemed to align well with an interest in applying for graduate school. </a:t>
            </a:r>
            <a:endParaRPr lang="en-US" dirty="0"/>
          </a:p>
        </p:txBody>
      </p:sp>
      <p:sp>
        <p:nvSpPr>
          <p:cNvPr id="4" name="Slide Number Placeholder 3"/>
          <p:cNvSpPr>
            <a:spLocks noGrp="1"/>
          </p:cNvSpPr>
          <p:nvPr>
            <p:ph type="sldNum" sz="quarter" idx="10"/>
          </p:nvPr>
        </p:nvSpPr>
        <p:spPr/>
        <p:txBody>
          <a:bodyPr/>
          <a:lstStyle/>
          <a:p>
            <a:fld id="{6427BB1C-23D2-F042-87B5-9B8BCFA55143}" type="slidenum">
              <a:rPr lang="en-US" smtClean="0"/>
              <a:t>19</a:t>
            </a:fld>
            <a:endParaRPr lang="en-US"/>
          </a:p>
        </p:txBody>
      </p:sp>
    </p:spTree>
    <p:extLst>
      <p:ext uri="{BB962C8B-B14F-4D97-AF65-F5344CB8AC3E}">
        <p14:creationId xmlns:p14="http://schemas.microsoft.com/office/powerpoint/2010/main" val="1390992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6565" y="2151769"/>
            <a:ext cx="7425599" cy="1470025"/>
          </a:xfrm>
        </p:spPr>
        <p:txBody>
          <a:bodyPr/>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14" name="Straight Connector 13"/>
          <p:cNvCxnSpPr>
            <a:endCxn id="5" idx="1"/>
          </p:cNvCxnSpPr>
          <p:nvPr userDrawn="1"/>
        </p:nvCxnSpPr>
        <p:spPr>
          <a:xfrm flipV="1">
            <a:off x="0" y="6538913"/>
            <a:ext cx="3124200" cy="5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214458" y="3600450"/>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8686799" y="3600450"/>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437855" y="0"/>
            <a:ext cx="0" cy="3600450"/>
          </a:xfrm>
          <a:prstGeom prst="line">
            <a:avLst/>
          </a:prstGeom>
          <a:ln>
            <a:solidFill>
              <a:srgbClr val="004386"/>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a:off x="8697472" y="0"/>
            <a:ext cx="0" cy="3600450"/>
          </a:xfrm>
          <a:prstGeom prst="line">
            <a:avLst/>
          </a:prstGeom>
          <a:ln>
            <a:solidFill>
              <a:srgbClr val="004386"/>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a:off x="-14142" y="3325753"/>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a:off x="214458" y="3308275"/>
            <a:ext cx="0" cy="24118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userDrawn="1"/>
        </p:nvCxnSpPr>
        <p:spPr>
          <a:xfrm flipH="1">
            <a:off x="8926072" y="3308275"/>
            <a:ext cx="1" cy="2330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userDrawn="1"/>
        </p:nvCxnSpPr>
        <p:spPr>
          <a:xfrm flipH="1">
            <a:off x="8926072" y="3318947"/>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userDrawn="1"/>
        </p:nvCxnSpPr>
        <p:spPr>
          <a:xfrm>
            <a:off x="0" y="5719244"/>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userDrawn="1"/>
        </p:nvCxnSpPr>
        <p:spPr>
          <a:xfrm flipH="1">
            <a:off x="8915400" y="56388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8" name="Picture 17"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2200" y="6211336"/>
            <a:ext cx="1957734" cy="640080"/>
          </a:xfrm>
          <a:prstGeom prst="rect">
            <a:avLst/>
          </a:prstGeom>
        </p:spPr>
      </p:pic>
      <p:cxnSp>
        <p:nvCxnSpPr>
          <p:cNvPr id="19" name="Straight Connector 18"/>
          <p:cNvCxnSpPr>
            <a:stCxn id="5" idx="3"/>
          </p:cNvCxnSpPr>
          <p:nvPr userDrawn="1"/>
        </p:nvCxnSpPr>
        <p:spPr>
          <a:xfrm>
            <a:off x="6019800" y="6538913"/>
            <a:ext cx="3124200" cy="5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0158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7" name="Straight Connector 6"/>
          <p:cNvCxnSpPr/>
          <p:nvPr userDrawn="1"/>
        </p:nvCxnSpPr>
        <p:spPr>
          <a:xfrm>
            <a:off x="722313" y="4406900"/>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325362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1E567B-5743-C043-8D58-8DBD16018089}" type="datetimeFigureOut">
              <a:rPr lang="en-US" smtClean="0"/>
              <a:t>3/23/16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64AA80F-C156-B544-9EDA-35C13977958A}" type="slidenum">
              <a:rPr lang="en-US" smtClean="0"/>
              <a:t>‹#›</a:t>
            </a:fld>
            <a:endParaRPr lang="en-US"/>
          </a:p>
        </p:txBody>
      </p:sp>
      <p:cxnSp>
        <p:nvCxnSpPr>
          <p:cNvPr id="8" name="Straight Connector 7"/>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3" name="Straight Connector 12"/>
          <p:cNvCxnSpPr/>
          <p:nvPr userDrawn="1"/>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9304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1E567B-5743-C043-8D58-8DBD16018089}" type="datetimeFigureOut">
              <a:rPr lang="en-US" smtClean="0"/>
              <a:t>3/23/16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64AA80F-C156-B544-9EDA-35C13977958A}" type="slidenum">
              <a:rPr lang="en-US" smtClean="0"/>
              <a:t>‹#›</a:t>
            </a:fld>
            <a:endParaRPr lang="en-US"/>
          </a:p>
        </p:txBody>
      </p:sp>
      <p:cxnSp>
        <p:nvCxnSpPr>
          <p:cNvPr id="8" name="Straight Connector 7"/>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2856852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1E567B-5743-C043-8D58-8DBD16018089}" type="datetimeFigureOut">
              <a:rPr lang="en-US" smtClean="0"/>
              <a:t>3/23/16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64AA80F-C156-B544-9EDA-35C13977958A}" type="slidenum">
              <a:rPr lang="en-US" smtClean="0"/>
              <a:t>‹#›</a:t>
            </a:fld>
            <a:endParaRPr lang="en-US"/>
          </a:p>
        </p:txBody>
      </p:sp>
      <p:cxnSp>
        <p:nvCxnSpPr>
          <p:cNvPr id="10" name="Straight Connector 9"/>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5" name="Straight Connector 14"/>
          <p:cNvCxnSpPr/>
          <p:nvPr userDrawn="1"/>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783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1E567B-5743-C043-8D58-8DBD16018089}" type="datetimeFigureOut">
              <a:rPr lang="en-US" smtClean="0"/>
              <a:t>3/23/16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64AA80F-C156-B544-9EDA-35C13977958A}" type="slidenum">
              <a:rPr lang="en-US" smtClean="0"/>
              <a:t>‹#›</a:t>
            </a:fld>
            <a:endParaRPr lang="en-US"/>
          </a:p>
        </p:txBody>
      </p:sp>
      <p:cxnSp>
        <p:nvCxnSpPr>
          <p:cNvPr id="10" name="Straight Connector 9"/>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3396938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1E567B-5743-C043-8D58-8DBD16018089}" type="datetimeFigureOut">
              <a:rPr lang="en-US" smtClean="0"/>
              <a:t>3/23/16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64AA80F-C156-B544-9EDA-35C13977958A}" type="slidenum">
              <a:rPr lang="en-US" smtClean="0"/>
              <a:t>‹#›</a:t>
            </a:fld>
            <a:endParaRPr lang="en-US"/>
          </a:p>
        </p:txBody>
      </p:sp>
      <p:cxnSp>
        <p:nvCxnSpPr>
          <p:cNvPr id="6" name="Straight Connector 5"/>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1" name="Straight Connector 10"/>
          <p:cNvCxnSpPr/>
          <p:nvPr userDrawn="1"/>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0954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1E567B-5743-C043-8D58-8DBD16018089}" type="datetimeFigureOut">
              <a:rPr lang="en-US" smtClean="0"/>
              <a:t>3/23/16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64AA80F-C156-B544-9EDA-35C13977958A}" type="slidenum">
              <a:rPr lang="en-US" smtClean="0"/>
              <a:t>‹#›</a:t>
            </a:fld>
            <a:endParaRPr lang="en-US"/>
          </a:p>
        </p:txBody>
      </p:sp>
      <p:cxnSp>
        <p:nvCxnSpPr>
          <p:cNvPr id="6" name="Straight Connector 5"/>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3041958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E567B-5743-C043-8D58-8DBD16018089}" type="datetimeFigureOut">
              <a:rPr lang="en-US" smtClean="0"/>
              <a:t>3/23/16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64AA80F-C156-B544-9EDA-35C13977958A}" type="slidenum">
              <a:rPr lang="en-US" smtClean="0"/>
              <a:t>‹#›</a:t>
            </a:fld>
            <a:endParaRPr lang="en-US"/>
          </a:p>
        </p:txBody>
      </p:sp>
      <p:pic>
        <p:nvPicPr>
          <p:cNvPr id="11" name="Picture 10"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userDrawn="1"/>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075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E567B-5743-C043-8D58-8DBD16018089}" type="datetimeFigureOut">
              <a:rPr lang="en-US" smtClean="0"/>
              <a:t>3/23/16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64AA80F-C156-B544-9EDA-35C13977958A}" type="slidenum">
              <a:rPr lang="en-US" smtClean="0"/>
              <a:t>‹#›</a:t>
            </a:fld>
            <a:endParaRPr lang="en-US"/>
          </a:p>
        </p:txBody>
      </p:sp>
      <p:pic>
        <p:nvPicPr>
          <p:cNvPr id="11" name="Picture 10"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73059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12" name="Straight Connector 11"/>
          <p:cNvCxnSpPr/>
          <p:nvPr userDrawn="1"/>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4" name="Picture 13" descr="ChiMaD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98070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6565" y="2151769"/>
            <a:ext cx="7425599" cy="1470025"/>
          </a:xfrm>
        </p:spPr>
        <p:txBody>
          <a:bodyPr/>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pic>
        <p:nvPicPr>
          <p:cNvPr id="21" name="Picture 20"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8743" y="6172835"/>
            <a:ext cx="1678057" cy="548640"/>
          </a:xfrm>
          <a:prstGeom prst="rect">
            <a:avLst/>
          </a:prstGeom>
        </p:spPr>
      </p:pic>
    </p:spTree>
    <p:extLst>
      <p:ext uri="{BB962C8B-B14F-4D97-AF65-F5344CB8AC3E}">
        <p14:creationId xmlns:p14="http://schemas.microsoft.com/office/powerpoint/2010/main" val="371789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pic>
        <p:nvPicPr>
          <p:cNvPr id="14" name="Picture 13" descr="ChiMaD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743718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1E567B-5743-C043-8D58-8DBD16018089}" type="datetimeFigureOut">
              <a:rPr lang="en-US" smtClean="0"/>
              <a:t>3/23/16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64AA80F-C156-B544-9EDA-35C13977958A}" type="slidenum">
              <a:rPr lang="en-US" smtClean="0"/>
              <a:t>‹#›</a:t>
            </a:fld>
            <a:endParaRPr lang="en-US"/>
          </a:p>
        </p:txBody>
      </p:sp>
      <p:pic>
        <p:nvPicPr>
          <p:cNvPr id="11" name="Picture 10"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userDrawn="1"/>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476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1E567B-5743-C043-8D58-8DBD16018089}" type="datetimeFigureOut">
              <a:rPr lang="en-US" smtClean="0"/>
              <a:t>3/23/16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64AA80F-C156-B544-9EDA-35C13977958A}" type="slidenum">
              <a:rPr lang="en-US" smtClean="0"/>
              <a:t>‹#›</a:t>
            </a:fld>
            <a:endParaRPr lang="en-US"/>
          </a:p>
        </p:txBody>
      </p:sp>
      <p:pic>
        <p:nvPicPr>
          <p:cNvPr id="11" name="Picture 10"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2617903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1E567B-5743-C043-8D58-8DBD16018089}" type="datetimeFigureOut">
              <a:rPr lang="en-US" smtClean="0"/>
              <a:t>3/23/16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64AA80F-C156-B544-9EDA-35C13977958A}" type="slidenum">
              <a:rPr lang="en-US" smtClean="0"/>
              <a:t>‹#›</a:t>
            </a:fld>
            <a:endParaRPr lang="en-US"/>
          </a:p>
        </p:txBody>
      </p:sp>
      <p:cxnSp>
        <p:nvCxnSpPr>
          <p:cNvPr id="8" name="Straight Connector 7"/>
          <p:cNvCxnSpPr/>
          <p:nvPr userDrawn="1"/>
        </p:nvCxnSpPr>
        <p:spPr>
          <a:xfrm flipV="1">
            <a:off x="1792288" y="5367338"/>
            <a:ext cx="5486400" cy="100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524198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7" name="Straight Connector 6"/>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userDrawn="1"/>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5902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7" name="Straight Connector 6"/>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41043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7" name="Straight Connector 6"/>
          <p:cNvCxnSpPr/>
          <p:nvPr userDrawn="1"/>
        </p:nvCxnSpPr>
        <p:spPr>
          <a:xfrm>
            <a:off x="6629400" y="274638"/>
            <a:ext cx="0" cy="5851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userDrawn="1"/>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8392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7" name="Straight Connector 6"/>
          <p:cNvCxnSpPr/>
          <p:nvPr userDrawn="1"/>
        </p:nvCxnSpPr>
        <p:spPr>
          <a:xfrm>
            <a:off x="6629400" y="274638"/>
            <a:ext cx="0" cy="5851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406015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pic>
        <p:nvPicPr>
          <p:cNvPr id="11" name="Picture 10" descr="ChiMaD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2200" y="6217920"/>
            <a:ext cx="1969477" cy="640080"/>
          </a:xfrm>
          <a:prstGeom prst="rect">
            <a:avLst/>
          </a:prstGeom>
        </p:spPr>
      </p:pic>
      <p:sp>
        <p:nvSpPr>
          <p:cNvPr id="12" name="Title 1"/>
          <p:cNvSpPr>
            <a:spLocks noGrp="1"/>
          </p:cNvSpPr>
          <p:nvPr>
            <p:ph type="ctrTitle"/>
          </p:nvPr>
        </p:nvSpPr>
        <p:spPr>
          <a:xfrm>
            <a:off x="856565" y="2151769"/>
            <a:ext cx="7425599" cy="1470025"/>
          </a:xfrm>
        </p:spPr>
        <p:txBody>
          <a:bodyPr/>
          <a:lstStyle>
            <a:lvl1pPr algn="ctr">
              <a:defRPr b="1">
                <a:solidFill>
                  <a:srgbClr val="FFFFFF"/>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14" name="Straight Connector 13"/>
          <p:cNvCxnSpPr/>
          <p:nvPr userDrawn="1"/>
        </p:nvCxnSpPr>
        <p:spPr>
          <a:xfrm flipV="1">
            <a:off x="0" y="6538913"/>
            <a:ext cx="3124200" cy="558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14458" y="3600450"/>
            <a:ext cx="2286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437855" y="0"/>
            <a:ext cx="0" cy="360045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697472" y="0"/>
            <a:ext cx="0" cy="360045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4142" y="3325753"/>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214458" y="3308275"/>
            <a:ext cx="0" cy="24118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8926072" y="3308275"/>
            <a:ext cx="1" cy="2330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8926072" y="3318947"/>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0" y="5719244"/>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8915400" y="56388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6019800" y="6538913"/>
            <a:ext cx="3124200" cy="558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8686799" y="3600450"/>
            <a:ext cx="2286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323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sp>
        <p:nvSpPr>
          <p:cNvPr id="12" name="Title 1"/>
          <p:cNvSpPr>
            <a:spLocks noGrp="1"/>
          </p:cNvSpPr>
          <p:nvPr>
            <p:ph type="ctrTitle"/>
          </p:nvPr>
        </p:nvSpPr>
        <p:spPr>
          <a:xfrm>
            <a:off x="856565" y="2151769"/>
            <a:ext cx="7425599" cy="1470025"/>
          </a:xfrm>
        </p:spPr>
        <p:txBody>
          <a:bodyPr/>
          <a:lstStyle>
            <a:lvl1pPr algn="ctr">
              <a:defRPr b="1">
                <a:solidFill>
                  <a:srgbClr val="FFFFFF"/>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7" name="Picture 26" descr="ChiMaD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123264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7" name="Straight Connector 6"/>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9" name="Straight Connector 8"/>
          <p:cNvCxnSpPr/>
          <p:nvPr userDrawn="1"/>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894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7" name="Straight Connector 6"/>
          <p:cNvCxnSpPr/>
          <p:nvPr userDrawn="1"/>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descr="ChiMaD_Fina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160974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7" name="Straight Connector 6"/>
          <p:cNvCxnSpPr/>
          <p:nvPr userDrawn="1"/>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4" name="Picture 13" descr="ChiMaD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389518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1E567B-5743-C043-8D58-8DBD16018089}" type="datetimeFigureOut">
              <a:rPr lang="en-US" smtClean="0"/>
              <a:t>3/23/16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64AA80F-C156-B544-9EDA-35C13977958A}" type="slidenum">
              <a:rPr lang="en-US" smtClean="0"/>
              <a:t>‹#›</a:t>
            </a:fld>
            <a:endParaRPr lang="en-US"/>
          </a:p>
        </p:txBody>
      </p:sp>
      <p:cxnSp>
        <p:nvCxnSpPr>
          <p:cNvPr id="7" name="Straight Connector 6"/>
          <p:cNvCxnSpPr/>
          <p:nvPr userDrawn="1"/>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descr="ChiMaD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68621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cxnSp>
        <p:nvCxnSpPr>
          <p:cNvPr id="7" name="Straight Connector 6"/>
          <p:cNvCxnSpPr/>
          <p:nvPr userDrawn="1"/>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Date Placeholder 3"/>
          <p:cNvSpPr>
            <a:spLocks noGrp="1"/>
          </p:cNvSpPr>
          <p:nvPr>
            <p:ph type="dt" sz="half" idx="10"/>
          </p:nvPr>
        </p:nvSpPr>
        <p:spPr>
          <a:xfrm>
            <a:off x="457200" y="6356350"/>
            <a:ext cx="2133600" cy="365125"/>
          </a:xfrm>
        </p:spPr>
        <p:txBody>
          <a:bodyPr/>
          <a:lstStyle/>
          <a:p>
            <a:fld id="{A51E567B-5743-C043-8D58-8DBD16018089}" type="datetimeFigureOut">
              <a:rPr lang="en-US" smtClean="0"/>
              <a:t>3/23/16</a:t>
            </a:fld>
            <a:endParaRPr lang="en-US" dirty="0"/>
          </a:p>
        </p:txBody>
      </p:sp>
      <p:sp>
        <p:nvSpPr>
          <p:cNvPr id="13"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14" name="Slide Number Placeholder 5"/>
          <p:cNvSpPr>
            <a:spLocks noGrp="1"/>
          </p:cNvSpPr>
          <p:nvPr>
            <p:ph type="sldNum" sz="quarter" idx="12"/>
          </p:nvPr>
        </p:nvSpPr>
        <p:spPr>
          <a:xfrm>
            <a:off x="3632200" y="6352117"/>
            <a:ext cx="2133600" cy="365125"/>
          </a:xfrm>
        </p:spPr>
        <p:txBody>
          <a:bodyPr/>
          <a:lstStyle/>
          <a:p>
            <a:fld id="{664AA80F-C156-B544-9EDA-35C13977958A}" type="slidenum">
              <a:rPr lang="en-US" smtClean="0"/>
              <a:t>‹#›</a:t>
            </a:fld>
            <a:endParaRPr lang="en-US"/>
          </a:p>
        </p:txBody>
      </p:sp>
      <p:cxnSp>
        <p:nvCxnSpPr>
          <p:cNvPr id="15" name="Straight Connector 14"/>
          <p:cNvCxnSpPr/>
          <p:nvPr userDrawn="1"/>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7" name="Picture 16" descr="ChiMaD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98070179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E567B-5743-C043-8D58-8DBD16018089}" type="datetimeFigureOut">
              <a:rPr lang="en-US" smtClean="0"/>
              <a:t>3/23/16</a:t>
            </a:fld>
            <a:endParaRPr lang="en-US"/>
          </a:p>
        </p:txBody>
      </p:sp>
      <p:sp>
        <p:nvSpPr>
          <p:cNvPr id="6" name="Slide Number Placeholder 5"/>
          <p:cNvSpPr>
            <a:spLocks noGrp="1"/>
          </p:cNvSpPr>
          <p:nvPr>
            <p:ph type="sldNum" sz="quarter" idx="4"/>
          </p:nvPr>
        </p:nvSpPr>
        <p:spPr>
          <a:xfrm>
            <a:off x="3632200" y="6352117"/>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664AA80F-C156-B544-9EDA-35C13977958A}" type="slidenum">
              <a:rPr lang="en-US" smtClean="0"/>
              <a:pPr/>
              <a:t>‹#›</a:t>
            </a:fld>
            <a:endParaRPr lang="en-US"/>
          </a:p>
        </p:txBody>
      </p:sp>
    </p:spTree>
    <p:extLst>
      <p:ext uri="{BB962C8B-B14F-4D97-AF65-F5344CB8AC3E}">
        <p14:creationId xmlns:p14="http://schemas.microsoft.com/office/powerpoint/2010/main" val="251109018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65" r:id="rId4"/>
    <p:sldLayoutId id="2147483650" r:id="rId5"/>
    <p:sldLayoutId id="2147483666" r:id="rId6"/>
    <p:sldLayoutId id="2147483660" r:id="rId7"/>
    <p:sldLayoutId id="2147483667" r:id="rId8"/>
    <p:sldLayoutId id="2147483661" r:id="rId9"/>
    <p:sldLayoutId id="2147483651" r:id="rId10"/>
    <p:sldLayoutId id="2147483652" r:id="rId11"/>
    <p:sldLayoutId id="2147483668" r:id="rId12"/>
    <p:sldLayoutId id="2147483653" r:id="rId13"/>
    <p:sldLayoutId id="2147483669" r:id="rId14"/>
    <p:sldLayoutId id="2147483654" r:id="rId15"/>
    <p:sldLayoutId id="2147483670" r:id="rId16"/>
    <p:sldLayoutId id="2147483655" r:id="rId17"/>
    <p:sldLayoutId id="2147483671" r:id="rId18"/>
    <p:sldLayoutId id="2147483662" r:id="rId19"/>
    <p:sldLayoutId id="2147483672" r:id="rId20"/>
    <p:sldLayoutId id="2147483656" r:id="rId21"/>
    <p:sldLayoutId id="2147483673" r:id="rId22"/>
    <p:sldLayoutId id="2147483657" r:id="rId23"/>
    <p:sldLayoutId id="2147483658" r:id="rId24"/>
    <p:sldLayoutId id="2147483674" r:id="rId25"/>
    <p:sldLayoutId id="2147483659" r:id="rId26"/>
    <p:sldLayoutId id="2147483675" r:id="rId27"/>
  </p:sldLayoutIdLst>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mailto:e-gulsoy@northwestern.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e-gulsoy@northwestern.ed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714"/>
            <a:ext cx="9143999" cy="4423719"/>
          </a:xfrm>
          <a:prstGeom prst="rect">
            <a:avLst/>
          </a:prstGeom>
          <a:gradFill flip="none" rotWithShape="1">
            <a:gsLst>
              <a:gs pos="0">
                <a:schemeClr val="tx2">
                  <a:shade val="30000"/>
                  <a:satMod val="115000"/>
                </a:schemeClr>
              </a:gs>
              <a:gs pos="34000">
                <a:schemeClr val="tx2">
                  <a:shade val="67500"/>
                  <a:satMod val="115000"/>
                </a:schemeClr>
              </a:gs>
              <a:gs pos="70000">
                <a:schemeClr val="bg1"/>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3300713"/>
            <a:ext cx="7772400" cy="1362075"/>
          </a:xfrm>
        </p:spPr>
        <p:txBody>
          <a:bodyPr>
            <a:normAutofit/>
          </a:bodyPr>
          <a:lstStyle/>
          <a:p>
            <a:r>
              <a:rPr lang="en-US" sz="6400" dirty="0" smtClean="0">
                <a:solidFill>
                  <a:schemeClr val="bg2"/>
                </a:solidFill>
              </a:rPr>
              <a:t>OUTREACH</a:t>
            </a:r>
            <a:endParaRPr lang="en-US" sz="6400" dirty="0">
              <a:solidFill>
                <a:schemeClr val="bg2"/>
              </a:solidFill>
            </a:endParaRPr>
          </a:p>
        </p:txBody>
      </p:sp>
      <p:sp>
        <p:nvSpPr>
          <p:cNvPr id="3" name="Text Placeholder 2"/>
          <p:cNvSpPr>
            <a:spLocks noGrp="1"/>
          </p:cNvSpPr>
          <p:nvPr>
            <p:ph type="body" idx="1"/>
          </p:nvPr>
        </p:nvSpPr>
        <p:spPr>
          <a:xfrm>
            <a:off x="771741" y="3912694"/>
            <a:ext cx="7772400" cy="1500187"/>
          </a:xfrm>
        </p:spPr>
        <p:txBody>
          <a:bodyPr/>
          <a:lstStyle/>
          <a:p>
            <a:r>
              <a:rPr lang="en-US" dirty="0" err="1" smtClean="0"/>
              <a:t>Emine</a:t>
            </a:r>
            <a:r>
              <a:rPr lang="en-US" dirty="0" smtClean="0"/>
              <a:t> Begum </a:t>
            </a:r>
            <a:r>
              <a:rPr lang="en-US" dirty="0" err="1" smtClean="0"/>
              <a:t>Gulsoy</a:t>
            </a:r>
            <a:endParaRPr lang="en-US" dirty="0" smtClean="0"/>
          </a:p>
          <a:p>
            <a:r>
              <a:rPr lang="en-US" dirty="0" err="1" smtClean="0"/>
              <a:t>CHiMaD</a:t>
            </a:r>
            <a:r>
              <a:rPr lang="en-US" dirty="0" smtClean="0"/>
              <a:t> Annual Meeting | March 23, 2016</a:t>
            </a:r>
            <a:endParaRPr lang="en-US" dirty="0"/>
          </a:p>
        </p:txBody>
      </p:sp>
    </p:spTree>
    <p:extLst>
      <p:ext uri="{BB962C8B-B14F-4D97-AF65-F5344CB8AC3E}">
        <p14:creationId xmlns:p14="http://schemas.microsoft.com/office/powerpoint/2010/main" val="499873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Community Standard Building:</a:t>
            </a:r>
            <a:br>
              <a:rPr lang="en-US" sz="2800" dirty="0" smtClean="0"/>
            </a:br>
            <a:r>
              <a:rPr lang="en-US" sz="2800" dirty="0" smtClean="0"/>
              <a:t>Phase Field Methods Workshop I –II &amp; </a:t>
            </a:r>
            <a:r>
              <a:rPr lang="en-US" sz="2800" dirty="0" err="1" smtClean="0"/>
              <a:t>Hackathon</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312" y="2339160"/>
            <a:ext cx="4155216" cy="3116412"/>
          </a:xfrm>
          <a:prstGeom prst="rect">
            <a:avLst/>
          </a:prstGeom>
        </p:spPr>
      </p:pic>
      <p:sp>
        <p:nvSpPr>
          <p:cNvPr id="8" name="Content Placeholder 2"/>
          <p:cNvSpPr>
            <a:spLocks noGrp="1"/>
          </p:cNvSpPr>
          <p:nvPr>
            <p:ph idx="1"/>
          </p:nvPr>
        </p:nvSpPr>
        <p:spPr>
          <a:xfrm>
            <a:off x="25400" y="1592649"/>
            <a:ext cx="4559643" cy="1834978"/>
          </a:xfrm>
        </p:spPr>
        <p:txBody>
          <a:bodyPr/>
          <a:lstStyle/>
          <a:p>
            <a:pPr marL="457200" lvl="1" indent="0">
              <a:buNone/>
            </a:pPr>
            <a:r>
              <a:rPr lang="en-US" sz="1600" b="1" dirty="0" smtClean="0">
                <a:solidFill>
                  <a:srgbClr val="C00000"/>
                </a:solidFill>
              </a:rPr>
              <a:t>Workshop I</a:t>
            </a:r>
          </a:p>
          <a:p>
            <a:pPr marL="457200" lvl="1" indent="0">
              <a:buNone/>
            </a:pPr>
            <a:r>
              <a:rPr lang="en-US" sz="1600" dirty="0" smtClean="0"/>
              <a:t>High-level introduction of methods by major code developers</a:t>
            </a:r>
          </a:p>
          <a:p>
            <a:pPr marL="457200" lvl="1" indent="0">
              <a:buNone/>
            </a:pPr>
            <a:r>
              <a:rPr lang="en-US" sz="1600" dirty="0" smtClean="0"/>
              <a:t>Discussion on standard building </a:t>
            </a:r>
          </a:p>
          <a:p>
            <a:pPr marL="457200" lvl="1" indent="0">
              <a:buNone/>
            </a:pPr>
            <a:r>
              <a:rPr lang="en-US" sz="1600" dirty="0" smtClean="0"/>
              <a:t>Benchmark problem team nominated</a:t>
            </a:r>
          </a:p>
          <a:p>
            <a:pPr marL="457200" lvl="1" indent="0">
              <a:buNone/>
            </a:pPr>
            <a:r>
              <a:rPr lang="en-US" sz="1600" dirty="0" smtClean="0"/>
              <a:t>(</a:t>
            </a:r>
            <a:r>
              <a:rPr lang="en-US" sz="1600" dirty="0" err="1" smtClean="0"/>
              <a:t>Heinonen</a:t>
            </a:r>
            <a:r>
              <a:rPr lang="en-US" sz="1600" dirty="0" smtClean="0"/>
              <a:t>, Voorhees, Warren, </a:t>
            </a:r>
            <a:r>
              <a:rPr lang="en-US" sz="1600" dirty="0" err="1" smtClean="0"/>
              <a:t>Guyer</a:t>
            </a:r>
            <a:r>
              <a:rPr lang="en-US" sz="1600" dirty="0" smtClean="0"/>
              <a:t>)</a:t>
            </a:r>
            <a:endParaRPr lang="en-US" sz="1600" dirty="0"/>
          </a:p>
          <a:p>
            <a:pPr marL="0" indent="0">
              <a:buNone/>
            </a:pPr>
            <a:endParaRPr lang="en-US" dirty="0"/>
          </a:p>
        </p:txBody>
      </p:sp>
      <p:sp>
        <p:nvSpPr>
          <p:cNvPr id="9" name="Content Placeholder 2"/>
          <p:cNvSpPr txBox="1">
            <a:spLocks/>
          </p:cNvSpPr>
          <p:nvPr/>
        </p:nvSpPr>
        <p:spPr>
          <a:xfrm>
            <a:off x="25400" y="3427627"/>
            <a:ext cx="4787900" cy="18349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1600" b="1" dirty="0" err="1" smtClean="0">
                <a:solidFill>
                  <a:srgbClr val="C00000"/>
                </a:solidFill>
              </a:rPr>
              <a:t>Hackathon</a:t>
            </a:r>
            <a:endParaRPr lang="en-US" sz="1600" b="1" dirty="0" smtClean="0">
              <a:solidFill>
                <a:srgbClr val="C00000"/>
              </a:solidFill>
            </a:endParaRPr>
          </a:p>
          <a:p>
            <a:pPr marL="457200" lvl="1" indent="0">
              <a:buNone/>
            </a:pPr>
            <a:r>
              <a:rPr lang="en-US" sz="1600" dirty="0" smtClean="0"/>
              <a:t>6 Teams  (</a:t>
            </a:r>
            <a:r>
              <a:rPr lang="en-US" sz="1600" dirty="0"/>
              <a:t>12 </a:t>
            </a:r>
            <a:r>
              <a:rPr lang="en-US" sz="1600" dirty="0" smtClean="0"/>
              <a:t>Participants)</a:t>
            </a:r>
          </a:p>
          <a:p>
            <a:pPr marL="457200" lvl="1" indent="0">
              <a:buFont typeface="Arial"/>
              <a:buNone/>
            </a:pPr>
            <a:r>
              <a:rPr lang="en-US" sz="1600" dirty="0" smtClean="0"/>
              <a:t>24 hours </a:t>
            </a:r>
          </a:p>
          <a:p>
            <a:pPr marL="457200" lvl="1" indent="0">
              <a:buFont typeface="Arial"/>
              <a:buNone/>
            </a:pPr>
            <a:r>
              <a:rPr lang="en-US" sz="1600" dirty="0" smtClean="0"/>
              <a:t>Solved the 2 proposed benchmark problems</a:t>
            </a:r>
          </a:p>
          <a:p>
            <a:pPr marL="0" indent="0">
              <a:buFont typeface="Arial"/>
              <a:buNone/>
            </a:pPr>
            <a:endParaRPr lang="en-US" dirty="0"/>
          </a:p>
        </p:txBody>
      </p:sp>
      <p:sp>
        <p:nvSpPr>
          <p:cNvPr id="12" name="Content Placeholder 2"/>
          <p:cNvSpPr txBox="1">
            <a:spLocks/>
          </p:cNvSpPr>
          <p:nvPr/>
        </p:nvSpPr>
        <p:spPr>
          <a:xfrm>
            <a:off x="37757" y="4685227"/>
            <a:ext cx="4559643" cy="18349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1600" b="1" dirty="0" smtClean="0">
                <a:solidFill>
                  <a:srgbClr val="C00000"/>
                </a:solidFill>
              </a:rPr>
              <a:t>Workshop II</a:t>
            </a:r>
          </a:p>
          <a:p>
            <a:pPr marL="457200" lvl="1" indent="0">
              <a:buFont typeface="Arial"/>
              <a:buNone/>
            </a:pPr>
            <a:r>
              <a:rPr lang="en-US" sz="1600" dirty="0" smtClean="0"/>
              <a:t>27 Attendees</a:t>
            </a:r>
          </a:p>
          <a:p>
            <a:pPr marL="457200" lvl="1" indent="0">
              <a:buFont typeface="Arial"/>
              <a:buNone/>
            </a:pPr>
            <a:r>
              <a:rPr lang="en-US" sz="1600" dirty="0" smtClean="0"/>
              <a:t>Discussed and revised the proposed benchmark problems</a:t>
            </a:r>
          </a:p>
          <a:p>
            <a:pPr marL="457200" lvl="1" indent="0">
              <a:buFont typeface="Arial"/>
              <a:buNone/>
            </a:pPr>
            <a:r>
              <a:rPr lang="en-US" sz="1600" dirty="0" smtClean="0"/>
              <a:t>Will be made available, along with solutions, on the PF website by NIST</a:t>
            </a:r>
          </a:p>
          <a:p>
            <a:pPr marL="0" indent="0">
              <a:buFont typeface="Arial"/>
              <a:buNone/>
            </a:pPr>
            <a:endParaRPr lang="en-US" dirty="0"/>
          </a:p>
        </p:txBody>
      </p:sp>
      <p:sp>
        <p:nvSpPr>
          <p:cNvPr id="13" name="Rectangle 12"/>
          <p:cNvSpPr/>
          <p:nvPr/>
        </p:nvSpPr>
        <p:spPr>
          <a:xfrm>
            <a:off x="6573794" y="134738"/>
            <a:ext cx="2570205" cy="63630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6573795" y="190933"/>
            <a:ext cx="2570205" cy="59922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rPr>
              <a:t>Jan 9 | Oct 14-16</a:t>
            </a:r>
          </a:p>
          <a:p>
            <a:pPr marL="0" indent="0" algn="ctr">
              <a:buNone/>
            </a:pPr>
            <a:r>
              <a:rPr lang="en-US" sz="2000" dirty="0" err="1" smtClean="0">
                <a:solidFill>
                  <a:schemeClr val="bg1"/>
                </a:solidFill>
              </a:rPr>
              <a:t>Heinonen</a:t>
            </a:r>
            <a:r>
              <a:rPr lang="en-US" sz="2000" dirty="0" smtClean="0">
                <a:solidFill>
                  <a:schemeClr val="bg1"/>
                </a:solidFill>
              </a:rPr>
              <a:t> / Voorhees</a:t>
            </a:r>
          </a:p>
          <a:p>
            <a:pPr marL="457200" lvl="1" indent="0" algn="ctr">
              <a:buFont typeface="Arial"/>
              <a:buNone/>
            </a:pPr>
            <a:endParaRPr lang="en-US" sz="1600" dirty="0" smtClean="0">
              <a:solidFill>
                <a:schemeClr val="bg1"/>
              </a:solidFill>
            </a:endParaRPr>
          </a:p>
          <a:p>
            <a:pPr lvl="1" algn="ctr"/>
            <a:endParaRPr lang="en-US" sz="1600" dirty="0" smtClean="0">
              <a:solidFill>
                <a:schemeClr val="bg1"/>
              </a:solidFill>
            </a:endParaRPr>
          </a:p>
          <a:p>
            <a:pPr lvl="1" algn="ctr"/>
            <a:endParaRPr lang="en-US" sz="2000" dirty="0" smtClean="0">
              <a:solidFill>
                <a:schemeClr val="bg1"/>
              </a:solidFill>
            </a:endParaRPr>
          </a:p>
          <a:p>
            <a:pPr lvl="1" algn="ctr"/>
            <a:endParaRPr lang="en-US" sz="2000" dirty="0" smtClean="0">
              <a:solidFill>
                <a:schemeClr val="bg1"/>
              </a:solidFill>
            </a:endParaRPr>
          </a:p>
          <a:p>
            <a:pPr marL="457200" lvl="1" indent="0" algn="ctr">
              <a:buFont typeface="Arial"/>
              <a:buNone/>
            </a:pPr>
            <a:endParaRPr lang="en-US" sz="2000" dirty="0" smtClean="0">
              <a:solidFill>
                <a:schemeClr val="bg1"/>
              </a:solidFill>
            </a:endParaRPr>
          </a:p>
          <a:p>
            <a:pPr marL="457200" lvl="1" indent="0" algn="ctr">
              <a:buFont typeface="Arial"/>
              <a:buNone/>
            </a:pPr>
            <a:endParaRPr lang="en-US" sz="2000" dirty="0">
              <a:solidFill>
                <a:schemeClr val="bg1"/>
              </a:solidFill>
            </a:endParaRPr>
          </a:p>
        </p:txBody>
      </p:sp>
      <p:sp>
        <p:nvSpPr>
          <p:cNvPr id="3" name="Rectangle 2"/>
          <p:cNvSpPr/>
          <p:nvPr/>
        </p:nvSpPr>
        <p:spPr>
          <a:xfrm>
            <a:off x="48484" y="6455946"/>
            <a:ext cx="4623828" cy="338554"/>
          </a:xfrm>
          <a:prstGeom prst="rect">
            <a:avLst/>
          </a:prstGeom>
        </p:spPr>
        <p:txBody>
          <a:bodyPr wrap="square">
            <a:spAutoFit/>
          </a:bodyPr>
          <a:lstStyle/>
          <a:p>
            <a:pPr lvl="1"/>
            <a:r>
              <a:rPr lang="en-US" sz="1600" b="1" dirty="0" smtClean="0">
                <a:solidFill>
                  <a:srgbClr val="C00000"/>
                </a:solidFill>
              </a:rPr>
              <a:t>Workshop III </a:t>
            </a:r>
            <a:r>
              <a:rPr lang="en-US" sz="1600" b="1" smtClean="0">
                <a:solidFill>
                  <a:srgbClr val="C00000"/>
                </a:solidFill>
              </a:rPr>
              <a:t>&amp; </a:t>
            </a:r>
            <a:r>
              <a:rPr lang="en-US" sz="1600" b="1" dirty="0" err="1" smtClean="0">
                <a:solidFill>
                  <a:srgbClr val="C00000"/>
                </a:solidFill>
              </a:rPr>
              <a:t>Hackathon</a:t>
            </a:r>
            <a:r>
              <a:rPr lang="en-US" sz="1600" b="1" dirty="0" smtClean="0">
                <a:solidFill>
                  <a:srgbClr val="C00000"/>
                </a:solidFill>
              </a:rPr>
              <a:t> May 3-5, 2016</a:t>
            </a:r>
            <a:endParaRPr lang="en-US" sz="1600" b="1" dirty="0">
              <a:solidFill>
                <a:srgbClr val="C00000"/>
              </a:solidFill>
            </a:endParaRPr>
          </a:p>
        </p:txBody>
      </p:sp>
    </p:spTree>
    <p:extLst>
      <p:ext uri="{BB962C8B-B14F-4D97-AF65-F5344CB8AC3E}">
        <p14:creationId xmlns:p14="http://schemas.microsoft.com/office/powerpoint/2010/main" val="1810404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Community Standard Building:</a:t>
            </a:r>
            <a:br>
              <a:rPr lang="en-US" sz="2800" dirty="0" smtClean="0"/>
            </a:br>
            <a:r>
              <a:rPr lang="en-US" sz="2800" dirty="0" smtClean="0"/>
              <a:t>Materials Design Workshop I - II</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2924"/>
            <a:ext cx="9144000" cy="3324325"/>
          </a:xfrm>
          <a:prstGeom prst="rect">
            <a:avLst/>
          </a:prstGeom>
        </p:spPr>
      </p:pic>
      <p:sp>
        <p:nvSpPr>
          <p:cNvPr id="4" name="Rectangle 3"/>
          <p:cNvSpPr/>
          <p:nvPr/>
        </p:nvSpPr>
        <p:spPr>
          <a:xfrm>
            <a:off x="6573795" y="152401"/>
            <a:ext cx="2570205" cy="99953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6573795" y="274638"/>
            <a:ext cx="2570205" cy="87729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rPr>
              <a:t>Sep 24-25 | Mar 3-4</a:t>
            </a:r>
          </a:p>
          <a:p>
            <a:pPr marL="0" indent="0" algn="ctr">
              <a:buNone/>
            </a:pPr>
            <a:r>
              <a:rPr lang="en-US" sz="2000" dirty="0" smtClean="0">
                <a:solidFill>
                  <a:schemeClr val="bg1"/>
                </a:solidFill>
              </a:rPr>
              <a:t>Olson </a:t>
            </a:r>
          </a:p>
          <a:p>
            <a:pPr marL="0" indent="0" algn="ctr">
              <a:buNone/>
            </a:pPr>
            <a:r>
              <a:rPr lang="en-US" sz="2000" dirty="0" smtClean="0">
                <a:solidFill>
                  <a:schemeClr val="bg1"/>
                </a:solidFill>
              </a:rPr>
              <a:t>Komai / </a:t>
            </a:r>
            <a:r>
              <a:rPr lang="en-US" sz="2000" dirty="0" err="1" smtClean="0">
                <a:solidFill>
                  <a:schemeClr val="bg1"/>
                </a:solidFill>
              </a:rPr>
              <a:t>Xiong</a:t>
            </a:r>
            <a:r>
              <a:rPr lang="en-US" sz="2000" dirty="0" smtClean="0">
                <a:solidFill>
                  <a:schemeClr val="bg1"/>
                </a:solidFill>
              </a:rPr>
              <a:t>/ </a:t>
            </a:r>
            <a:r>
              <a:rPr lang="en-US" sz="2000" dirty="0" err="1" smtClean="0">
                <a:solidFill>
                  <a:schemeClr val="bg1"/>
                </a:solidFill>
              </a:rPr>
              <a:t>Gulsoy</a:t>
            </a:r>
            <a:endParaRPr lang="en-US" sz="2000" dirty="0" smtClean="0">
              <a:solidFill>
                <a:schemeClr val="bg1"/>
              </a:solidFill>
            </a:endParaRPr>
          </a:p>
          <a:p>
            <a:pPr marL="457200" lvl="1" indent="0" algn="ctr">
              <a:buFont typeface="Arial"/>
              <a:buNone/>
            </a:pPr>
            <a:endParaRPr lang="en-US" sz="1600" dirty="0" smtClean="0">
              <a:solidFill>
                <a:schemeClr val="bg1"/>
              </a:solidFill>
            </a:endParaRPr>
          </a:p>
          <a:p>
            <a:pPr lvl="1" algn="ctr"/>
            <a:endParaRPr lang="en-US" sz="1600" dirty="0" smtClean="0">
              <a:solidFill>
                <a:schemeClr val="bg1"/>
              </a:solidFill>
            </a:endParaRPr>
          </a:p>
          <a:p>
            <a:pPr lvl="1" algn="ctr"/>
            <a:endParaRPr lang="en-US" sz="2000" dirty="0" smtClean="0">
              <a:solidFill>
                <a:schemeClr val="bg1"/>
              </a:solidFill>
            </a:endParaRPr>
          </a:p>
          <a:p>
            <a:pPr lvl="1" algn="ctr"/>
            <a:endParaRPr lang="en-US" sz="2000" dirty="0" smtClean="0">
              <a:solidFill>
                <a:schemeClr val="bg1"/>
              </a:solidFill>
            </a:endParaRPr>
          </a:p>
          <a:p>
            <a:pPr marL="457200" lvl="1" indent="0" algn="ctr">
              <a:buFont typeface="Arial"/>
              <a:buNone/>
            </a:pPr>
            <a:endParaRPr lang="en-US" sz="2000" dirty="0" smtClean="0">
              <a:solidFill>
                <a:schemeClr val="bg1"/>
              </a:solidFill>
            </a:endParaRPr>
          </a:p>
          <a:p>
            <a:pPr marL="457200" lvl="1" indent="0" algn="ctr">
              <a:buFont typeface="Arial"/>
              <a:buNone/>
            </a:pPr>
            <a:endParaRPr lang="en-US" sz="2000" dirty="0">
              <a:solidFill>
                <a:schemeClr val="bg1"/>
              </a:solidFill>
            </a:endParaRPr>
          </a:p>
        </p:txBody>
      </p:sp>
    </p:spTree>
    <p:extLst>
      <p:ext uri="{BB962C8B-B14F-4D97-AF65-F5344CB8AC3E}">
        <p14:creationId xmlns:p14="http://schemas.microsoft.com/office/powerpoint/2010/main" val="1953685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a:t>Community Standard Building:</a:t>
            </a:r>
            <a:br>
              <a:rPr lang="en-US" sz="2800" dirty="0"/>
            </a:br>
            <a:r>
              <a:rPr lang="en-US" sz="2800" dirty="0"/>
              <a:t>Materials Design Workshop I - II</a:t>
            </a:r>
          </a:p>
        </p:txBody>
      </p:sp>
      <p:sp>
        <p:nvSpPr>
          <p:cNvPr id="3" name="Content Placeholder 2"/>
          <p:cNvSpPr>
            <a:spLocks noGrp="1"/>
          </p:cNvSpPr>
          <p:nvPr>
            <p:ph idx="1"/>
          </p:nvPr>
        </p:nvSpPr>
        <p:spPr>
          <a:xfrm>
            <a:off x="86496" y="1661986"/>
            <a:ext cx="4559643" cy="1834978"/>
          </a:xfrm>
        </p:spPr>
        <p:txBody>
          <a:bodyPr/>
          <a:lstStyle/>
          <a:p>
            <a:pPr marL="457200" lvl="1" indent="0">
              <a:buNone/>
            </a:pPr>
            <a:r>
              <a:rPr lang="en-US" sz="1600" b="1" dirty="0" smtClean="0">
                <a:solidFill>
                  <a:srgbClr val="C00000"/>
                </a:solidFill>
              </a:rPr>
              <a:t>Workshop I</a:t>
            </a:r>
          </a:p>
          <a:p>
            <a:pPr marL="457200" lvl="1" indent="0">
              <a:buNone/>
            </a:pPr>
            <a:r>
              <a:rPr lang="en-US" sz="1600" dirty="0" smtClean="0"/>
              <a:t>33 </a:t>
            </a:r>
            <a:r>
              <a:rPr lang="en-US" sz="1600" dirty="0"/>
              <a:t>attendees</a:t>
            </a:r>
          </a:p>
          <a:p>
            <a:pPr marL="457200" lvl="1" indent="0">
              <a:buNone/>
            </a:pPr>
            <a:r>
              <a:rPr lang="en-US" sz="1600" dirty="0"/>
              <a:t>10 System Design Charts</a:t>
            </a:r>
          </a:p>
          <a:p>
            <a:pPr marL="457200" lvl="1" indent="0">
              <a:buNone/>
            </a:pPr>
            <a:r>
              <a:rPr lang="en-US" sz="1600" dirty="0"/>
              <a:t>6 Material Summaries</a:t>
            </a:r>
          </a:p>
          <a:p>
            <a:pPr marL="457200" lvl="1" indent="0">
              <a:buNone/>
            </a:pPr>
            <a:r>
              <a:rPr lang="en-US" sz="1600" dirty="0"/>
              <a:t>2 days of Lectures and Working </a:t>
            </a:r>
            <a:r>
              <a:rPr lang="en-US" sz="1600" dirty="0" smtClean="0"/>
              <a:t>Sessions</a:t>
            </a:r>
          </a:p>
          <a:p>
            <a:pPr marL="457200" lvl="1" indent="0">
              <a:buNone/>
            </a:pPr>
            <a:r>
              <a:rPr lang="en-US" sz="1600" dirty="0" smtClean="0"/>
              <a:t>1 </a:t>
            </a:r>
            <a:r>
              <a:rPr lang="en-US" sz="1600" dirty="0"/>
              <a:t>Report</a:t>
            </a:r>
          </a:p>
          <a:p>
            <a:pPr marL="0" indent="0">
              <a:buNone/>
            </a:pPr>
            <a:endParaRPr lang="en-US" dirty="0"/>
          </a:p>
        </p:txBody>
      </p:sp>
      <p:sp>
        <p:nvSpPr>
          <p:cNvPr id="7" name="Content Placeholder 2"/>
          <p:cNvSpPr txBox="1">
            <a:spLocks/>
          </p:cNvSpPr>
          <p:nvPr/>
        </p:nvSpPr>
        <p:spPr>
          <a:xfrm>
            <a:off x="74139" y="3891588"/>
            <a:ext cx="4843849" cy="18349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1600" b="1" dirty="0" smtClean="0">
                <a:solidFill>
                  <a:srgbClr val="C00000"/>
                </a:solidFill>
              </a:rPr>
              <a:t>Workshop II</a:t>
            </a:r>
          </a:p>
          <a:p>
            <a:pPr marL="457200" lvl="1" indent="0">
              <a:buNone/>
            </a:pPr>
            <a:r>
              <a:rPr lang="en-US" sz="1600" dirty="0" smtClean="0"/>
              <a:t>21 </a:t>
            </a:r>
            <a:r>
              <a:rPr lang="en-US" sz="1600" dirty="0"/>
              <a:t>attendees</a:t>
            </a:r>
          </a:p>
          <a:p>
            <a:pPr marL="457200" lvl="1" indent="0">
              <a:buNone/>
            </a:pPr>
            <a:r>
              <a:rPr lang="en-US" sz="1600" dirty="0" smtClean="0"/>
              <a:t>4 System Design </a:t>
            </a:r>
            <a:r>
              <a:rPr lang="en-US" sz="1600" dirty="0"/>
              <a:t>Charts refined</a:t>
            </a:r>
          </a:p>
          <a:p>
            <a:pPr marL="457200" lvl="1" indent="0">
              <a:buNone/>
            </a:pPr>
            <a:r>
              <a:rPr lang="en-US" sz="1600" dirty="0"/>
              <a:t>Subsystems identified</a:t>
            </a:r>
          </a:p>
          <a:p>
            <a:pPr marL="457200" lvl="1" indent="0">
              <a:buNone/>
            </a:pPr>
            <a:r>
              <a:rPr lang="en-US" sz="1600" dirty="0"/>
              <a:t>2 days of W</a:t>
            </a:r>
            <a:r>
              <a:rPr lang="en-US" sz="1600" dirty="0" smtClean="0"/>
              <a:t>orking sessions and Presentations</a:t>
            </a:r>
            <a:endParaRPr lang="en-US" sz="1600" dirty="0"/>
          </a:p>
          <a:p>
            <a:pPr marL="457200" lvl="1" indent="0">
              <a:buNone/>
            </a:pPr>
            <a:r>
              <a:rPr lang="en-US" sz="1600" dirty="0"/>
              <a:t>1 Report (in progress)</a:t>
            </a:r>
          </a:p>
          <a:p>
            <a:pPr marL="0" indent="0">
              <a:buFont typeface="Arial"/>
              <a:buNone/>
            </a:pPr>
            <a:endParaRPr lang="en-US" dirty="0"/>
          </a:p>
        </p:txBody>
      </p:sp>
      <p:cxnSp>
        <p:nvCxnSpPr>
          <p:cNvPr id="9" name="Straight Connector 8"/>
          <p:cNvCxnSpPr/>
          <p:nvPr/>
        </p:nvCxnSpPr>
        <p:spPr>
          <a:xfrm>
            <a:off x="457194" y="3730947"/>
            <a:ext cx="411480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680" y="1600201"/>
            <a:ext cx="3542229" cy="2130746"/>
          </a:xfrm>
          <a:prstGeom prst="rect">
            <a:avLst/>
          </a:prstGeom>
        </p:spPr>
      </p:pic>
      <p:pic>
        <p:nvPicPr>
          <p:cNvPr id="11" name="Picture 10" descr="C:\Users\Daniel\Dropbox\CHIMAD_MaterialsDesign_InProgress\MatDesII\Alloys\Sauza_MatDesII_sub-system.png"/>
          <p:cNvPicPr/>
          <p:nvPr/>
        </p:nvPicPr>
        <p:blipFill>
          <a:blip r:embed="rId4" cstate="print"/>
          <a:srcRect/>
          <a:stretch>
            <a:fillRect/>
          </a:stretch>
        </p:blipFill>
        <p:spPr bwMode="auto">
          <a:xfrm>
            <a:off x="4909761" y="3913510"/>
            <a:ext cx="3328066" cy="1995619"/>
          </a:xfrm>
          <a:prstGeom prst="rect">
            <a:avLst/>
          </a:prstGeom>
          <a:noFill/>
          <a:ln w="9525">
            <a:noFill/>
            <a:miter lim="800000"/>
            <a:headEnd/>
            <a:tailEnd/>
          </a:ln>
        </p:spPr>
      </p:pic>
      <p:sp>
        <p:nvSpPr>
          <p:cNvPr id="14" name="Rectangle 13"/>
          <p:cNvSpPr/>
          <p:nvPr/>
        </p:nvSpPr>
        <p:spPr>
          <a:xfrm>
            <a:off x="6573795" y="152401"/>
            <a:ext cx="2570205" cy="99953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6573795" y="274638"/>
            <a:ext cx="2570205" cy="87729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rPr>
              <a:t>Sep 24-25 | Mar 3-4</a:t>
            </a:r>
          </a:p>
          <a:p>
            <a:pPr marL="0" indent="0" algn="ctr">
              <a:buNone/>
            </a:pPr>
            <a:r>
              <a:rPr lang="en-US" sz="2000" dirty="0" smtClean="0">
                <a:solidFill>
                  <a:schemeClr val="bg1"/>
                </a:solidFill>
              </a:rPr>
              <a:t>Olson </a:t>
            </a:r>
          </a:p>
          <a:p>
            <a:pPr marL="0" indent="0" algn="ctr">
              <a:buNone/>
            </a:pPr>
            <a:r>
              <a:rPr lang="en-US" sz="2000" dirty="0" smtClean="0">
                <a:solidFill>
                  <a:schemeClr val="bg1"/>
                </a:solidFill>
              </a:rPr>
              <a:t>Komai / </a:t>
            </a:r>
            <a:r>
              <a:rPr lang="en-US" sz="2000" dirty="0" err="1" smtClean="0">
                <a:solidFill>
                  <a:schemeClr val="bg1"/>
                </a:solidFill>
              </a:rPr>
              <a:t>Xiong</a:t>
            </a:r>
            <a:r>
              <a:rPr lang="en-US" sz="2000" dirty="0" smtClean="0">
                <a:solidFill>
                  <a:schemeClr val="bg1"/>
                </a:solidFill>
              </a:rPr>
              <a:t>/ </a:t>
            </a:r>
            <a:r>
              <a:rPr lang="en-US" sz="2000" dirty="0" err="1" smtClean="0">
                <a:solidFill>
                  <a:schemeClr val="bg1"/>
                </a:solidFill>
              </a:rPr>
              <a:t>Gulsoy</a:t>
            </a:r>
            <a:endParaRPr lang="en-US" sz="2000" dirty="0" smtClean="0">
              <a:solidFill>
                <a:schemeClr val="bg1"/>
              </a:solidFill>
            </a:endParaRPr>
          </a:p>
          <a:p>
            <a:pPr marL="457200" lvl="1" indent="0" algn="ctr">
              <a:buFont typeface="Arial"/>
              <a:buNone/>
            </a:pPr>
            <a:endParaRPr lang="en-US" sz="1600" dirty="0" smtClean="0">
              <a:solidFill>
                <a:schemeClr val="bg1"/>
              </a:solidFill>
            </a:endParaRPr>
          </a:p>
          <a:p>
            <a:pPr lvl="1" algn="ctr"/>
            <a:endParaRPr lang="en-US" sz="1600" dirty="0" smtClean="0">
              <a:solidFill>
                <a:schemeClr val="bg1"/>
              </a:solidFill>
            </a:endParaRPr>
          </a:p>
          <a:p>
            <a:pPr lvl="1" algn="ctr"/>
            <a:endParaRPr lang="en-US" sz="2000" dirty="0" smtClean="0">
              <a:solidFill>
                <a:schemeClr val="bg1"/>
              </a:solidFill>
            </a:endParaRPr>
          </a:p>
          <a:p>
            <a:pPr lvl="1" algn="ctr"/>
            <a:endParaRPr lang="en-US" sz="2000" dirty="0" smtClean="0">
              <a:solidFill>
                <a:schemeClr val="bg1"/>
              </a:solidFill>
            </a:endParaRPr>
          </a:p>
          <a:p>
            <a:pPr marL="457200" lvl="1" indent="0" algn="ctr">
              <a:buFont typeface="Arial"/>
              <a:buNone/>
            </a:pPr>
            <a:endParaRPr lang="en-US" sz="2000" dirty="0" smtClean="0">
              <a:solidFill>
                <a:schemeClr val="bg1"/>
              </a:solidFill>
            </a:endParaRPr>
          </a:p>
          <a:p>
            <a:pPr marL="457200" lvl="1" indent="0" algn="ctr">
              <a:buFont typeface="Arial"/>
              <a:buNone/>
            </a:pPr>
            <a:endParaRPr lang="en-US" sz="2000" dirty="0">
              <a:solidFill>
                <a:schemeClr val="bg1"/>
              </a:solidFill>
            </a:endParaRPr>
          </a:p>
        </p:txBody>
      </p:sp>
      <p:sp>
        <p:nvSpPr>
          <p:cNvPr id="16" name="Rectangle 15"/>
          <p:cNvSpPr/>
          <p:nvPr/>
        </p:nvSpPr>
        <p:spPr>
          <a:xfrm>
            <a:off x="48484" y="6455946"/>
            <a:ext cx="5539516" cy="338554"/>
          </a:xfrm>
          <a:prstGeom prst="rect">
            <a:avLst/>
          </a:prstGeom>
        </p:spPr>
        <p:txBody>
          <a:bodyPr wrap="square">
            <a:spAutoFit/>
          </a:bodyPr>
          <a:lstStyle/>
          <a:p>
            <a:pPr lvl="1"/>
            <a:r>
              <a:rPr lang="en-US" sz="1600" b="1" dirty="0" smtClean="0">
                <a:solidFill>
                  <a:srgbClr val="C00000"/>
                </a:solidFill>
              </a:rPr>
              <a:t>Workshop III @ NIST – JUN 13-14 (Campbell)</a:t>
            </a:r>
            <a:endParaRPr lang="en-US" sz="1600" b="1" dirty="0">
              <a:solidFill>
                <a:srgbClr val="C00000"/>
              </a:solidFill>
            </a:endParaRPr>
          </a:p>
        </p:txBody>
      </p:sp>
      <p:sp>
        <p:nvSpPr>
          <p:cNvPr id="17" name="Rectangle 16"/>
          <p:cNvSpPr/>
          <p:nvPr/>
        </p:nvSpPr>
        <p:spPr>
          <a:xfrm>
            <a:off x="457194" y="5858190"/>
            <a:ext cx="4215118" cy="54233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419094" y="5955307"/>
            <a:ext cx="4345486" cy="8772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rPr>
              <a:t>OPV &amp; Data </a:t>
            </a:r>
            <a:r>
              <a:rPr lang="en-US" sz="2000" smtClean="0">
                <a:solidFill>
                  <a:schemeClr val="bg1"/>
                </a:solidFill>
              </a:rPr>
              <a:t>Mining Collaboration</a:t>
            </a:r>
            <a:endParaRPr lang="en-US" sz="2000" dirty="0">
              <a:solidFill>
                <a:schemeClr val="bg1"/>
              </a:solidFill>
            </a:endParaRPr>
          </a:p>
        </p:txBody>
      </p:sp>
    </p:spTree>
    <p:extLst>
      <p:ext uri="{BB962C8B-B14F-4D97-AF65-F5344CB8AC3E}">
        <p14:creationId xmlns:p14="http://schemas.microsoft.com/office/powerpoint/2010/main" val="140500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Community Standard Building:</a:t>
            </a:r>
            <a:br>
              <a:rPr lang="en-US" sz="2800" dirty="0" smtClean="0"/>
            </a:br>
            <a:r>
              <a:rPr lang="en-US" sz="2400" dirty="0" smtClean="0"/>
              <a:t>Steel Research Group (SRG) Materials Design Consortium</a:t>
            </a:r>
            <a:endParaRPr lang="en-US" sz="2400" dirty="0"/>
          </a:p>
        </p:txBody>
      </p:sp>
      <p:sp>
        <p:nvSpPr>
          <p:cNvPr id="3" name="Content Placeholder 2"/>
          <p:cNvSpPr>
            <a:spLocks noGrp="1"/>
          </p:cNvSpPr>
          <p:nvPr>
            <p:ph idx="1"/>
          </p:nvPr>
        </p:nvSpPr>
        <p:spPr>
          <a:xfrm>
            <a:off x="86496" y="1661986"/>
            <a:ext cx="7393804" cy="751014"/>
          </a:xfrm>
        </p:spPr>
        <p:txBody>
          <a:bodyPr>
            <a:normAutofit fontScale="92500" lnSpcReduction="20000"/>
          </a:bodyPr>
          <a:lstStyle/>
          <a:p>
            <a:pPr marL="457200" lvl="1" indent="0">
              <a:buNone/>
            </a:pPr>
            <a:r>
              <a:rPr lang="en-US" sz="1600" b="1" dirty="0" smtClean="0">
                <a:solidFill>
                  <a:srgbClr val="C00000"/>
                </a:solidFill>
              </a:rPr>
              <a:t>31</a:t>
            </a:r>
            <a:r>
              <a:rPr lang="en-US" sz="1600" b="1" baseline="30000" dirty="0" smtClean="0">
                <a:solidFill>
                  <a:srgbClr val="C00000"/>
                </a:solidFill>
              </a:rPr>
              <a:t>st</a:t>
            </a:r>
            <a:r>
              <a:rPr lang="en-US" sz="1600" b="1" dirty="0" smtClean="0">
                <a:solidFill>
                  <a:srgbClr val="C00000"/>
                </a:solidFill>
              </a:rPr>
              <a:t> SRG Meeting (2015) – Mar 24-25, 2015</a:t>
            </a:r>
            <a:endParaRPr lang="en-US" sz="1600" b="1" dirty="0" smtClean="0"/>
          </a:p>
          <a:p>
            <a:pPr marL="457200" lvl="1" indent="0">
              <a:buNone/>
            </a:pPr>
            <a:r>
              <a:rPr lang="en-US" sz="1600" b="1" dirty="0" smtClean="0"/>
              <a:t>Broadcast live for the first time!</a:t>
            </a:r>
          </a:p>
          <a:p>
            <a:pPr marL="457200" lvl="1" indent="0">
              <a:buNone/>
            </a:pPr>
            <a:r>
              <a:rPr lang="en-US" sz="1600" b="1" dirty="0" smtClean="0"/>
              <a:t>Majority of attendees are from industry – largest attended SRG to date</a:t>
            </a:r>
            <a:endParaRPr lang="en-US" sz="1600" b="1" dirty="0"/>
          </a:p>
          <a:p>
            <a:pPr marL="0" indent="0">
              <a:buNone/>
            </a:pPr>
            <a:endParaRPr lang="en-US" dirty="0"/>
          </a:p>
        </p:txBody>
      </p:sp>
      <p:sp>
        <p:nvSpPr>
          <p:cNvPr id="4" name="Content Placeholder 2"/>
          <p:cNvSpPr txBox="1">
            <a:spLocks/>
          </p:cNvSpPr>
          <p:nvPr/>
        </p:nvSpPr>
        <p:spPr>
          <a:xfrm>
            <a:off x="86496" y="2540000"/>
            <a:ext cx="4993504" cy="75101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1600" b="1" dirty="0" smtClean="0">
                <a:solidFill>
                  <a:srgbClr val="C00000"/>
                </a:solidFill>
              </a:rPr>
              <a:t>32</a:t>
            </a:r>
            <a:r>
              <a:rPr lang="en-US" sz="1600" b="1" baseline="30000" dirty="0" smtClean="0">
                <a:solidFill>
                  <a:srgbClr val="C00000"/>
                </a:solidFill>
              </a:rPr>
              <a:t>nd</a:t>
            </a:r>
            <a:r>
              <a:rPr lang="en-US" sz="1600" b="1" dirty="0" smtClean="0">
                <a:solidFill>
                  <a:srgbClr val="C00000"/>
                </a:solidFill>
              </a:rPr>
              <a:t> SRG Meeting (2015) – Mar 21-22, 2016</a:t>
            </a:r>
            <a:endParaRPr lang="en-US" sz="1600" b="1" dirty="0" smtClean="0"/>
          </a:p>
          <a:p>
            <a:pPr marL="457200" lvl="1" indent="0">
              <a:buFont typeface="Arial"/>
              <a:buNone/>
            </a:pPr>
            <a:r>
              <a:rPr lang="en-US" sz="1600" b="1" dirty="0" smtClean="0"/>
              <a:t>Broadcast live, 34 registered to virtually attend</a:t>
            </a:r>
          </a:p>
          <a:p>
            <a:pPr marL="457200" lvl="1" indent="0">
              <a:buFont typeface="Arial"/>
              <a:buNone/>
            </a:pPr>
            <a:r>
              <a:rPr lang="en-US" sz="1600" b="1" dirty="0" smtClean="0"/>
              <a:t>80 registered to attend on site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966" y="3291014"/>
            <a:ext cx="4827033" cy="3492500"/>
          </a:xfrm>
          <a:prstGeom prst="rect">
            <a:avLst/>
          </a:prstGeom>
        </p:spPr>
      </p:pic>
    </p:spTree>
    <p:extLst>
      <p:ext uri="{BB962C8B-B14F-4D97-AF65-F5344CB8AC3E}">
        <p14:creationId xmlns:p14="http://schemas.microsoft.com/office/powerpoint/2010/main" val="243508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Community Standard Building:</a:t>
            </a:r>
            <a:br>
              <a:rPr lang="en-US" sz="2800" dirty="0" smtClean="0"/>
            </a:br>
            <a:r>
              <a:rPr lang="en-US" sz="2200" dirty="0" smtClean="0"/>
              <a:t>Semi-Automated Data Base Creation course</a:t>
            </a:r>
            <a:endParaRPr lang="en-US" sz="2200" dirty="0"/>
          </a:p>
        </p:txBody>
      </p:sp>
      <p:sp>
        <p:nvSpPr>
          <p:cNvPr id="4" name="Rectangle 3"/>
          <p:cNvSpPr/>
          <p:nvPr/>
        </p:nvSpPr>
        <p:spPr>
          <a:xfrm>
            <a:off x="6573795" y="460376"/>
            <a:ext cx="2570205" cy="38576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6573795" y="460376"/>
            <a:ext cx="2570205" cy="385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solidFill>
                  <a:schemeClr val="bg1"/>
                </a:solidFill>
              </a:rPr>
              <a:t>De Pablo / </a:t>
            </a:r>
            <a:r>
              <a:rPr lang="en-US" sz="1600" dirty="0" err="1" smtClean="0">
                <a:solidFill>
                  <a:schemeClr val="bg1"/>
                </a:solidFill>
              </a:rPr>
              <a:t>Audus</a:t>
            </a:r>
            <a:r>
              <a:rPr lang="en-US" sz="1600" dirty="0" smtClean="0">
                <a:solidFill>
                  <a:schemeClr val="bg1"/>
                </a:solidFill>
              </a:rPr>
              <a:t> / Foster</a:t>
            </a:r>
          </a:p>
          <a:p>
            <a:pPr marL="457200" lvl="1" indent="0" algn="ctr">
              <a:buFont typeface="Arial"/>
              <a:buNone/>
            </a:pPr>
            <a:endParaRPr lang="en-US" sz="1600" dirty="0" smtClean="0">
              <a:solidFill>
                <a:schemeClr val="bg1"/>
              </a:solidFill>
            </a:endParaRPr>
          </a:p>
          <a:p>
            <a:pPr lvl="1" algn="ctr"/>
            <a:endParaRPr lang="en-US" sz="1600" dirty="0" smtClean="0">
              <a:solidFill>
                <a:schemeClr val="bg1"/>
              </a:solidFill>
            </a:endParaRPr>
          </a:p>
          <a:p>
            <a:pPr lvl="1" algn="ctr"/>
            <a:endParaRPr lang="en-US" sz="2000" dirty="0" smtClean="0">
              <a:solidFill>
                <a:schemeClr val="bg1"/>
              </a:solidFill>
            </a:endParaRPr>
          </a:p>
          <a:p>
            <a:pPr lvl="1" algn="ctr"/>
            <a:endParaRPr lang="en-US" sz="2000" dirty="0" smtClean="0">
              <a:solidFill>
                <a:schemeClr val="bg1"/>
              </a:solidFill>
            </a:endParaRPr>
          </a:p>
          <a:p>
            <a:pPr marL="457200" lvl="1" indent="0" algn="ctr">
              <a:buFont typeface="Arial"/>
              <a:buNone/>
            </a:pPr>
            <a:endParaRPr lang="en-US" sz="2000" dirty="0" smtClean="0">
              <a:solidFill>
                <a:schemeClr val="bg1"/>
              </a:solidFill>
            </a:endParaRPr>
          </a:p>
          <a:p>
            <a:pPr marL="457200" lvl="1" indent="0" algn="ctr">
              <a:buFont typeface="Arial"/>
              <a:buNone/>
            </a:pPr>
            <a:endParaRPr lang="en-US" sz="2000"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3700"/>
            <a:ext cx="9144000" cy="2867431"/>
          </a:xfrm>
          <a:prstGeom prst="rect">
            <a:avLst/>
          </a:prstGeom>
        </p:spPr>
      </p:pic>
      <p:sp>
        <p:nvSpPr>
          <p:cNvPr id="7" name="Rectangle 6"/>
          <p:cNvSpPr/>
          <p:nvPr/>
        </p:nvSpPr>
        <p:spPr>
          <a:xfrm>
            <a:off x="355600" y="4777193"/>
            <a:ext cx="8331200" cy="923330"/>
          </a:xfrm>
          <a:prstGeom prst="rect">
            <a:avLst/>
          </a:prstGeom>
        </p:spPr>
        <p:txBody>
          <a:bodyPr wrap="square">
            <a:spAutoFit/>
          </a:bodyPr>
          <a:lstStyle/>
          <a:p>
            <a:pPr marL="285750" indent="-285750">
              <a:buFont typeface="Arial" charset="0"/>
              <a:buChar char="•"/>
            </a:pPr>
            <a:r>
              <a:rPr lang="en-US" dirty="0"/>
              <a:t>O</a:t>
            </a:r>
            <a:r>
              <a:rPr lang="en-US" smtClean="0"/>
              <a:t>rganizers </a:t>
            </a:r>
            <a:r>
              <a:rPr lang="en-US" dirty="0"/>
              <a:t>have developed a model for semi-automated data base creation </a:t>
            </a:r>
            <a:endParaRPr lang="en-US" dirty="0" smtClean="0">
              <a:latin typeface="NimbusRomNo9L" charset="0"/>
            </a:endParaRPr>
          </a:p>
          <a:p>
            <a:pPr marL="285750" indent="-285750">
              <a:buFont typeface="Arial" charset="0"/>
              <a:buChar char="•"/>
            </a:pPr>
            <a:r>
              <a:rPr lang="en-US" dirty="0" smtClean="0">
                <a:latin typeface="+mj-lt"/>
              </a:rPr>
              <a:t>Course designed for data entry “verification step” implementation</a:t>
            </a:r>
          </a:p>
          <a:p>
            <a:pPr marL="285750" indent="-285750">
              <a:buFont typeface="Arial" charset="0"/>
              <a:buChar char="•"/>
            </a:pPr>
            <a:r>
              <a:rPr lang="en-US" dirty="0" smtClean="0">
                <a:latin typeface="+mj-lt"/>
              </a:rPr>
              <a:t>Manuscript submitted for publication</a:t>
            </a:r>
            <a:endParaRPr lang="en-US" dirty="0">
              <a:latin typeface="+mj-lt"/>
            </a:endParaRPr>
          </a:p>
        </p:txBody>
      </p:sp>
    </p:spTree>
    <p:extLst>
      <p:ext uri="{BB962C8B-B14F-4D97-AF65-F5344CB8AC3E}">
        <p14:creationId xmlns:p14="http://schemas.microsoft.com/office/powerpoint/2010/main" val="254506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Community Standard Building:</a:t>
            </a:r>
            <a:br>
              <a:rPr lang="en-US" sz="2800" dirty="0" smtClean="0"/>
            </a:br>
            <a:r>
              <a:rPr lang="en-US" sz="2800" dirty="0" smtClean="0"/>
              <a:t>Use-case led Symposia</a:t>
            </a:r>
            <a:endParaRPr lang="en-US" sz="2800" dirty="0"/>
          </a:p>
        </p:txBody>
      </p:sp>
      <p:sp>
        <p:nvSpPr>
          <p:cNvPr id="3" name="Rectangle 2"/>
          <p:cNvSpPr/>
          <p:nvPr/>
        </p:nvSpPr>
        <p:spPr>
          <a:xfrm>
            <a:off x="4254500" y="1570586"/>
            <a:ext cx="4610100" cy="1754326"/>
          </a:xfrm>
          <a:prstGeom prst="rect">
            <a:avLst/>
          </a:prstGeom>
        </p:spPr>
        <p:txBody>
          <a:bodyPr wrap="square">
            <a:spAutoFit/>
          </a:bodyPr>
          <a:lstStyle/>
          <a:p>
            <a:r>
              <a:rPr lang="en-US" b="1" dirty="0">
                <a:solidFill>
                  <a:srgbClr val="C00000"/>
                </a:solidFill>
                <a:latin typeface="NimbusRomNo9L" charset="0"/>
              </a:rPr>
              <a:t>Scientific Symposium on</a:t>
            </a:r>
            <a:br>
              <a:rPr lang="en-US" b="1" dirty="0">
                <a:solidFill>
                  <a:srgbClr val="C00000"/>
                </a:solidFill>
                <a:latin typeface="NimbusRomNo9L" charset="0"/>
              </a:rPr>
            </a:br>
            <a:r>
              <a:rPr lang="en-US" b="1" dirty="0">
                <a:solidFill>
                  <a:srgbClr val="C00000"/>
                </a:solidFill>
                <a:latin typeface="NimbusRomNo9L" charset="0"/>
              </a:rPr>
              <a:t>Multivalent Interactions in Polyelectrolytes: New Physics, Biology and Materials </a:t>
            </a:r>
            <a:endParaRPr lang="en-US" b="1" dirty="0" smtClean="0">
              <a:solidFill>
                <a:srgbClr val="C00000"/>
              </a:solidFill>
              <a:latin typeface="NimbusRomNo9L" charset="0"/>
            </a:endParaRPr>
          </a:p>
          <a:p>
            <a:r>
              <a:rPr lang="en-US" dirty="0" smtClean="0">
                <a:solidFill>
                  <a:srgbClr val="005493"/>
                </a:solidFill>
                <a:latin typeface="NimbusRomNo9L" charset="0"/>
              </a:rPr>
              <a:t>October 2-4, 2015 @ University of Chicago</a:t>
            </a:r>
          </a:p>
          <a:p>
            <a:r>
              <a:rPr lang="en-US" i="1" dirty="0" smtClean="0">
                <a:solidFill>
                  <a:srgbClr val="005493"/>
                </a:solidFill>
                <a:latin typeface="NimbusRomNo9L" charset="0"/>
              </a:rPr>
              <a:t>Organizers: De Pablo, Gibson, Olvera de la Cruz, </a:t>
            </a:r>
            <a:r>
              <a:rPr lang="en-US" i="1" dirty="0" err="1" smtClean="0">
                <a:solidFill>
                  <a:srgbClr val="005493"/>
                </a:solidFill>
                <a:latin typeface="NimbusRomNo9L" charset="0"/>
              </a:rPr>
              <a:t>Prabhu</a:t>
            </a:r>
            <a:r>
              <a:rPr lang="en-US" i="1" dirty="0" smtClean="0">
                <a:solidFill>
                  <a:srgbClr val="005493"/>
                </a:solidFill>
                <a:latin typeface="NimbusRomNo9L" charset="0"/>
              </a:rPr>
              <a:t>, </a:t>
            </a:r>
            <a:r>
              <a:rPr lang="en-US" i="1" dirty="0" err="1" smtClean="0">
                <a:solidFill>
                  <a:srgbClr val="005493"/>
                </a:solidFill>
                <a:latin typeface="NimbusRomNo9L" charset="0"/>
              </a:rPr>
              <a:t>Tirrell</a:t>
            </a:r>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85743" y="1701801"/>
            <a:ext cx="3692557" cy="2461104"/>
          </a:xfrm>
          <a:prstGeom prst="rect">
            <a:avLst/>
          </a:prstGeom>
        </p:spPr>
      </p:pic>
      <p:sp>
        <p:nvSpPr>
          <p:cNvPr id="5" name="Content Placeholder 2"/>
          <p:cNvSpPr>
            <a:spLocks noGrp="1"/>
          </p:cNvSpPr>
          <p:nvPr>
            <p:ph idx="1"/>
          </p:nvPr>
        </p:nvSpPr>
        <p:spPr>
          <a:xfrm>
            <a:off x="3816350" y="3324912"/>
            <a:ext cx="4559643" cy="1309814"/>
          </a:xfrm>
        </p:spPr>
        <p:txBody>
          <a:bodyPr/>
          <a:lstStyle/>
          <a:p>
            <a:pPr marL="457200" lvl="1" indent="0">
              <a:buNone/>
            </a:pPr>
            <a:r>
              <a:rPr lang="en-US" sz="1600" dirty="0" smtClean="0"/>
              <a:t>100 attendees, 40 Invited Talks</a:t>
            </a:r>
            <a:endParaRPr lang="en-US" sz="1600" dirty="0"/>
          </a:p>
          <a:p>
            <a:pPr marL="457200" lvl="1" indent="0">
              <a:buNone/>
            </a:pPr>
            <a:r>
              <a:rPr lang="en-US" sz="1600" dirty="0" smtClean="0"/>
              <a:t>Special recognition: </a:t>
            </a:r>
          </a:p>
          <a:p>
            <a:pPr marL="457200" lvl="1" indent="0">
              <a:buNone/>
            </a:pPr>
            <a:r>
              <a:rPr lang="en-US" sz="1600" i="1" dirty="0" smtClean="0"/>
              <a:t>Matthew </a:t>
            </a:r>
            <a:r>
              <a:rPr lang="en-US" sz="1600" i="1" dirty="0" err="1" smtClean="0"/>
              <a:t>Tirell’s</a:t>
            </a:r>
            <a:r>
              <a:rPr lang="en-US" sz="1600" i="1" dirty="0" smtClean="0"/>
              <a:t> accomplishments</a:t>
            </a:r>
            <a:endParaRPr lang="en-US" sz="1600" i="1"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43" y="4305300"/>
            <a:ext cx="2997200" cy="2247900"/>
          </a:xfrm>
          <a:prstGeom prst="rect">
            <a:avLst/>
          </a:prstGeom>
        </p:spPr>
      </p:pic>
      <p:sp>
        <p:nvSpPr>
          <p:cNvPr id="7" name="Rectangle 6"/>
          <p:cNvSpPr/>
          <p:nvPr/>
        </p:nvSpPr>
        <p:spPr>
          <a:xfrm>
            <a:off x="3495643" y="5006708"/>
            <a:ext cx="4152900" cy="1200329"/>
          </a:xfrm>
          <a:prstGeom prst="rect">
            <a:avLst/>
          </a:prstGeom>
        </p:spPr>
        <p:txBody>
          <a:bodyPr wrap="square">
            <a:spAutoFit/>
          </a:bodyPr>
          <a:lstStyle/>
          <a:p>
            <a:r>
              <a:rPr lang="en-US" b="1" dirty="0">
                <a:solidFill>
                  <a:srgbClr val="C00000"/>
                </a:solidFill>
                <a:latin typeface="NimbusRomNo9L" charset="0"/>
                <a:ea typeface="NimbusRomNo9L" charset="0"/>
                <a:cs typeface="NimbusRomNo9L" charset="0"/>
              </a:rPr>
              <a:t>Advances and Challenges in </a:t>
            </a:r>
            <a:endParaRPr lang="en-US" b="1" dirty="0" smtClean="0">
              <a:solidFill>
                <a:srgbClr val="C00000"/>
              </a:solidFill>
              <a:latin typeface="NimbusRomNo9L" charset="0"/>
              <a:ea typeface="NimbusRomNo9L" charset="0"/>
              <a:cs typeface="NimbusRomNo9L" charset="0"/>
            </a:endParaRPr>
          </a:p>
          <a:p>
            <a:r>
              <a:rPr lang="en-US" b="1" dirty="0" smtClean="0">
                <a:solidFill>
                  <a:srgbClr val="C00000"/>
                </a:solidFill>
                <a:latin typeface="NimbusRomNo9L" charset="0"/>
                <a:ea typeface="NimbusRomNo9L" charset="0"/>
                <a:cs typeface="NimbusRomNo9L" charset="0"/>
              </a:rPr>
              <a:t>Soft </a:t>
            </a:r>
            <a:r>
              <a:rPr lang="en-US" b="1" dirty="0">
                <a:solidFill>
                  <a:srgbClr val="C00000"/>
                </a:solidFill>
                <a:latin typeface="NimbusRomNo9L" charset="0"/>
                <a:ea typeface="NimbusRomNo9L" charset="0"/>
                <a:cs typeface="NimbusRomNo9L" charset="0"/>
              </a:rPr>
              <a:t>Matter Photovoltaic Research </a:t>
            </a:r>
          </a:p>
          <a:p>
            <a:r>
              <a:rPr lang="en-US" dirty="0" smtClean="0">
                <a:solidFill>
                  <a:srgbClr val="005493"/>
                </a:solidFill>
                <a:latin typeface="NimbusRomNo9L" charset="0"/>
              </a:rPr>
              <a:t>Nov 13-14, 2015 @ University of Chicago</a:t>
            </a:r>
          </a:p>
          <a:p>
            <a:r>
              <a:rPr lang="en-US" i="1" dirty="0" smtClean="0">
                <a:solidFill>
                  <a:srgbClr val="005493"/>
                </a:solidFill>
                <a:latin typeface="NimbusRomNo9L" charset="0"/>
              </a:rPr>
              <a:t>Organizers: Yu, Marks, Richter</a:t>
            </a:r>
            <a:endParaRPr lang="en-US" i="1" dirty="0"/>
          </a:p>
        </p:txBody>
      </p:sp>
      <p:sp>
        <p:nvSpPr>
          <p:cNvPr id="8" name="Content Placeholder 2"/>
          <p:cNvSpPr txBox="1">
            <a:spLocks/>
          </p:cNvSpPr>
          <p:nvPr/>
        </p:nvSpPr>
        <p:spPr>
          <a:xfrm>
            <a:off x="3088900" y="6200687"/>
            <a:ext cx="4559643" cy="7041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1600" smtClean="0"/>
              <a:t>&gt; 50 </a:t>
            </a:r>
            <a:r>
              <a:rPr lang="en-US" sz="1600" dirty="0" smtClean="0"/>
              <a:t>attendees</a:t>
            </a:r>
            <a:r>
              <a:rPr lang="en-US" sz="1600" smtClean="0"/>
              <a:t>, 11 </a:t>
            </a:r>
            <a:r>
              <a:rPr lang="en-US" sz="1600" dirty="0" smtClean="0"/>
              <a:t>Invited Talks</a:t>
            </a:r>
            <a:endParaRPr lang="en-US" sz="1600" dirty="0"/>
          </a:p>
        </p:txBody>
      </p:sp>
    </p:spTree>
    <p:extLst>
      <p:ext uri="{BB962C8B-B14F-4D97-AF65-F5344CB8AC3E}">
        <p14:creationId xmlns:p14="http://schemas.microsoft.com/office/powerpoint/2010/main" val="1593370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Community Standard Building:</a:t>
            </a:r>
            <a:br>
              <a:rPr lang="en-US" sz="2800" dirty="0" smtClean="0"/>
            </a:br>
            <a:r>
              <a:rPr lang="en-US" sz="2800" dirty="0" smtClean="0"/>
              <a:t>Data &amp; Databases </a:t>
            </a:r>
            <a:endParaRPr lang="en-US" sz="2800" dirty="0"/>
          </a:p>
        </p:txBody>
      </p:sp>
      <p:sp>
        <p:nvSpPr>
          <p:cNvPr id="6" name="Content Placeholder 2"/>
          <p:cNvSpPr txBox="1">
            <a:spLocks/>
          </p:cNvSpPr>
          <p:nvPr/>
        </p:nvSpPr>
        <p:spPr>
          <a:xfrm>
            <a:off x="127000" y="1623886"/>
            <a:ext cx="8432800" cy="31386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1600" b="1" dirty="0" smtClean="0">
                <a:solidFill>
                  <a:srgbClr val="C00000"/>
                </a:solidFill>
              </a:rPr>
              <a:t>Workshop I – Jan 25-26, 2016</a:t>
            </a:r>
          </a:p>
          <a:p>
            <a:pPr marL="457200" lvl="1" indent="0">
              <a:buFont typeface="Arial"/>
              <a:buNone/>
            </a:pPr>
            <a:r>
              <a:rPr lang="en-US" sz="1600" b="1" dirty="0" err="1" smtClean="0"/>
              <a:t>CHiMaD</a:t>
            </a:r>
            <a:r>
              <a:rPr lang="en-US" sz="1600" b="1" dirty="0" smtClean="0"/>
              <a:t> Data, Database &amp; Discovery Workshop</a:t>
            </a:r>
          </a:p>
          <a:p>
            <a:pPr marL="457200" lvl="1" indent="0">
              <a:buFont typeface="Arial"/>
              <a:buNone/>
            </a:pPr>
            <a:r>
              <a:rPr lang="en-US" sz="1600" dirty="0" err="1" smtClean="0"/>
              <a:t>CHiMaD</a:t>
            </a:r>
            <a:r>
              <a:rPr lang="en-US" sz="1600" dirty="0" smtClean="0"/>
              <a:t> &amp; NIST Efforts</a:t>
            </a:r>
          </a:p>
          <a:p>
            <a:pPr marL="0" indent="0">
              <a:buNone/>
            </a:pPr>
            <a:r>
              <a:rPr lang="en-US" sz="1600" dirty="0" smtClean="0"/>
              <a:t>	Data </a:t>
            </a:r>
            <a:r>
              <a:rPr lang="en-US" sz="1600" dirty="0"/>
              <a:t>management practices </a:t>
            </a:r>
            <a:r>
              <a:rPr lang="en-US" sz="1600" dirty="0" smtClean="0"/>
              <a:t>to </a:t>
            </a:r>
            <a:r>
              <a:rPr lang="en-US" sz="1600" dirty="0"/>
              <a:t>support </a:t>
            </a:r>
            <a:r>
              <a:rPr lang="en-US" sz="1600" dirty="0" smtClean="0"/>
              <a:t>data discovery</a:t>
            </a:r>
            <a:r>
              <a:rPr lang="en-US" sz="1600" dirty="0"/>
              <a:t>, exchange, and re-use</a:t>
            </a:r>
            <a:endParaRPr lang="en-US" sz="1600" dirty="0" smtClean="0"/>
          </a:p>
          <a:p>
            <a:pPr marL="457200" lvl="1" indent="0">
              <a:buFont typeface="Arial"/>
              <a:buNone/>
            </a:pPr>
            <a:r>
              <a:rPr lang="en-US" sz="1600" dirty="0" smtClean="0"/>
              <a:t>6 Working groups: MDCS, </a:t>
            </a:r>
            <a:r>
              <a:rPr lang="en-US" sz="1600" dirty="0" err="1" smtClean="0"/>
              <a:t>Dspace</a:t>
            </a:r>
            <a:r>
              <a:rPr lang="en-US" sz="1600" dirty="0" smtClean="0"/>
              <a:t>, MRR, MDF, </a:t>
            </a:r>
            <a:r>
              <a:rPr lang="en-US" sz="1600" dirty="0"/>
              <a:t>E</a:t>
            </a:r>
            <a:r>
              <a:rPr lang="en-US" sz="1600" dirty="0" smtClean="0"/>
              <a:t>xperimental Data, Schemas for Polymer </a:t>
            </a:r>
            <a:r>
              <a:rPr lang="en-US" sz="1600" dirty="0" err="1" smtClean="0"/>
              <a:t>Nanocomposites</a:t>
            </a:r>
            <a:r>
              <a:rPr lang="en-US" sz="1600" dirty="0" smtClean="0"/>
              <a:t>, Natural Language Processing, DFT, </a:t>
            </a:r>
            <a:r>
              <a:rPr lang="en-US" sz="1600" dirty="0" err="1" smtClean="0"/>
              <a:t>Calphad</a:t>
            </a:r>
            <a:r>
              <a:rPr lang="en-US" sz="1600" dirty="0"/>
              <a:t> </a:t>
            </a:r>
            <a:r>
              <a:rPr lang="en-US" sz="1600" dirty="0" smtClean="0"/>
              <a:t>proto-databases</a:t>
            </a:r>
          </a:p>
          <a:p>
            <a:pPr marL="457200" lvl="1" indent="0">
              <a:buFont typeface="Arial"/>
              <a:buNone/>
            </a:pPr>
            <a:r>
              <a:rPr lang="en-US" sz="1600" dirty="0" smtClean="0"/>
              <a:t>BD-SPOKE Proposal – Midwest Consortium</a:t>
            </a:r>
          </a:p>
          <a:p>
            <a:pPr marL="457200" lvl="1" indent="0">
              <a:buFont typeface="Arial"/>
              <a:buNone/>
            </a:pPr>
            <a:endParaRPr lang="en-US" sz="1600" dirty="0" smtClean="0"/>
          </a:p>
        </p:txBody>
      </p:sp>
      <p:sp>
        <p:nvSpPr>
          <p:cNvPr id="7" name="Content Placeholder 2"/>
          <p:cNvSpPr txBox="1">
            <a:spLocks/>
          </p:cNvSpPr>
          <p:nvPr/>
        </p:nvSpPr>
        <p:spPr>
          <a:xfrm>
            <a:off x="127000" y="3932174"/>
            <a:ext cx="9537700" cy="20447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1600" b="1" dirty="0" smtClean="0">
                <a:solidFill>
                  <a:srgbClr val="C00000"/>
                </a:solidFill>
              </a:rPr>
              <a:t>Workshop II – May 2, 2016</a:t>
            </a:r>
          </a:p>
          <a:p>
            <a:pPr marL="0" indent="0">
              <a:buNone/>
            </a:pPr>
            <a:r>
              <a:rPr lang="en-US" sz="1600" b="1" dirty="0" smtClean="0"/>
              <a:t>	Building </a:t>
            </a:r>
            <a:r>
              <a:rPr lang="en-US" sz="1600" b="1" dirty="0"/>
              <a:t>an Interoperable Materials Data </a:t>
            </a:r>
            <a:r>
              <a:rPr lang="en-US" sz="1600" b="1" dirty="0" smtClean="0"/>
              <a:t>Infrastructure</a:t>
            </a:r>
          </a:p>
          <a:p>
            <a:pPr marL="0" lvl="1" indent="0">
              <a:buNone/>
            </a:pPr>
            <a:r>
              <a:rPr lang="en-US" sz="1600" dirty="0" smtClean="0"/>
              <a:t>	4 </a:t>
            </a:r>
            <a:r>
              <a:rPr lang="en-US" sz="1600" dirty="0"/>
              <a:t>Working </a:t>
            </a:r>
            <a:r>
              <a:rPr lang="en-US" sz="1600" dirty="0" smtClean="0"/>
              <a:t>groups: </a:t>
            </a:r>
            <a:r>
              <a:rPr lang="en-US" sz="1600" dirty="0"/>
              <a:t>materials design research, </a:t>
            </a:r>
            <a:r>
              <a:rPr lang="en-US" sz="1600" dirty="0" smtClean="0"/>
              <a:t>tools </a:t>
            </a:r>
            <a:r>
              <a:rPr lang="en-US" sz="1600" dirty="0"/>
              <a:t>&amp; services, </a:t>
            </a:r>
            <a:r>
              <a:rPr lang="en-US" sz="1600" dirty="0" smtClean="0"/>
              <a:t>infrastructure, </a:t>
            </a:r>
          </a:p>
          <a:p>
            <a:pPr marL="0" lvl="1" indent="0">
              <a:buNone/>
            </a:pPr>
            <a:r>
              <a:rPr lang="en-US" sz="1600" dirty="0"/>
              <a:t> </a:t>
            </a:r>
            <a:r>
              <a:rPr lang="en-US" sz="1600" dirty="0" smtClean="0"/>
              <a:t>	interoperability </a:t>
            </a:r>
            <a:endParaRPr lang="en-US" sz="1600" dirty="0"/>
          </a:p>
          <a:p>
            <a:pPr marL="0" lvl="1" indent="0">
              <a:buNone/>
            </a:pPr>
            <a:endParaRPr lang="en-US" sz="1600" dirty="0"/>
          </a:p>
          <a:p>
            <a:pPr marL="0" indent="0">
              <a:buNone/>
            </a:pPr>
            <a:r>
              <a:rPr lang="en-US" sz="1600" b="1" dirty="0" smtClean="0"/>
              <a:t> </a:t>
            </a:r>
            <a:endParaRPr lang="en-US" sz="1600" dirty="0"/>
          </a:p>
        </p:txBody>
      </p:sp>
      <p:sp>
        <p:nvSpPr>
          <p:cNvPr id="9" name="Content Placeholder 2"/>
          <p:cNvSpPr txBox="1">
            <a:spLocks/>
          </p:cNvSpPr>
          <p:nvPr/>
        </p:nvSpPr>
        <p:spPr>
          <a:xfrm>
            <a:off x="127000" y="5222748"/>
            <a:ext cx="8432800" cy="26767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1600" b="1" dirty="0" smtClean="0">
                <a:solidFill>
                  <a:srgbClr val="C00000"/>
                </a:solidFill>
              </a:rPr>
              <a:t>Workshop III – Oct 31-Nov 2, 2016</a:t>
            </a:r>
          </a:p>
          <a:p>
            <a:pPr marL="457200" lvl="1" indent="0">
              <a:buFont typeface="Arial"/>
              <a:buNone/>
            </a:pPr>
            <a:r>
              <a:rPr lang="en-US" sz="1600" b="1" dirty="0" smtClean="0"/>
              <a:t>NIST/</a:t>
            </a:r>
            <a:r>
              <a:rPr lang="en-US" sz="1600" b="1" dirty="0" err="1" smtClean="0"/>
              <a:t>CHiMaD</a:t>
            </a:r>
            <a:r>
              <a:rPr lang="en-US" sz="1600" b="1" dirty="0" smtClean="0"/>
              <a:t> Materials Data Summit</a:t>
            </a:r>
          </a:p>
          <a:p>
            <a:pPr marL="0" indent="0">
              <a:buNone/>
            </a:pPr>
            <a:r>
              <a:rPr lang="en-US" sz="1600" dirty="0" smtClean="0"/>
              <a:t>	Bring significant </a:t>
            </a:r>
            <a:r>
              <a:rPr lang="en-US" sz="1600" dirty="0"/>
              <a:t>national </a:t>
            </a:r>
            <a:r>
              <a:rPr lang="en-US" sz="1600" dirty="0" smtClean="0"/>
              <a:t>and international </a:t>
            </a:r>
            <a:r>
              <a:rPr lang="en-US" sz="1600" dirty="0"/>
              <a:t>materials efforts together with </a:t>
            </a:r>
            <a:r>
              <a:rPr lang="en-US" sz="1600" dirty="0" smtClean="0"/>
              <a:t>	government funding agencies </a:t>
            </a:r>
            <a:r>
              <a:rPr lang="en-US" sz="1600" dirty="0"/>
              <a:t>and potential industrial partners to make progress on </a:t>
            </a:r>
            <a:r>
              <a:rPr lang="en-US" sz="1600" dirty="0" smtClean="0"/>
              <a:t>	the discovery</a:t>
            </a:r>
            <a:r>
              <a:rPr lang="en-US" sz="1600" dirty="0"/>
              <a:t>, interoperability, and federation of materials data</a:t>
            </a:r>
            <a:endParaRPr lang="en-US" sz="1600" b="1" dirty="0" smtClean="0"/>
          </a:p>
        </p:txBody>
      </p:sp>
      <p:sp>
        <p:nvSpPr>
          <p:cNvPr id="11" name="Content Placeholder 2"/>
          <p:cNvSpPr txBox="1">
            <a:spLocks/>
          </p:cNvSpPr>
          <p:nvPr/>
        </p:nvSpPr>
        <p:spPr>
          <a:xfrm>
            <a:off x="5219700" y="750616"/>
            <a:ext cx="3467100" cy="12002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r">
              <a:buFont typeface="Arial"/>
              <a:buNone/>
            </a:pPr>
            <a:r>
              <a:rPr lang="en-US" sz="1600" b="1" dirty="0" err="1" smtClean="0">
                <a:solidFill>
                  <a:srgbClr val="C00000"/>
                </a:solidFill>
              </a:rPr>
              <a:t>Bartolo</a:t>
            </a:r>
            <a:endParaRPr lang="en-US" sz="1600" b="1" dirty="0" smtClean="0">
              <a:solidFill>
                <a:srgbClr val="C00000"/>
              </a:solidFill>
            </a:endParaRPr>
          </a:p>
          <a:p>
            <a:pPr marL="457200" lvl="1" indent="0" algn="r">
              <a:buNone/>
            </a:pPr>
            <a:r>
              <a:rPr lang="en-US" sz="1600" b="1" dirty="0" smtClean="0">
                <a:solidFill>
                  <a:srgbClr val="C00000"/>
                </a:solidFill>
              </a:rPr>
              <a:t>Warren, Foster, Campbell</a:t>
            </a:r>
            <a:endParaRPr lang="en-US" sz="1600" dirty="0" smtClean="0"/>
          </a:p>
        </p:txBody>
      </p:sp>
    </p:spTree>
    <p:extLst>
      <p:ext uri="{BB962C8B-B14F-4D97-AF65-F5344CB8AC3E}">
        <p14:creationId xmlns:p14="http://schemas.microsoft.com/office/powerpoint/2010/main" val="1488879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421247"/>
            <a:ext cx="8229600" cy="117370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l"/>
            <a:r>
              <a:rPr lang="en-US" sz="2800" dirty="0" smtClean="0"/>
              <a:t>Outreach to Under Represented Groups:</a:t>
            </a:r>
            <a:br>
              <a:rPr lang="en-US" sz="2800" dirty="0" smtClean="0"/>
            </a:br>
            <a:r>
              <a:rPr lang="en-US" sz="2800" dirty="0" smtClean="0"/>
              <a:t>Fayetteville State University</a:t>
            </a:r>
            <a:endParaRPr lang="en-US" sz="2800" dirty="0"/>
          </a:p>
        </p:txBody>
      </p:sp>
      <p:sp>
        <p:nvSpPr>
          <p:cNvPr id="3" name="Content Placeholder 2"/>
          <p:cNvSpPr>
            <a:spLocks noGrp="1"/>
          </p:cNvSpPr>
          <p:nvPr>
            <p:ph sz="half" idx="1"/>
          </p:nvPr>
        </p:nvSpPr>
        <p:spPr>
          <a:xfrm>
            <a:off x="1075645" y="2650740"/>
            <a:ext cx="6992709" cy="714717"/>
          </a:xfrm>
        </p:spPr>
        <p:txBody>
          <a:bodyPr>
            <a:normAutofit/>
          </a:bodyPr>
          <a:lstStyle/>
          <a:p>
            <a:pPr marL="0" indent="0" algn="ctr">
              <a:buNone/>
            </a:pPr>
            <a:r>
              <a:rPr lang="en-US" sz="1800" dirty="0" smtClean="0">
                <a:solidFill>
                  <a:schemeClr val="bg2"/>
                </a:solidFill>
              </a:rPr>
              <a:t>a 3-year license to Materials Genome Toolkit was negotiated with Thermo-</a:t>
            </a:r>
            <a:r>
              <a:rPr lang="en-US" sz="1800" dirty="0" err="1" smtClean="0">
                <a:solidFill>
                  <a:schemeClr val="bg2"/>
                </a:solidFill>
              </a:rPr>
              <a:t>Calc</a:t>
            </a:r>
            <a:r>
              <a:rPr lang="en-US" sz="1800" dirty="0" smtClean="0">
                <a:solidFill>
                  <a:schemeClr val="bg2"/>
                </a:solidFill>
              </a:rPr>
              <a:t>, provided to FSU, </a:t>
            </a:r>
            <a:r>
              <a:rPr lang="en-US" sz="1800" i="1" dirty="0" smtClean="0">
                <a:solidFill>
                  <a:schemeClr val="bg2"/>
                </a:solidFill>
              </a:rPr>
              <a:t>at no cost to FSU</a:t>
            </a:r>
          </a:p>
        </p:txBody>
      </p:sp>
      <p:sp>
        <p:nvSpPr>
          <p:cNvPr id="6" name="Rectangle 5"/>
          <p:cNvSpPr/>
          <p:nvPr/>
        </p:nvSpPr>
        <p:spPr>
          <a:xfrm>
            <a:off x="457200" y="1612119"/>
            <a:ext cx="8229600" cy="923330"/>
          </a:xfrm>
          <a:prstGeom prst="rect">
            <a:avLst/>
          </a:prstGeom>
        </p:spPr>
        <p:txBody>
          <a:bodyPr wrap="square">
            <a:spAutoFit/>
          </a:bodyPr>
          <a:lstStyle/>
          <a:p>
            <a:pPr marL="285750" indent="-285750">
              <a:buFont typeface="Arial" charset="0"/>
              <a:buChar char="•"/>
            </a:pPr>
            <a:r>
              <a:rPr lang="en-US" dirty="0" smtClean="0">
                <a:solidFill>
                  <a:schemeClr val="tx2"/>
                </a:solidFill>
                <a:latin typeface="Helvetica" charset="0"/>
              </a:rPr>
              <a:t>Materials Design Course (MAT 390 – NU/Olson) was broadcast to FSU</a:t>
            </a:r>
          </a:p>
          <a:p>
            <a:pPr marL="285750" indent="-285750">
              <a:buFont typeface="Arial" charset="0"/>
              <a:buChar char="•"/>
            </a:pPr>
            <a:r>
              <a:rPr lang="en-US" dirty="0" smtClean="0">
                <a:solidFill>
                  <a:schemeClr val="tx2"/>
                </a:solidFill>
                <a:latin typeface="Helvetica" charset="0"/>
              </a:rPr>
              <a:t>Two students &amp; two faculty followed the course lectures in Spring 2015</a:t>
            </a:r>
          </a:p>
          <a:p>
            <a:endParaRPr lang="en-US" dirty="0" smtClean="0">
              <a:solidFill>
                <a:schemeClr val="tx2"/>
              </a:solidFill>
              <a:latin typeface="Helvetica" charset="0"/>
            </a:endParaRPr>
          </a:p>
        </p:txBody>
      </p:sp>
      <p:sp>
        <p:nvSpPr>
          <p:cNvPr id="12" name="Rectangle 11"/>
          <p:cNvSpPr/>
          <p:nvPr/>
        </p:nvSpPr>
        <p:spPr>
          <a:xfrm>
            <a:off x="457200" y="4496505"/>
            <a:ext cx="8229600" cy="117370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a:spLocks noGrp="1"/>
          </p:cNvSpPr>
          <p:nvPr>
            <p:ph sz="half" idx="1"/>
          </p:nvPr>
        </p:nvSpPr>
        <p:spPr>
          <a:xfrm>
            <a:off x="1075644" y="4725998"/>
            <a:ext cx="6992709" cy="714717"/>
          </a:xfrm>
        </p:spPr>
        <p:txBody>
          <a:bodyPr>
            <a:normAutofit fontScale="92500" lnSpcReduction="20000"/>
          </a:bodyPr>
          <a:lstStyle/>
          <a:p>
            <a:pPr marL="0" indent="0" algn="ctr">
              <a:buNone/>
            </a:pPr>
            <a:r>
              <a:rPr lang="en-US" sz="1800" dirty="0">
                <a:solidFill>
                  <a:schemeClr val="bg2"/>
                </a:solidFill>
              </a:rPr>
              <a:t>s</a:t>
            </a:r>
            <a:r>
              <a:rPr lang="en-US" sz="1800" dirty="0" smtClean="0">
                <a:solidFill>
                  <a:schemeClr val="bg2"/>
                </a:solidFill>
              </a:rPr>
              <a:t>ponsored a spot at the NU-MRSEC REU Program (Summer 2016) for an FSU student to work on a materials design project with the Precipitation-Strengthened Alloys use-case group</a:t>
            </a:r>
          </a:p>
        </p:txBody>
      </p:sp>
      <p:sp>
        <p:nvSpPr>
          <p:cNvPr id="14" name="Rectangle 13"/>
          <p:cNvSpPr/>
          <p:nvPr/>
        </p:nvSpPr>
        <p:spPr>
          <a:xfrm>
            <a:off x="457200" y="4496505"/>
            <a:ext cx="8229600" cy="1173705"/>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
          </p:nvPr>
        </p:nvSpPr>
        <p:spPr>
          <a:xfrm>
            <a:off x="1075644" y="4725998"/>
            <a:ext cx="6992709" cy="714717"/>
          </a:xfrm>
        </p:spPr>
        <p:txBody>
          <a:bodyPr>
            <a:normAutofit fontScale="92500" lnSpcReduction="20000"/>
          </a:bodyPr>
          <a:lstStyle/>
          <a:p>
            <a:pPr marL="0" indent="0" algn="ctr">
              <a:buNone/>
            </a:pPr>
            <a:r>
              <a:rPr lang="en-US" sz="1800" dirty="0" smtClean="0">
                <a:solidFill>
                  <a:schemeClr val="bg2"/>
                </a:solidFill>
              </a:rPr>
              <a:t>Samuel Cabrera (UC Irvine) will join NU-MRSEC REU Program (Summer 2016) to work on a materials design project with the Precipitation-Strengthened Alloys use-case group*</a:t>
            </a:r>
          </a:p>
        </p:txBody>
      </p:sp>
      <p:sp>
        <p:nvSpPr>
          <p:cNvPr id="16" name="Rectangle 15"/>
          <p:cNvSpPr/>
          <p:nvPr/>
        </p:nvSpPr>
        <p:spPr>
          <a:xfrm>
            <a:off x="457200" y="3710243"/>
            <a:ext cx="8229600" cy="67433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2"/>
          <p:cNvSpPr>
            <a:spLocks noGrp="1"/>
          </p:cNvSpPr>
          <p:nvPr>
            <p:ph sz="half" idx="1"/>
          </p:nvPr>
        </p:nvSpPr>
        <p:spPr>
          <a:xfrm>
            <a:off x="1075644" y="3858656"/>
            <a:ext cx="6992709" cy="410630"/>
          </a:xfrm>
        </p:spPr>
        <p:txBody>
          <a:bodyPr>
            <a:normAutofit/>
          </a:bodyPr>
          <a:lstStyle/>
          <a:p>
            <a:pPr marL="0" indent="0" algn="ctr">
              <a:buNone/>
            </a:pPr>
            <a:r>
              <a:rPr lang="en-US" sz="1800" dirty="0" smtClean="0">
                <a:solidFill>
                  <a:schemeClr val="bg2"/>
                </a:solidFill>
              </a:rPr>
              <a:t>Nana </a:t>
            </a:r>
            <a:r>
              <a:rPr lang="en-US" sz="1800" dirty="0" err="1" smtClean="0">
                <a:solidFill>
                  <a:schemeClr val="bg2"/>
                </a:solidFill>
              </a:rPr>
              <a:t>Ofori-Opoku</a:t>
            </a:r>
            <a:r>
              <a:rPr lang="en-US" sz="1800" dirty="0" smtClean="0">
                <a:solidFill>
                  <a:schemeClr val="bg2"/>
                </a:solidFill>
              </a:rPr>
              <a:t> gave a </a:t>
            </a:r>
            <a:r>
              <a:rPr lang="en-US" sz="1800" dirty="0" err="1" smtClean="0">
                <a:solidFill>
                  <a:schemeClr val="bg2"/>
                </a:solidFill>
              </a:rPr>
              <a:t>CHiMaD</a:t>
            </a:r>
            <a:r>
              <a:rPr lang="en-US" sz="1800" dirty="0" smtClean="0">
                <a:solidFill>
                  <a:schemeClr val="bg2"/>
                </a:solidFill>
              </a:rPr>
              <a:t> seminar at FSU (October 2015)</a:t>
            </a:r>
            <a:endParaRPr lang="en-US" sz="1800" i="1" dirty="0" smtClean="0">
              <a:solidFill>
                <a:schemeClr val="bg2"/>
              </a:solidFill>
            </a:endParaRPr>
          </a:p>
        </p:txBody>
      </p:sp>
      <p:sp>
        <p:nvSpPr>
          <p:cNvPr id="20" name="Content Placeholder 2"/>
          <p:cNvSpPr>
            <a:spLocks noGrp="1"/>
          </p:cNvSpPr>
          <p:nvPr>
            <p:ph sz="half" idx="1"/>
          </p:nvPr>
        </p:nvSpPr>
        <p:spPr>
          <a:xfrm>
            <a:off x="3775587" y="5782138"/>
            <a:ext cx="4911213" cy="714717"/>
          </a:xfrm>
        </p:spPr>
        <p:txBody>
          <a:bodyPr>
            <a:normAutofit/>
          </a:bodyPr>
          <a:lstStyle/>
          <a:p>
            <a:pPr marL="0" indent="0" algn="ctr">
              <a:buNone/>
            </a:pPr>
            <a:r>
              <a:rPr lang="en-US" sz="1600" dirty="0" smtClean="0">
                <a:solidFill>
                  <a:schemeClr val="accent2"/>
                </a:solidFill>
              </a:rPr>
              <a:t>*joined the SRG Broadcasting on </a:t>
            </a:r>
            <a:r>
              <a:rPr lang="en-US" sz="1600" smtClean="0">
                <a:solidFill>
                  <a:schemeClr val="accent2"/>
                </a:solidFill>
              </a:rPr>
              <a:t>March 21-22, 2016</a:t>
            </a:r>
            <a:endParaRPr lang="en-US" sz="1600" dirty="0" smtClean="0">
              <a:solidFill>
                <a:schemeClr val="accent2"/>
              </a:solidFill>
            </a:endParaRPr>
          </a:p>
        </p:txBody>
      </p:sp>
    </p:spTree>
    <p:extLst>
      <p:ext uri="{BB962C8B-B14F-4D97-AF65-F5344CB8AC3E}">
        <p14:creationId xmlns:p14="http://schemas.microsoft.com/office/powerpoint/2010/main" val="212050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12" grpId="0" animBg="1"/>
      <p:bldP spid="13" grpId="0" build="p"/>
      <p:bldP spid="14" grpId="0" animBg="1"/>
      <p:bldP spid="15" grpId="0" build="p"/>
      <p:bldP spid="16" grpId="0" animBg="1"/>
      <p:bldP spid="17" grpId="0" build="p"/>
      <p:bldP spid="2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421248"/>
            <a:ext cx="8229600" cy="128132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l"/>
            <a:r>
              <a:rPr lang="en-US" sz="2800" dirty="0" smtClean="0"/>
              <a:t>Outreach to Under Represented Groups:</a:t>
            </a:r>
            <a:br>
              <a:rPr lang="en-US" sz="2800" dirty="0" smtClean="0"/>
            </a:br>
            <a:r>
              <a:rPr lang="en-US" sz="2800" dirty="0" smtClean="0"/>
              <a:t>Chicago Area</a:t>
            </a:r>
            <a:endParaRPr lang="en-US" sz="2800" dirty="0"/>
          </a:p>
        </p:txBody>
      </p:sp>
      <p:sp>
        <p:nvSpPr>
          <p:cNvPr id="3" name="Content Placeholder 2"/>
          <p:cNvSpPr>
            <a:spLocks noGrp="1"/>
          </p:cNvSpPr>
          <p:nvPr>
            <p:ph sz="half" idx="1"/>
          </p:nvPr>
        </p:nvSpPr>
        <p:spPr>
          <a:xfrm>
            <a:off x="824459" y="2588459"/>
            <a:ext cx="7495082" cy="946899"/>
          </a:xfrm>
        </p:spPr>
        <p:txBody>
          <a:bodyPr>
            <a:normAutofit/>
          </a:bodyPr>
          <a:lstStyle/>
          <a:p>
            <a:pPr marL="0" indent="0" algn="ctr">
              <a:buNone/>
            </a:pPr>
            <a:r>
              <a:rPr lang="en-US" sz="1800" dirty="0">
                <a:solidFill>
                  <a:schemeClr val="bg1"/>
                </a:solidFill>
              </a:rPr>
              <a:t>a</a:t>
            </a:r>
            <a:r>
              <a:rPr lang="en-US" sz="1800" dirty="0" smtClean="0">
                <a:solidFill>
                  <a:schemeClr val="bg1"/>
                </a:solidFill>
              </a:rPr>
              <a:t> 3-year </a:t>
            </a:r>
            <a:r>
              <a:rPr lang="en-US" sz="1800" dirty="0">
                <a:solidFill>
                  <a:schemeClr val="bg1"/>
                </a:solidFill>
              </a:rPr>
              <a:t>program that aims to prepare talented Chicago Public Schools students in </a:t>
            </a:r>
            <a:r>
              <a:rPr lang="en-US" sz="1800" i="1" dirty="0">
                <a:solidFill>
                  <a:schemeClr val="bg1"/>
                </a:solidFill>
              </a:rPr>
              <a:t>grades 10-12 </a:t>
            </a:r>
            <a:r>
              <a:rPr lang="en-US" sz="1800" dirty="0">
                <a:solidFill>
                  <a:schemeClr val="bg1"/>
                </a:solidFill>
              </a:rPr>
              <a:t>for admission and success at the nation’s top colleges and universities</a:t>
            </a:r>
            <a:endParaRPr lang="en-US" sz="1800" i="1" dirty="0" smtClean="0">
              <a:solidFill>
                <a:schemeClr val="bg1"/>
              </a:solidFill>
            </a:endParaRPr>
          </a:p>
        </p:txBody>
      </p:sp>
      <p:sp>
        <p:nvSpPr>
          <p:cNvPr id="6" name="Rectangle 5"/>
          <p:cNvSpPr/>
          <p:nvPr/>
        </p:nvSpPr>
        <p:spPr>
          <a:xfrm>
            <a:off x="457200" y="1612119"/>
            <a:ext cx="8229600" cy="923330"/>
          </a:xfrm>
          <a:prstGeom prst="rect">
            <a:avLst/>
          </a:prstGeom>
        </p:spPr>
        <p:txBody>
          <a:bodyPr wrap="square">
            <a:spAutoFit/>
          </a:bodyPr>
          <a:lstStyle/>
          <a:p>
            <a:pPr marL="285750" indent="-285750">
              <a:buFont typeface="Arial" charset="0"/>
              <a:buChar char="•"/>
            </a:pPr>
            <a:r>
              <a:rPr lang="en-US" dirty="0" smtClean="0">
                <a:solidFill>
                  <a:schemeClr val="tx2"/>
                </a:solidFill>
                <a:latin typeface="Helvetica" charset="0"/>
              </a:rPr>
              <a:t>Collaborating with </a:t>
            </a:r>
            <a:r>
              <a:rPr lang="en-US" i="1" dirty="0" smtClean="0">
                <a:solidFill>
                  <a:schemeClr val="tx2"/>
                </a:solidFill>
                <a:latin typeface="Helvetica" charset="0"/>
              </a:rPr>
              <a:t>The University of Chicago Collegiate Scholars Program</a:t>
            </a:r>
          </a:p>
          <a:p>
            <a:pPr marL="285750" indent="-285750">
              <a:buFont typeface="Arial" charset="0"/>
              <a:buChar char="•"/>
            </a:pPr>
            <a:r>
              <a:rPr lang="en-US" dirty="0" smtClean="0">
                <a:solidFill>
                  <a:schemeClr val="tx2"/>
                </a:solidFill>
                <a:latin typeface="Helvetica" charset="0"/>
              </a:rPr>
              <a:t>Led by </a:t>
            </a:r>
            <a:r>
              <a:rPr lang="en-US" dirty="0" err="1" smtClean="0">
                <a:solidFill>
                  <a:schemeClr val="tx2"/>
                </a:solidFill>
                <a:latin typeface="Helvetica" charset="0"/>
              </a:rPr>
              <a:t>CHiMaD</a:t>
            </a:r>
            <a:r>
              <a:rPr lang="en-US" dirty="0" smtClean="0">
                <a:solidFill>
                  <a:schemeClr val="tx2"/>
                </a:solidFill>
                <a:latin typeface="Helvetica" charset="0"/>
              </a:rPr>
              <a:t> Director Juan de Pablo</a:t>
            </a:r>
          </a:p>
          <a:p>
            <a:endParaRPr lang="en-US" dirty="0" smtClean="0">
              <a:solidFill>
                <a:schemeClr val="tx2"/>
              </a:solidFill>
              <a:latin typeface="Helvetica" charset="0"/>
            </a:endParaRPr>
          </a:p>
        </p:txBody>
      </p:sp>
      <p:sp>
        <p:nvSpPr>
          <p:cNvPr id="20" name="Rectangle 19"/>
          <p:cNvSpPr/>
          <p:nvPr/>
        </p:nvSpPr>
        <p:spPr>
          <a:xfrm>
            <a:off x="457199" y="5964929"/>
            <a:ext cx="4350871" cy="369332"/>
          </a:xfrm>
          <a:prstGeom prst="rect">
            <a:avLst/>
          </a:prstGeom>
        </p:spPr>
        <p:txBody>
          <a:bodyPr wrap="none">
            <a:spAutoFit/>
          </a:bodyPr>
          <a:lstStyle/>
          <a:p>
            <a:r>
              <a:rPr lang="en-US" dirty="0">
                <a:solidFill>
                  <a:srgbClr val="C00000"/>
                </a:solidFill>
              </a:rPr>
              <a:t>https://</a:t>
            </a:r>
            <a:r>
              <a:rPr lang="en-US" dirty="0" err="1">
                <a:solidFill>
                  <a:srgbClr val="C00000"/>
                </a:solidFill>
              </a:rPr>
              <a:t>collegiatescholars.uchicago.edu</a:t>
            </a:r>
            <a:endParaRPr lang="en-US" dirty="0">
              <a:solidFill>
                <a:srgbClr val="C00000"/>
              </a:solidFill>
            </a:endParaRPr>
          </a:p>
        </p:txBody>
      </p:sp>
      <p:sp>
        <p:nvSpPr>
          <p:cNvPr id="12" name="Rectangle 11"/>
          <p:cNvSpPr/>
          <p:nvPr/>
        </p:nvSpPr>
        <p:spPr>
          <a:xfrm>
            <a:off x="640325" y="4103811"/>
            <a:ext cx="3072123" cy="369332"/>
          </a:xfrm>
          <a:prstGeom prst="rect">
            <a:avLst/>
          </a:prstGeom>
        </p:spPr>
        <p:txBody>
          <a:bodyPr wrap="none">
            <a:spAutoFit/>
          </a:bodyPr>
          <a:lstStyle/>
          <a:p>
            <a:r>
              <a:rPr lang="en-US" dirty="0" smtClean="0">
                <a:solidFill>
                  <a:schemeClr val="accent5">
                    <a:lumMod val="50000"/>
                  </a:schemeClr>
                </a:solidFill>
                <a:latin typeface="Times-Roman" charset="0"/>
              </a:rPr>
              <a:t>100</a:t>
            </a:r>
            <a:r>
              <a:rPr lang="en-US" dirty="0">
                <a:solidFill>
                  <a:schemeClr val="accent5">
                    <a:lumMod val="50000"/>
                  </a:schemeClr>
                </a:solidFill>
                <a:latin typeface="Times-Roman" charset="0"/>
              </a:rPr>
              <a:t>% attend four-year colleges</a:t>
            </a:r>
            <a:endParaRPr lang="en-US" dirty="0">
              <a:solidFill>
                <a:schemeClr val="accent5">
                  <a:lumMod val="50000"/>
                </a:schemeClr>
              </a:solidFill>
            </a:endParaRPr>
          </a:p>
        </p:txBody>
      </p:sp>
      <p:sp>
        <p:nvSpPr>
          <p:cNvPr id="13" name="Rectangle 12"/>
          <p:cNvSpPr/>
          <p:nvPr/>
        </p:nvSpPr>
        <p:spPr>
          <a:xfrm>
            <a:off x="640325" y="4624601"/>
            <a:ext cx="5885462" cy="369332"/>
          </a:xfrm>
          <a:prstGeom prst="rect">
            <a:avLst/>
          </a:prstGeom>
        </p:spPr>
        <p:txBody>
          <a:bodyPr wrap="square">
            <a:spAutoFit/>
          </a:bodyPr>
          <a:lstStyle/>
          <a:p>
            <a:r>
              <a:rPr lang="en-US" dirty="0">
                <a:solidFill>
                  <a:schemeClr val="accent5">
                    <a:lumMod val="50000"/>
                  </a:schemeClr>
                </a:solidFill>
                <a:latin typeface="Times-Roman" charset="0"/>
              </a:rPr>
              <a:t>70% attend most or highly selective colleges and universities</a:t>
            </a:r>
            <a:endParaRPr lang="en-US" dirty="0">
              <a:solidFill>
                <a:schemeClr val="accent5">
                  <a:lumMod val="50000"/>
                </a:schemeClr>
              </a:solidFill>
            </a:endParaRPr>
          </a:p>
        </p:txBody>
      </p:sp>
      <p:sp>
        <p:nvSpPr>
          <p:cNvPr id="14" name="Rectangle 13"/>
          <p:cNvSpPr/>
          <p:nvPr/>
        </p:nvSpPr>
        <p:spPr>
          <a:xfrm>
            <a:off x="640324" y="5189674"/>
            <a:ext cx="7249567" cy="369332"/>
          </a:xfrm>
          <a:prstGeom prst="rect">
            <a:avLst/>
          </a:prstGeom>
        </p:spPr>
        <p:txBody>
          <a:bodyPr wrap="square">
            <a:spAutoFit/>
          </a:bodyPr>
          <a:lstStyle/>
          <a:p>
            <a:r>
              <a:rPr lang="en-US">
                <a:solidFill>
                  <a:schemeClr val="accent5">
                    <a:lumMod val="50000"/>
                  </a:schemeClr>
                </a:solidFill>
                <a:latin typeface="Times-Roman" charset="0"/>
              </a:rPr>
              <a:t>College Success: 73% graduate within 4 years; 93% graduate within 6 years</a:t>
            </a:r>
            <a:endParaRPr lang="en-US">
              <a:solidFill>
                <a:schemeClr val="accent5">
                  <a:lumMod val="50000"/>
                </a:schemeClr>
              </a:solidFill>
            </a:endParaRPr>
          </a:p>
        </p:txBody>
      </p:sp>
    </p:spTree>
    <p:extLst>
      <p:ext uri="{BB962C8B-B14F-4D97-AF65-F5344CB8AC3E}">
        <p14:creationId xmlns:p14="http://schemas.microsoft.com/office/powerpoint/2010/main" val="81007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Outreach to Under Represented Groups:</a:t>
            </a:r>
            <a:br>
              <a:rPr lang="en-US" sz="2800" dirty="0" smtClean="0"/>
            </a:br>
            <a:r>
              <a:rPr lang="en-US" sz="2800" dirty="0" smtClean="0"/>
              <a:t>Chicago Area</a:t>
            </a:r>
            <a:endParaRPr lang="en-US" sz="2800" dirty="0"/>
          </a:p>
        </p:txBody>
      </p:sp>
      <p:sp>
        <p:nvSpPr>
          <p:cNvPr id="6" name="Rectangle 5"/>
          <p:cNvSpPr/>
          <p:nvPr/>
        </p:nvSpPr>
        <p:spPr>
          <a:xfrm>
            <a:off x="457200" y="1612119"/>
            <a:ext cx="8229600" cy="923330"/>
          </a:xfrm>
          <a:prstGeom prst="rect">
            <a:avLst/>
          </a:prstGeom>
        </p:spPr>
        <p:txBody>
          <a:bodyPr wrap="square">
            <a:spAutoFit/>
          </a:bodyPr>
          <a:lstStyle/>
          <a:p>
            <a:pPr marL="285750" indent="-285750">
              <a:buFont typeface="Arial" charset="0"/>
              <a:buChar char="•"/>
            </a:pPr>
            <a:r>
              <a:rPr lang="en-US" dirty="0" smtClean="0">
                <a:solidFill>
                  <a:schemeClr val="tx2"/>
                </a:solidFill>
                <a:latin typeface="Helvetica" charset="0"/>
              </a:rPr>
              <a:t>Collaborating with </a:t>
            </a:r>
            <a:r>
              <a:rPr lang="en-US" i="1" dirty="0" smtClean="0">
                <a:solidFill>
                  <a:schemeClr val="tx2"/>
                </a:solidFill>
                <a:latin typeface="Helvetica" charset="0"/>
              </a:rPr>
              <a:t>The University of Chicago Collegiate Scholars Program</a:t>
            </a:r>
          </a:p>
          <a:p>
            <a:pPr marL="285750" indent="-285750">
              <a:buFont typeface="Arial" charset="0"/>
              <a:buChar char="•"/>
            </a:pPr>
            <a:r>
              <a:rPr lang="en-US" smtClean="0">
                <a:solidFill>
                  <a:schemeClr val="tx2"/>
                </a:solidFill>
                <a:latin typeface="Helvetica" charset="0"/>
              </a:rPr>
              <a:t>Led </a:t>
            </a:r>
            <a:r>
              <a:rPr lang="en-US" dirty="0" smtClean="0">
                <a:solidFill>
                  <a:schemeClr val="tx2"/>
                </a:solidFill>
                <a:latin typeface="Helvetica" charset="0"/>
              </a:rPr>
              <a:t>by </a:t>
            </a:r>
            <a:r>
              <a:rPr lang="en-US" dirty="0" err="1" smtClean="0">
                <a:solidFill>
                  <a:schemeClr val="tx2"/>
                </a:solidFill>
                <a:latin typeface="Helvetica" charset="0"/>
              </a:rPr>
              <a:t>CHiMaD</a:t>
            </a:r>
            <a:r>
              <a:rPr lang="en-US" dirty="0" smtClean="0">
                <a:solidFill>
                  <a:schemeClr val="tx2"/>
                </a:solidFill>
                <a:latin typeface="Helvetica" charset="0"/>
              </a:rPr>
              <a:t> Director Juan de Pablo</a:t>
            </a:r>
          </a:p>
          <a:p>
            <a:endParaRPr lang="en-US" dirty="0" smtClean="0">
              <a:solidFill>
                <a:schemeClr val="tx2"/>
              </a:solidFill>
              <a:latin typeface="Helvetica" charset="0"/>
            </a:endParaRPr>
          </a:p>
        </p:txBody>
      </p:sp>
      <p:sp>
        <p:nvSpPr>
          <p:cNvPr id="20" name="Rectangle 19"/>
          <p:cNvSpPr/>
          <p:nvPr/>
        </p:nvSpPr>
        <p:spPr>
          <a:xfrm>
            <a:off x="457199" y="5964929"/>
            <a:ext cx="4350871" cy="369332"/>
          </a:xfrm>
          <a:prstGeom prst="rect">
            <a:avLst/>
          </a:prstGeom>
        </p:spPr>
        <p:txBody>
          <a:bodyPr wrap="none">
            <a:spAutoFit/>
          </a:bodyPr>
          <a:lstStyle/>
          <a:p>
            <a:r>
              <a:rPr lang="en-US" dirty="0">
                <a:solidFill>
                  <a:srgbClr val="C00000"/>
                </a:solidFill>
              </a:rPr>
              <a:t>https://</a:t>
            </a:r>
            <a:r>
              <a:rPr lang="en-US" dirty="0" err="1">
                <a:solidFill>
                  <a:srgbClr val="C00000"/>
                </a:solidFill>
              </a:rPr>
              <a:t>collegiatescholars.uchicago.edu</a:t>
            </a:r>
            <a:endParaRPr lang="en-US" dirty="0">
              <a:solidFill>
                <a:srgbClr val="C00000"/>
              </a:solidFill>
            </a:endParaRPr>
          </a:p>
        </p:txBody>
      </p:sp>
      <p:sp>
        <p:nvSpPr>
          <p:cNvPr id="21" name="Rectangle 20"/>
          <p:cNvSpPr/>
          <p:nvPr/>
        </p:nvSpPr>
        <p:spPr>
          <a:xfrm>
            <a:off x="457199" y="3173452"/>
            <a:ext cx="8229600" cy="1281322"/>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22" name="Content Placeholder 2"/>
          <p:cNvSpPr>
            <a:spLocks noGrp="1"/>
          </p:cNvSpPr>
          <p:nvPr>
            <p:ph sz="half" idx="1"/>
          </p:nvPr>
        </p:nvSpPr>
        <p:spPr>
          <a:xfrm>
            <a:off x="824458" y="3340663"/>
            <a:ext cx="7495082" cy="946899"/>
          </a:xfrm>
        </p:spPr>
        <p:txBody>
          <a:bodyPr>
            <a:normAutofit lnSpcReduction="10000"/>
          </a:bodyPr>
          <a:lstStyle/>
          <a:p>
            <a:pPr marL="0" indent="0" algn="ctr">
              <a:buNone/>
            </a:pPr>
            <a:r>
              <a:rPr lang="en-US" sz="1800" dirty="0" smtClean="0">
                <a:solidFill>
                  <a:schemeClr val="bg1"/>
                </a:solidFill>
              </a:rPr>
              <a:t>2-week summer school on Materials Design in July 2016 </a:t>
            </a:r>
          </a:p>
          <a:p>
            <a:pPr marL="0" indent="0" algn="ctr">
              <a:buNone/>
            </a:pPr>
            <a:r>
              <a:rPr lang="en-US" sz="1800" dirty="0" smtClean="0">
                <a:solidFill>
                  <a:schemeClr val="bg1"/>
                </a:solidFill>
              </a:rPr>
              <a:t>Organizing instructors: </a:t>
            </a:r>
            <a:r>
              <a:rPr lang="en-US" sz="1800" i="1" dirty="0" smtClean="0">
                <a:solidFill>
                  <a:schemeClr val="bg1"/>
                </a:solidFill>
              </a:rPr>
              <a:t>Juan de Pablo</a:t>
            </a:r>
            <a:r>
              <a:rPr lang="en-US" sz="1800" i="1" dirty="0">
                <a:solidFill>
                  <a:schemeClr val="bg1"/>
                </a:solidFill>
              </a:rPr>
              <a:t> </a:t>
            </a:r>
            <a:r>
              <a:rPr lang="en-US" sz="1800" i="1" dirty="0" smtClean="0">
                <a:solidFill>
                  <a:schemeClr val="bg1"/>
                </a:solidFill>
              </a:rPr>
              <a:t>and Ricardo Komai </a:t>
            </a:r>
          </a:p>
          <a:p>
            <a:pPr marL="0" indent="0" algn="ctr">
              <a:buNone/>
            </a:pPr>
            <a:r>
              <a:rPr lang="en-US" sz="1800" dirty="0" err="1" smtClean="0">
                <a:solidFill>
                  <a:schemeClr val="bg1"/>
                </a:solidFill>
              </a:rPr>
              <a:t>CHiMaD</a:t>
            </a:r>
            <a:r>
              <a:rPr lang="en-US" sz="1800" dirty="0" smtClean="0">
                <a:solidFill>
                  <a:schemeClr val="bg1"/>
                </a:solidFill>
              </a:rPr>
              <a:t> PIs will also support this effort</a:t>
            </a:r>
          </a:p>
        </p:txBody>
      </p:sp>
    </p:spTree>
    <p:extLst>
      <p:ext uri="{BB962C8B-B14F-4D97-AF65-F5344CB8AC3E}">
        <p14:creationId xmlns:p14="http://schemas.microsoft.com/office/powerpoint/2010/main" val="55231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755" y="3571103"/>
            <a:ext cx="2987245" cy="2663908"/>
          </a:xfrm>
          <a:prstGeom prst="rect">
            <a:avLst/>
          </a:prstGeom>
        </p:spPr>
      </p:pic>
      <p:sp>
        <p:nvSpPr>
          <p:cNvPr id="2" name="Title 1"/>
          <p:cNvSpPr>
            <a:spLocks noGrp="1"/>
          </p:cNvSpPr>
          <p:nvPr>
            <p:ph type="title"/>
          </p:nvPr>
        </p:nvSpPr>
        <p:spPr/>
        <p:txBody>
          <a:bodyPr>
            <a:normAutofit/>
          </a:bodyPr>
          <a:lstStyle/>
          <a:p>
            <a:pPr algn="l"/>
            <a:r>
              <a:rPr lang="en-US" sz="2800" dirty="0"/>
              <a:t>Materials Genome Initiative </a:t>
            </a:r>
            <a:br>
              <a:rPr lang="en-US" sz="2800" dirty="0"/>
            </a:br>
            <a:r>
              <a:rPr lang="en-US" sz="2800" b="0" dirty="0"/>
              <a:t>for Global </a:t>
            </a:r>
            <a:r>
              <a:rPr lang="en-US" sz="2800" b="0" dirty="0" smtClean="0"/>
              <a:t>Competitiveness – June 2011</a:t>
            </a:r>
            <a:endParaRPr lang="en-US" sz="2800" dirty="0"/>
          </a:p>
        </p:txBody>
      </p:sp>
      <p:sp>
        <p:nvSpPr>
          <p:cNvPr id="8" name="Content Placeholder 6"/>
          <p:cNvSpPr txBox="1">
            <a:spLocks/>
          </p:cNvSpPr>
          <p:nvPr/>
        </p:nvSpPr>
        <p:spPr>
          <a:xfrm>
            <a:off x="457200" y="1740459"/>
            <a:ext cx="8596668" cy="38807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i="1" dirty="0">
                <a:solidFill>
                  <a:srgbClr val="004386"/>
                </a:solidFill>
              </a:rPr>
              <a:t>Fundamental </a:t>
            </a:r>
            <a:r>
              <a:rPr lang="en-US" sz="1600" i="1" dirty="0">
                <a:solidFill>
                  <a:schemeClr val="accent2"/>
                </a:solidFill>
              </a:rPr>
              <a:t>databases and tools </a:t>
            </a:r>
            <a:r>
              <a:rPr lang="en-US" sz="1600" i="1" dirty="0">
                <a:solidFill>
                  <a:srgbClr val="004386"/>
                </a:solidFill>
              </a:rPr>
              <a:t>enabling reduction of the </a:t>
            </a:r>
            <a:endParaRPr lang="en-US" sz="1600" i="1" dirty="0" smtClean="0">
              <a:solidFill>
                <a:srgbClr val="004386"/>
              </a:solidFill>
            </a:endParaRPr>
          </a:p>
          <a:p>
            <a:pPr marL="0" indent="0">
              <a:buNone/>
            </a:pPr>
            <a:r>
              <a:rPr lang="en-US" sz="1600" i="1" dirty="0" smtClean="0">
                <a:solidFill>
                  <a:srgbClr val="004386"/>
                </a:solidFill>
              </a:rPr>
              <a:t>10-20 </a:t>
            </a:r>
            <a:r>
              <a:rPr lang="en-US" sz="1600" i="1" dirty="0">
                <a:solidFill>
                  <a:srgbClr val="004386"/>
                </a:solidFill>
              </a:rPr>
              <a:t>year materials creation and deployment cycle </a:t>
            </a:r>
            <a:r>
              <a:rPr lang="en-US" sz="1600" i="1" dirty="0">
                <a:solidFill>
                  <a:srgbClr val="C4360F"/>
                </a:solidFill>
              </a:rPr>
              <a:t>by 50% or more </a:t>
            </a:r>
          </a:p>
          <a:p>
            <a:pPr marL="0" indent="0">
              <a:buNone/>
            </a:pPr>
            <a:endParaRPr lang="en-US" sz="1600" dirty="0" smtClean="0">
              <a:solidFill>
                <a:srgbClr val="C00000"/>
              </a:solidFill>
            </a:endParaRPr>
          </a:p>
          <a:p>
            <a:r>
              <a:rPr lang="en-US" sz="1600" dirty="0" smtClean="0">
                <a:solidFill>
                  <a:srgbClr val="C00000"/>
                </a:solidFill>
              </a:rPr>
              <a:t>Developing a Materials Innovation Infrastructure </a:t>
            </a:r>
            <a:endParaRPr lang="en-US" sz="1600" dirty="0" smtClean="0"/>
          </a:p>
          <a:p>
            <a:pPr lvl="1"/>
            <a:r>
              <a:rPr lang="en-US" sz="1600" dirty="0"/>
              <a:t>I</a:t>
            </a:r>
            <a:r>
              <a:rPr lang="en-US" sz="1600" dirty="0" smtClean="0"/>
              <a:t>ntegrated experimental, computational, and data informatics tools</a:t>
            </a:r>
          </a:p>
          <a:p>
            <a:pPr lvl="1"/>
            <a:r>
              <a:rPr lang="en-US" sz="1600" dirty="0" smtClean="0"/>
              <a:t>Span entire materials continuum</a:t>
            </a:r>
          </a:p>
          <a:p>
            <a:pPr lvl="1"/>
            <a:r>
              <a:rPr lang="en-US" sz="1600" dirty="0" smtClean="0"/>
              <a:t>Open-access/Open-source</a:t>
            </a:r>
          </a:p>
          <a:p>
            <a:r>
              <a:rPr lang="en-US" sz="1600" dirty="0" smtClean="0">
                <a:solidFill>
                  <a:srgbClr val="C00000"/>
                </a:solidFill>
              </a:rPr>
              <a:t>Achieving National Goals with Advanced Materials</a:t>
            </a:r>
          </a:p>
          <a:p>
            <a:pPr lvl="1"/>
            <a:r>
              <a:rPr lang="en-US" sz="1600" dirty="0" smtClean="0"/>
              <a:t>Develop the </a:t>
            </a:r>
            <a:r>
              <a:rPr lang="en-US" sz="1600" i="1" dirty="0" smtClean="0"/>
              <a:t>infrastructure</a:t>
            </a:r>
            <a:r>
              <a:rPr lang="en-US" sz="1600" dirty="0"/>
              <a:t> </a:t>
            </a:r>
            <a:r>
              <a:rPr lang="en-US" sz="1600" dirty="0" smtClean="0"/>
              <a:t>to design new materials</a:t>
            </a:r>
          </a:p>
          <a:p>
            <a:r>
              <a:rPr lang="en-US" sz="1600" dirty="0" smtClean="0">
                <a:solidFill>
                  <a:srgbClr val="C00000"/>
                </a:solidFill>
              </a:rPr>
              <a:t>Equipping Next Gene</a:t>
            </a:r>
            <a:r>
              <a:rPr lang="en-US" sz="1600" dirty="0" smtClean="0">
                <a:solidFill>
                  <a:srgbClr val="C01900"/>
                </a:solidFill>
              </a:rPr>
              <a:t>ratio</a:t>
            </a:r>
            <a:r>
              <a:rPr lang="en-US" sz="1600" dirty="0" smtClean="0">
                <a:solidFill>
                  <a:srgbClr val="C00000"/>
                </a:solidFill>
              </a:rPr>
              <a:t>n Materials Workforce</a:t>
            </a:r>
          </a:p>
          <a:p>
            <a:r>
              <a:rPr lang="en-US" sz="1600" dirty="0" smtClean="0">
                <a:solidFill>
                  <a:srgbClr val="C00000"/>
                </a:solidFill>
              </a:rPr>
              <a:t>Engaging all stakeholders</a:t>
            </a:r>
          </a:p>
          <a:p>
            <a:pPr lvl="1"/>
            <a:r>
              <a:rPr lang="en-US" sz="1600" dirty="0" smtClean="0"/>
              <a:t>Government, academia, and industry</a:t>
            </a:r>
          </a:p>
        </p:txBody>
      </p:sp>
      <p:sp>
        <p:nvSpPr>
          <p:cNvPr id="10" name="TextBox 9"/>
          <p:cNvSpPr txBox="1"/>
          <p:nvPr/>
        </p:nvSpPr>
        <p:spPr>
          <a:xfrm>
            <a:off x="0" y="6235011"/>
            <a:ext cx="6830542" cy="276999"/>
          </a:xfrm>
          <a:prstGeom prst="rect">
            <a:avLst/>
          </a:prstGeom>
          <a:noFill/>
        </p:spPr>
        <p:txBody>
          <a:bodyPr wrap="square" rtlCol="0">
            <a:spAutoFit/>
          </a:bodyPr>
          <a:lstStyle/>
          <a:p>
            <a:r>
              <a:rPr lang="en-US" sz="1200" dirty="0" err="1" smtClean="0"/>
              <a:t>www.whitehouse.gov</a:t>
            </a:r>
            <a:r>
              <a:rPr lang="en-US" sz="1200" dirty="0" smtClean="0"/>
              <a:t>/sites/default/files/microsites/</a:t>
            </a:r>
            <a:r>
              <a:rPr lang="en-US" sz="1200" dirty="0" err="1" smtClean="0"/>
              <a:t>ostp</a:t>
            </a:r>
            <a:r>
              <a:rPr lang="en-US" sz="1200" dirty="0" smtClean="0"/>
              <a:t>/</a:t>
            </a:r>
            <a:r>
              <a:rPr lang="en-US" sz="1200" dirty="0" err="1" smtClean="0"/>
              <a:t>materials_genome_initiative-final.pdf</a:t>
            </a:r>
            <a:endParaRPr lang="en-US" sz="1200" dirty="0"/>
          </a:p>
        </p:txBody>
      </p:sp>
      <p:sp>
        <p:nvSpPr>
          <p:cNvPr id="6" name="Right Arrow 5"/>
          <p:cNvSpPr/>
          <p:nvPr/>
        </p:nvSpPr>
        <p:spPr>
          <a:xfrm>
            <a:off x="142103" y="4432865"/>
            <a:ext cx="630194" cy="531341"/>
          </a:xfrm>
          <a:prstGeom prst="rightArrow">
            <a:avLst/>
          </a:prstGeom>
          <a:solidFill>
            <a:srgbClr val="C0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00839" y="5259568"/>
            <a:ext cx="4022467" cy="646331"/>
          </a:xfrm>
          <a:prstGeom prst="rect">
            <a:avLst/>
          </a:prstGeom>
        </p:spPr>
        <p:txBody>
          <a:bodyPr wrap="square">
            <a:spAutoFit/>
          </a:bodyPr>
          <a:lstStyle/>
          <a:p>
            <a:r>
              <a:rPr lang="en-US" b="1" dirty="0" smtClean="0">
                <a:solidFill>
                  <a:schemeClr val="bg1">
                    <a:lumMod val="50000"/>
                  </a:schemeClr>
                </a:solidFill>
                <a:latin typeface="Helvetica" charset="0"/>
              </a:rPr>
              <a:t>High-school, undergraduate, graduate and professional levels</a:t>
            </a:r>
            <a:endParaRPr lang="en-US" b="1" i="1" dirty="0" smtClean="0">
              <a:solidFill>
                <a:schemeClr val="bg1">
                  <a:lumMod val="50000"/>
                </a:schemeClr>
              </a:solidFill>
              <a:latin typeface="Helvetica" charset="0"/>
            </a:endParaRPr>
          </a:p>
        </p:txBody>
      </p:sp>
    </p:spTree>
    <p:extLst>
      <p:ext uri="{BB962C8B-B14F-4D97-AF65-F5344CB8AC3E}">
        <p14:creationId xmlns:p14="http://schemas.microsoft.com/office/powerpoint/2010/main" val="1972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Upcoming Events</a:t>
            </a:r>
            <a:endParaRPr lang="en-US" sz="2800" dirty="0"/>
          </a:p>
        </p:txBody>
      </p:sp>
      <p:sp>
        <p:nvSpPr>
          <p:cNvPr id="3" name="Rectangle 2"/>
          <p:cNvSpPr/>
          <p:nvPr/>
        </p:nvSpPr>
        <p:spPr>
          <a:xfrm>
            <a:off x="457200" y="1612119"/>
            <a:ext cx="8229600" cy="3139321"/>
          </a:xfrm>
          <a:prstGeom prst="rect">
            <a:avLst/>
          </a:prstGeom>
        </p:spPr>
        <p:txBody>
          <a:bodyPr wrap="square">
            <a:spAutoFit/>
          </a:bodyPr>
          <a:lstStyle/>
          <a:p>
            <a:r>
              <a:rPr lang="en-US" b="1" dirty="0" smtClean="0">
                <a:solidFill>
                  <a:schemeClr val="tx2"/>
                </a:solidFill>
                <a:latin typeface="Helvetica" charset="0"/>
              </a:rPr>
              <a:t>MAY 2: </a:t>
            </a:r>
            <a:r>
              <a:rPr lang="en-US" dirty="0" err="1" smtClean="0">
                <a:solidFill>
                  <a:schemeClr val="tx2"/>
                </a:solidFill>
                <a:latin typeface="Helvetica" charset="0"/>
              </a:rPr>
              <a:t>CHiMaD</a:t>
            </a:r>
            <a:r>
              <a:rPr lang="en-US" dirty="0" smtClean="0">
                <a:solidFill>
                  <a:schemeClr val="tx2"/>
                </a:solidFill>
                <a:latin typeface="Helvetica" charset="0"/>
              </a:rPr>
              <a:t> Data, Database &amp; Discovery Workshop II: </a:t>
            </a:r>
          </a:p>
          <a:p>
            <a:r>
              <a:rPr lang="en-US" dirty="0">
                <a:solidFill>
                  <a:schemeClr val="tx2"/>
                </a:solidFill>
                <a:latin typeface="Helvetica" charset="0"/>
              </a:rPr>
              <a:t> </a:t>
            </a:r>
            <a:r>
              <a:rPr lang="en-US" dirty="0" smtClean="0">
                <a:solidFill>
                  <a:schemeClr val="tx2"/>
                </a:solidFill>
                <a:latin typeface="Helvetica" charset="0"/>
              </a:rPr>
              <a:t>            </a:t>
            </a:r>
            <a:r>
              <a:rPr lang="en-US" dirty="0" smtClean="0"/>
              <a:t>Building </a:t>
            </a:r>
            <a:r>
              <a:rPr lang="en-US" dirty="0"/>
              <a:t>an Interoperable Materials Data </a:t>
            </a:r>
            <a:r>
              <a:rPr lang="en-US" dirty="0" smtClean="0"/>
              <a:t>Infrastructure</a:t>
            </a:r>
          </a:p>
          <a:p>
            <a:r>
              <a:rPr lang="en-US" dirty="0"/>
              <a:t>	 </a:t>
            </a:r>
            <a:r>
              <a:rPr lang="en-US" dirty="0" smtClean="0"/>
              <a:t>    (Warren, Foster, Campbell, </a:t>
            </a:r>
            <a:r>
              <a:rPr lang="en-US" dirty="0" err="1" smtClean="0"/>
              <a:t>Bartolo</a:t>
            </a:r>
            <a:r>
              <a:rPr lang="en-US" dirty="0" smtClean="0"/>
              <a:t>)</a:t>
            </a:r>
            <a:endParaRPr lang="en-US" dirty="0" smtClean="0">
              <a:solidFill>
                <a:schemeClr val="tx2"/>
              </a:solidFill>
              <a:latin typeface="Helvetica" charset="0"/>
            </a:endParaRPr>
          </a:p>
          <a:p>
            <a:r>
              <a:rPr lang="en-US" b="1" dirty="0" smtClean="0">
                <a:solidFill>
                  <a:schemeClr val="tx2"/>
                </a:solidFill>
                <a:latin typeface="Helvetica" charset="0"/>
              </a:rPr>
              <a:t>MAY 3: </a:t>
            </a:r>
            <a:r>
              <a:rPr lang="en-US" dirty="0" smtClean="0">
                <a:solidFill>
                  <a:schemeClr val="tx2"/>
                </a:solidFill>
                <a:latin typeface="Helvetica" charset="0"/>
              </a:rPr>
              <a:t>Materials Data Curation System Training @ </a:t>
            </a:r>
            <a:r>
              <a:rPr lang="en-US" dirty="0" err="1" smtClean="0">
                <a:solidFill>
                  <a:schemeClr val="tx2"/>
                </a:solidFill>
                <a:latin typeface="Helvetica" charset="0"/>
              </a:rPr>
              <a:t>CHiMaD</a:t>
            </a:r>
            <a:r>
              <a:rPr lang="en-US" dirty="0" smtClean="0">
                <a:solidFill>
                  <a:schemeClr val="tx2"/>
                </a:solidFill>
                <a:latin typeface="Helvetica" charset="0"/>
              </a:rPr>
              <a:t> HQ</a:t>
            </a:r>
          </a:p>
          <a:p>
            <a:r>
              <a:rPr lang="en-US" b="1" dirty="0" smtClean="0">
                <a:solidFill>
                  <a:schemeClr val="tx2"/>
                </a:solidFill>
                <a:latin typeface="Helvetica" charset="0"/>
              </a:rPr>
              <a:t>MAY 3: </a:t>
            </a:r>
            <a:r>
              <a:rPr lang="en-US" dirty="0" err="1" smtClean="0">
                <a:solidFill>
                  <a:schemeClr val="tx2"/>
                </a:solidFill>
                <a:latin typeface="Helvetica" charset="0"/>
              </a:rPr>
              <a:t>CHiMaD</a:t>
            </a:r>
            <a:r>
              <a:rPr lang="en-US" dirty="0" smtClean="0">
                <a:solidFill>
                  <a:schemeClr val="tx2"/>
                </a:solidFill>
                <a:latin typeface="Helvetica" charset="0"/>
              </a:rPr>
              <a:t> Phase Field Methods </a:t>
            </a:r>
            <a:r>
              <a:rPr lang="en-US" dirty="0" err="1" smtClean="0">
                <a:solidFill>
                  <a:schemeClr val="tx2"/>
                </a:solidFill>
                <a:latin typeface="Helvetica" charset="0"/>
              </a:rPr>
              <a:t>Hackathon</a:t>
            </a:r>
            <a:endParaRPr lang="en-US" dirty="0" smtClean="0">
              <a:solidFill>
                <a:schemeClr val="tx2"/>
              </a:solidFill>
              <a:latin typeface="Helvetica" charset="0"/>
            </a:endParaRPr>
          </a:p>
          <a:p>
            <a:r>
              <a:rPr lang="en-US" b="1" dirty="0">
                <a:solidFill>
                  <a:schemeClr val="tx2"/>
                </a:solidFill>
                <a:latin typeface="Helvetica" charset="0"/>
              </a:rPr>
              <a:t>MAY </a:t>
            </a:r>
            <a:r>
              <a:rPr lang="en-US" b="1" dirty="0" smtClean="0">
                <a:solidFill>
                  <a:schemeClr val="tx2"/>
                </a:solidFill>
                <a:latin typeface="Helvetica" charset="0"/>
              </a:rPr>
              <a:t>4-5: </a:t>
            </a:r>
            <a:r>
              <a:rPr lang="en-US" dirty="0" err="1">
                <a:solidFill>
                  <a:schemeClr val="tx2"/>
                </a:solidFill>
                <a:latin typeface="Helvetica" charset="0"/>
              </a:rPr>
              <a:t>CHiMaD</a:t>
            </a:r>
            <a:r>
              <a:rPr lang="en-US" dirty="0">
                <a:solidFill>
                  <a:schemeClr val="tx2"/>
                </a:solidFill>
                <a:latin typeface="Helvetica" charset="0"/>
              </a:rPr>
              <a:t> Phase Field Methods </a:t>
            </a:r>
            <a:r>
              <a:rPr lang="en-US" dirty="0" smtClean="0">
                <a:solidFill>
                  <a:schemeClr val="tx2"/>
                </a:solidFill>
                <a:latin typeface="Helvetica" charset="0"/>
              </a:rPr>
              <a:t>Workshop III</a:t>
            </a:r>
          </a:p>
          <a:p>
            <a:r>
              <a:rPr lang="en-US" b="1" dirty="0" smtClean="0">
                <a:solidFill>
                  <a:schemeClr val="tx2"/>
                </a:solidFill>
                <a:latin typeface="Helvetica" charset="0"/>
              </a:rPr>
              <a:t>JUN 13-14: </a:t>
            </a:r>
            <a:r>
              <a:rPr lang="en-US" dirty="0" err="1">
                <a:solidFill>
                  <a:schemeClr val="tx2"/>
                </a:solidFill>
                <a:latin typeface="Helvetica" charset="0"/>
              </a:rPr>
              <a:t>CHiMaD</a:t>
            </a:r>
            <a:r>
              <a:rPr lang="en-US" dirty="0">
                <a:solidFill>
                  <a:schemeClr val="tx2"/>
                </a:solidFill>
                <a:latin typeface="Helvetica" charset="0"/>
              </a:rPr>
              <a:t> </a:t>
            </a:r>
            <a:r>
              <a:rPr lang="en-US" dirty="0" smtClean="0">
                <a:solidFill>
                  <a:schemeClr val="tx2"/>
                </a:solidFill>
                <a:latin typeface="Helvetica" charset="0"/>
              </a:rPr>
              <a:t>Materials Design Workshop @ NIST</a:t>
            </a:r>
          </a:p>
          <a:p>
            <a:r>
              <a:rPr lang="en-US" b="1" dirty="0" smtClean="0">
                <a:solidFill>
                  <a:schemeClr val="tx2"/>
                </a:solidFill>
                <a:latin typeface="Helvetica" charset="0"/>
              </a:rPr>
              <a:t>JUL 6-8: </a:t>
            </a:r>
            <a:r>
              <a:rPr lang="en-US" dirty="0" smtClean="0">
                <a:solidFill>
                  <a:schemeClr val="tx2"/>
                </a:solidFill>
                <a:latin typeface="Helvetica" charset="0"/>
              </a:rPr>
              <a:t>Thermo-</a:t>
            </a:r>
            <a:r>
              <a:rPr lang="en-US" dirty="0" err="1" smtClean="0">
                <a:solidFill>
                  <a:schemeClr val="tx2"/>
                </a:solidFill>
                <a:latin typeface="Helvetica" charset="0"/>
              </a:rPr>
              <a:t>Calc</a:t>
            </a:r>
            <a:r>
              <a:rPr lang="en-US" dirty="0" smtClean="0">
                <a:solidFill>
                  <a:schemeClr val="tx2"/>
                </a:solidFill>
                <a:latin typeface="Helvetica" charset="0"/>
              </a:rPr>
              <a:t> Training @ CMU</a:t>
            </a:r>
          </a:p>
          <a:p>
            <a:r>
              <a:rPr lang="en-US" b="1" dirty="0" smtClean="0">
                <a:solidFill>
                  <a:schemeClr val="tx2"/>
                </a:solidFill>
                <a:latin typeface="Helvetica" charset="0"/>
              </a:rPr>
              <a:t>OCT 31-NOV 2: </a:t>
            </a:r>
            <a:r>
              <a:rPr lang="en-US" dirty="0" err="1">
                <a:solidFill>
                  <a:schemeClr val="tx2"/>
                </a:solidFill>
                <a:latin typeface="Helvetica" charset="0"/>
              </a:rPr>
              <a:t>CHiMaD</a:t>
            </a:r>
            <a:r>
              <a:rPr lang="en-US" dirty="0">
                <a:solidFill>
                  <a:schemeClr val="tx2"/>
                </a:solidFill>
                <a:latin typeface="Helvetica" charset="0"/>
              </a:rPr>
              <a:t> </a:t>
            </a:r>
            <a:r>
              <a:rPr lang="en-US" dirty="0" smtClean="0">
                <a:solidFill>
                  <a:schemeClr val="tx2"/>
                </a:solidFill>
                <a:latin typeface="Helvetica" charset="0"/>
              </a:rPr>
              <a:t>Materials Data Summit</a:t>
            </a:r>
            <a:endParaRPr lang="en-US" dirty="0">
              <a:solidFill>
                <a:schemeClr val="tx2"/>
              </a:solidFill>
              <a:latin typeface="Helvetica" charset="0"/>
            </a:endParaRPr>
          </a:p>
          <a:p>
            <a:endParaRPr lang="en-US" dirty="0" smtClean="0">
              <a:solidFill>
                <a:schemeClr val="tx2"/>
              </a:solidFill>
              <a:latin typeface="Helvetica" charset="0"/>
            </a:endParaRPr>
          </a:p>
          <a:p>
            <a:endParaRPr lang="en-US" dirty="0" smtClean="0">
              <a:solidFill>
                <a:schemeClr val="tx2"/>
              </a:solidFill>
              <a:latin typeface="Helvetica" charset="0"/>
            </a:endParaRPr>
          </a:p>
        </p:txBody>
      </p:sp>
      <p:sp>
        <p:nvSpPr>
          <p:cNvPr id="4" name="Content Placeholder 2"/>
          <p:cNvSpPr txBox="1">
            <a:spLocks/>
          </p:cNvSpPr>
          <p:nvPr/>
        </p:nvSpPr>
        <p:spPr>
          <a:xfrm>
            <a:off x="457200" y="4734767"/>
            <a:ext cx="8229600" cy="14396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err="1" smtClean="0">
                <a:solidFill>
                  <a:schemeClr val="accent2"/>
                </a:solidFill>
              </a:rPr>
              <a:t>CHiMaD</a:t>
            </a:r>
            <a:r>
              <a:rPr lang="en-US" sz="2000" dirty="0" smtClean="0">
                <a:solidFill>
                  <a:schemeClr val="accent2"/>
                </a:solidFill>
              </a:rPr>
              <a:t> Listserv – </a:t>
            </a:r>
          </a:p>
          <a:p>
            <a:pPr marL="0" indent="0">
              <a:buNone/>
            </a:pPr>
            <a:r>
              <a:rPr lang="en-US" sz="2000" dirty="0" smtClean="0">
                <a:solidFill>
                  <a:schemeClr val="accent2"/>
                </a:solidFill>
              </a:rPr>
              <a:t>To join please email me (</a:t>
            </a:r>
            <a:r>
              <a:rPr lang="en-US" sz="2000" dirty="0" smtClean="0">
                <a:solidFill>
                  <a:schemeClr val="accent2"/>
                </a:solidFill>
                <a:hlinkClick r:id="rId2"/>
              </a:rPr>
              <a:t>e-gulsoy@northwestern.edu)</a:t>
            </a:r>
            <a:endParaRPr lang="en-US" sz="2000" dirty="0" smtClean="0">
              <a:solidFill>
                <a:schemeClr val="accent2"/>
              </a:solidFill>
            </a:endParaRPr>
          </a:p>
          <a:p>
            <a:pPr marL="0" indent="0">
              <a:buNone/>
            </a:pPr>
            <a:r>
              <a:rPr lang="en-US" sz="2000" dirty="0" err="1" smtClean="0">
                <a:solidFill>
                  <a:schemeClr val="accent2"/>
                </a:solidFill>
              </a:rPr>
              <a:t>chimad.northwestern.edu</a:t>
            </a:r>
            <a:r>
              <a:rPr lang="en-US" sz="2000" dirty="0" smtClean="0">
                <a:solidFill>
                  <a:schemeClr val="accent2"/>
                </a:solidFill>
              </a:rPr>
              <a:t>/people/</a:t>
            </a:r>
            <a:r>
              <a:rPr lang="en-US" sz="2000" dirty="0" err="1" smtClean="0">
                <a:solidFill>
                  <a:schemeClr val="accent2"/>
                </a:solidFill>
              </a:rPr>
              <a:t>staff.html</a:t>
            </a:r>
            <a:endParaRPr lang="en-US" sz="2000" dirty="0" smtClean="0">
              <a:solidFill>
                <a:schemeClr val="accent2"/>
              </a:solidFill>
            </a:endParaRPr>
          </a:p>
          <a:p>
            <a:pPr lvl="1"/>
            <a:endParaRPr lang="en-US" sz="1600" dirty="0" smtClean="0"/>
          </a:p>
          <a:p>
            <a:pPr lvl="1"/>
            <a:endParaRPr lang="en-US" sz="2000" dirty="0" smtClean="0"/>
          </a:p>
          <a:p>
            <a:pPr lvl="1"/>
            <a:endParaRPr lang="en-US" sz="2000" dirty="0" smtClean="0"/>
          </a:p>
          <a:p>
            <a:pPr marL="457200" lvl="1" indent="0">
              <a:buFont typeface="Arial"/>
              <a:buNone/>
            </a:pPr>
            <a:endParaRPr lang="en-US" sz="2000" dirty="0" smtClean="0"/>
          </a:p>
          <a:p>
            <a:pPr marL="457200" lvl="1" indent="0">
              <a:buFont typeface="Arial"/>
              <a:buNone/>
            </a:pPr>
            <a:endParaRPr lang="en-US" sz="2000" dirty="0"/>
          </a:p>
        </p:txBody>
      </p:sp>
    </p:spTree>
    <p:extLst>
      <p:ext uri="{BB962C8B-B14F-4D97-AF65-F5344CB8AC3E}">
        <p14:creationId xmlns:p14="http://schemas.microsoft.com/office/powerpoint/2010/main" val="89970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410"/>
            <a:ext cx="9144000" cy="5904348"/>
          </a:xfrm>
          <a:prstGeom prst="rect">
            <a:avLst/>
          </a:prstGeom>
        </p:spPr>
      </p:pic>
      <p:sp>
        <p:nvSpPr>
          <p:cNvPr id="5" name="Text Placeholder 2"/>
          <p:cNvSpPr txBox="1">
            <a:spLocks/>
          </p:cNvSpPr>
          <p:nvPr/>
        </p:nvSpPr>
        <p:spPr>
          <a:xfrm>
            <a:off x="0" y="6114758"/>
            <a:ext cx="7772400" cy="3380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Created at </a:t>
            </a:r>
            <a:r>
              <a:rPr lang="en-US" sz="1600" dirty="0" err="1" smtClean="0"/>
              <a:t>wordle.net</a:t>
            </a:r>
            <a:r>
              <a:rPr lang="en-US" sz="1600" dirty="0" smtClean="0"/>
              <a:t> using </a:t>
            </a:r>
          </a:p>
          <a:p>
            <a:pPr marL="0" indent="0">
              <a:buNone/>
            </a:pPr>
            <a:r>
              <a:rPr lang="en-US" sz="1600" dirty="0" smtClean="0"/>
              <a:t>outreach chapter of 2015 annual report </a:t>
            </a:r>
            <a:endParaRPr lang="en-US" sz="1600" dirty="0"/>
          </a:p>
        </p:txBody>
      </p:sp>
    </p:spTree>
    <p:extLst>
      <p:ext uri="{BB962C8B-B14F-4D97-AF65-F5344CB8AC3E}">
        <p14:creationId xmlns:p14="http://schemas.microsoft.com/office/powerpoint/2010/main" val="1276853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OUTREACH 2015</a:t>
            </a:r>
            <a:endParaRPr lang="en-US" sz="2800" dirty="0"/>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sz="2400" dirty="0" smtClean="0"/>
              <a:t>ASM Materials Genome Toolkit </a:t>
            </a:r>
            <a:r>
              <a:rPr lang="en-US" sz="1600" dirty="0" smtClean="0">
                <a:solidFill>
                  <a:schemeClr val="bg1">
                    <a:lumMod val="50000"/>
                  </a:schemeClr>
                </a:solidFill>
              </a:rPr>
              <a:t>(undergraduate level)</a:t>
            </a:r>
          </a:p>
          <a:p>
            <a:r>
              <a:rPr lang="en-US" sz="2400" dirty="0" smtClean="0"/>
              <a:t>MGI Seminar Series </a:t>
            </a:r>
            <a:r>
              <a:rPr lang="en-US" sz="1600" dirty="0" smtClean="0">
                <a:solidFill>
                  <a:schemeClr val="bg1">
                    <a:lumMod val="50000"/>
                  </a:schemeClr>
                </a:solidFill>
              </a:rPr>
              <a:t>(graduate </a:t>
            </a:r>
            <a:r>
              <a:rPr lang="en-US" sz="1600" dirty="0">
                <a:solidFill>
                  <a:schemeClr val="bg1">
                    <a:lumMod val="50000"/>
                  </a:schemeClr>
                </a:solidFill>
              </a:rPr>
              <a:t>and professional level)</a:t>
            </a:r>
            <a:endParaRPr lang="en-US" sz="1600" dirty="0" smtClean="0"/>
          </a:p>
          <a:p>
            <a:r>
              <a:rPr lang="en-US" sz="2400" dirty="0" smtClean="0"/>
              <a:t>Community </a:t>
            </a:r>
            <a:r>
              <a:rPr lang="en-US" sz="2400" dirty="0"/>
              <a:t>Standard Building </a:t>
            </a:r>
            <a:r>
              <a:rPr lang="en-US" sz="1600" dirty="0" smtClean="0">
                <a:solidFill>
                  <a:schemeClr val="bg1">
                    <a:lumMod val="50000"/>
                  </a:schemeClr>
                </a:solidFill>
              </a:rPr>
              <a:t>(graduate and professional level)</a:t>
            </a:r>
          </a:p>
          <a:p>
            <a:pPr lvl="1"/>
            <a:r>
              <a:rPr lang="en-US" sz="2000" dirty="0" smtClean="0"/>
              <a:t>Materials </a:t>
            </a:r>
            <a:r>
              <a:rPr lang="en-US" sz="2000" dirty="0"/>
              <a:t>Design </a:t>
            </a:r>
          </a:p>
          <a:p>
            <a:pPr lvl="1"/>
            <a:r>
              <a:rPr lang="en-US" sz="2000" dirty="0"/>
              <a:t>Phase Field Methods </a:t>
            </a:r>
          </a:p>
          <a:p>
            <a:pPr lvl="1"/>
            <a:r>
              <a:rPr lang="en-US" sz="2000" dirty="0" smtClean="0"/>
              <a:t>Data &amp; Databases</a:t>
            </a:r>
          </a:p>
          <a:p>
            <a:pPr lvl="1"/>
            <a:r>
              <a:rPr lang="en-US" sz="2000" dirty="0" smtClean="0"/>
              <a:t>SRG Materials Design Consortium</a:t>
            </a:r>
            <a:endParaRPr lang="en-US" sz="2000" dirty="0"/>
          </a:p>
          <a:p>
            <a:pPr lvl="1"/>
            <a:r>
              <a:rPr lang="en-US" sz="2000" dirty="0" smtClean="0"/>
              <a:t>Use-case led symposia</a:t>
            </a:r>
            <a:endParaRPr lang="en-US" sz="2400" dirty="0" smtClean="0"/>
          </a:p>
          <a:p>
            <a:r>
              <a:rPr lang="en-US" sz="2400" dirty="0" smtClean="0"/>
              <a:t>Outreach to Underrepresented Groups </a:t>
            </a:r>
            <a:r>
              <a:rPr lang="en-US" sz="1600" dirty="0" smtClean="0">
                <a:solidFill>
                  <a:schemeClr val="bg1">
                    <a:lumMod val="50000"/>
                  </a:schemeClr>
                </a:solidFill>
              </a:rPr>
              <a:t>(high-school, undergraduate level)</a:t>
            </a:r>
            <a:endParaRPr lang="en-US" sz="1600" dirty="0" smtClean="0"/>
          </a:p>
          <a:p>
            <a:pPr lvl="1"/>
            <a:r>
              <a:rPr lang="en-US" sz="2000" dirty="0" smtClean="0"/>
              <a:t>Fayetteville State University (FSU) Interactions</a:t>
            </a:r>
          </a:p>
          <a:p>
            <a:pPr lvl="1"/>
            <a:r>
              <a:rPr lang="en-US" sz="2000" dirty="0" smtClean="0"/>
              <a:t>Chicago Area initiatives</a:t>
            </a:r>
          </a:p>
          <a:p>
            <a:pPr lvl="1"/>
            <a:endParaRPr lang="en-US" sz="2000" dirty="0" smtClean="0"/>
          </a:p>
          <a:p>
            <a:pPr lvl="1"/>
            <a:endParaRPr lang="en-US" sz="2000" dirty="0"/>
          </a:p>
          <a:p>
            <a:pPr marL="457200" lvl="1" indent="0">
              <a:buNone/>
            </a:pPr>
            <a:endParaRPr lang="en-US" sz="2000" dirty="0" smtClean="0"/>
          </a:p>
          <a:p>
            <a:pPr lvl="1"/>
            <a:endParaRPr lang="en-US" sz="2000" dirty="0"/>
          </a:p>
        </p:txBody>
      </p:sp>
    </p:spTree>
    <p:extLst>
      <p:ext uri="{BB962C8B-B14F-4D97-AF65-F5344CB8AC3E}">
        <p14:creationId xmlns:p14="http://schemas.microsoft.com/office/powerpoint/2010/main" val="527974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4581" y="3924265"/>
            <a:ext cx="3323968" cy="232924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l"/>
            <a:r>
              <a:rPr lang="en-US" sz="2800" dirty="0" smtClean="0"/>
              <a:t>Materials Genome Toolkit</a:t>
            </a:r>
            <a:endParaRPr lang="en-US" sz="2800" dirty="0"/>
          </a:p>
        </p:txBody>
      </p:sp>
      <p:sp>
        <p:nvSpPr>
          <p:cNvPr id="3" name="Content Placeholder 2"/>
          <p:cNvSpPr>
            <a:spLocks noGrp="1"/>
          </p:cNvSpPr>
          <p:nvPr>
            <p:ph sz="half" idx="1"/>
          </p:nvPr>
        </p:nvSpPr>
        <p:spPr>
          <a:xfrm>
            <a:off x="1141969" y="4029297"/>
            <a:ext cx="3089191" cy="2119184"/>
          </a:xfrm>
        </p:spPr>
        <p:txBody>
          <a:bodyPr>
            <a:normAutofit/>
          </a:bodyPr>
          <a:lstStyle/>
          <a:p>
            <a:pPr marL="0" indent="0" algn="ctr">
              <a:buNone/>
            </a:pPr>
            <a:r>
              <a:rPr lang="en-US" sz="1800" dirty="0" smtClean="0">
                <a:solidFill>
                  <a:schemeClr val="bg2"/>
                </a:solidFill>
              </a:rPr>
              <a:t>Thermo-</a:t>
            </a:r>
            <a:r>
              <a:rPr lang="en-US" sz="1800" dirty="0" err="1" smtClean="0">
                <a:solidFill>
                  <a:schemeClr val="bg2"/>
                </a:solidFill>
              </a:rPr>
              <a:t>Calc</a:t>
            </a:r>
            <a:endParaRPr lang="en-US" sz="1800" dirty="0" smtClean="0">
              <a:solidFill>
                <a:schemeClr val="bg2"/>
              </a:solidFill>
            </a:endParaRPr>
          </a:p>
          <a:p>
            <a:pPr marL="0" indent="0" algn="ctr">
              <a:buNone/>
            </a:pPr>
            <a:r>
              <a:rPr lang="en-US" sz="1800" dirty="0" smtClean="0">
                <a:solidFill>
                  <a:schemeClr val="bg2"/>
                </a:solidFill>
              </a:rPr>
              <a:t>DICTRA</a:t>
            </a:r>
          </a:p>
          <a:p>
            <a:pPr marL="0" indent="0" algn="ctr">
              <a:buNone/>
            </a:pPr>
            <a:r>
              <a:rPr lang="en-US" sz="1800" dirty="0" smtClean="0">
                <a:solidFill>
                  <a:schemeClr val="bg2"/>
                </a:solidFill>
              </a:rPr>
              <a:t>TC-PRISMA</a:t>
            </a:r>
          </a:p>
          <a:p>
            <a:pPr marL="0" indent="0" algn="ctr">
              <a:buNone/>
            </a:pPr>
            <a:r>
              <a:rPr lang="en-US" sz="1800" dirty="0" smtClean="0">
                <a:solidFill>
                  <a:schemeClr val="bg2"/>
                </a:solidFill>
              </a:rPr>
              <a:t>TQ –Interface</a:t>
            </a:r>
          </a:p>
          <a:p>
            <a:pPr marL="0" indent="0" algn="ctr">
              <a:buNone/>
            </a:pPr>
            <a:r>
              <a:rPr lang="en-US" sz="1800" dirty="0" smtClean="0">
                <a:solidFill>
                  <a:schemeClr val="bg2"/>
                </a:solidFill>
              </a:rPr>
              <a:t>TC Toolbox for MATLAB</a:t>
            </a:r>
          </a:p>
          <a:p>
            <a:pPr marL="0" indent="0" algn="ctr">
              <a:buNone/>
            </a:pPr>
            <a:r>
              <a:rPr lang="en-US" sz="1800" dirty="0" smtClean="0">
                <a:solidFill>
                  <a:schemeClr val="bg2"/>
                </a:solidFill>
              </a:rPr>
              <a:t>TC-API</a:t>
            </a:r>
          </a:p>
        </p:txBody>
      </p:sp>
      <p:sp>
        <p:nvSpPr>
          <p:cNvPr id="6" name="Rectangle 5"/>
          <p:cNvSpPr/>
          <p:nvPr/>
        </p:nvSpPr>
        <p:spPr>
          <a:xfrm>
            <a:off x="457200" y="1522670"/>
            <a:ext cx="8229600" cy="2031325"/>
          </a:xfrm>
          <a:prstGeom prst="rect">
            <a:avLst/>
          </a:prstGeom>
        </p:spPr>
        <p:txBody>
          <a:bodyPr wrap="square">
            <a:spAutoFit/>
          </a:bodyPr>
          <a:lstStyle/>
          <a:p>
            <a:pPr marL="285750" indent="-285750">
              <a:buFont typeface="Arial" charset="0"/>
              <a:buChar char="•"/>
            </a:pPr>
            <a:r>
              <a:rPr lang="en-US" dirty="0" smtClean="0">
                <a:solidFill>
                  <a:schemeClr val="tx2"/>
                </a:solidFill>
                <a:latin typeface="Helvetica" charset="0"/>
              </a:rPr>
              <a:t>ASM Materials Education Foundation &amp; Thermo-</a:t>
            </a:r>
            <a:r>
              <a:rPr lang="en-US" dirty="0" err="1" smtClean="0">
                <a:solidFill>
                  <a:schemeClr val="tx2"/>
                </a:solidFill>
                <a:latin typeface="Helvetica" charset="0"/>
              </a:rPr>
              <a:t>Calc</a:t>
            </a:r>
            <a:r>
              <a:rPr lang="en-US" dirty="0" smtClean="0">
                <a:solidFill>
                  <a:schemeClr val="tx2"/>
                </a:solidFill>
                <a:latin typeface="Helvetica" charset="0"/>
              </a:rPr>
              <a:t> Software</a:t>
            </a:r>
          </a:p>
          <a:p>
            <a:pPr marL="285750" indent="-285750">
              <a:buFont typeface="Arial" charset="0"/>
              <a:buChar char="•"/>
            </a:pPr>
            <a:r>
              <a:rPr lang="en-US" dirty="0" smtClean="0">
                <a:solidFill>
                  <a:schemeClr val="tx2"/>
                </a:solidFill>
                <a:latin typeface="Helvetica" charset="0"/>
              </a:rPr>
              <a:t>12 (3-year</a:t>
            </a:r>
            <a:r>
              <a:rPr lang="en-US" dirty="0">
                <a:solidFill>
                  <a:schemeClr val="tx2"/>
                </a:solidFill>
                <a:latin typeface="Helvetica" charset="0"/>
              </a:rPr>
              <a:t>, </a:t>
            </a:r>
            <a:r>
              <a:rPr lang="en-US" dirty="0" smtClean="0">
                <a:solidFill>
                  <a:schemeClr val="tx2"/>
                </a:solidFill>
                <a:latin typeface="Helvetica" charset="0"/>
              </a:rPr>
              <a:t>multi-user) state-of-art </a:t>
            </a:r>
            <a:r>
              <a:rPr lang="en-US" dirty="0">
                <a:solidFill>
                  <a:schemeClr val="tx2"/>
                </a:solidFill>
                <a:latin typeface="Helvetica" charset="0"/>
              </a:rPr>
              <a:t>licenses </a:t>
            </a:r>
            <a:r>
              <a:rPr lang="en-US" dirty="0" smtClean="0">
                <a:solidFill>
                  <a:schemeClr val="tx2"/>
                </a:solidFill>
                <a:latin typeface="Helvetica" charset="0"/>
              </a:rPr>
              <a:t>worth $1.6M </a:t>
            </a:r>
          </a:p>
          <a:p>
            <a:pPr marL="285750" indent="-285750">
              <a:buFont typeface="Arial" charset="0"/>
              <a:buChar char="•"/>
            </a:pPr>
            <a:r>
              <a:rPr lang="en-US" dirty="0" smtClean="0">
                <a:solidFill>
                  <a:schemeClr val="tx2"/>
                </a:solidFill>
                <a:latin typeface="Helvetica" charset="0"/>
              </a:rPr>
              <a:t>For U.S. Engineering programs to build these tools into their undergraduate curriculum</a:t>
            </a:r>
          </a:p>
          <a:p>
            <a:pPr marL="285750" indent="-285750">
              <a:buFont typeface="Arial" charset="0"/>
              <a:buChar char="•"/>
            </a:pPr>
            <a:endParaRPr lang="en-US" dirty="0" smtClean="0">
              <a:solidFill>
                <a:schemeClr val="tx2"/>
              </a:solidFill>
              <a:latin typeface="Helvetica" charset="0"/>
            </a:endParaRPr>
          </a:p>
          <a:p>
            <a:pPr marL="285750" indent="-285750">
              <a:buFont typeface="Arial" charset="0"/>
              <a:buChar char="•"/>
            </a:pPr>
            <a:r>
              <a:rPr lang="en-US" dirty="0" smtClean="0">
                <a:solidFill>
                  <a:schemeClr val="tx2"/>
                </a:solidFill>
                <a:latin typeface="Helvetica" charset="0"/>
              </a:rPr>
              <a:t>In 2015 : 6+1 Licenses were awarded</a:t>
            </a:r>
          </a:p>
          <a:p>
            <a:pPr marL="285750" indent="-285750">
              <a:buFont typeface="Arial" charset="0"/>
              <a:buChar char="•"/>
            </a:pPr>
            <a:r>
              <a:rPr lang="en-US" dirty="0" smtClean="0">
                <a:solidFill>
                  <a:schemeClr val="tx2"/>
                </a:solidFill>
                <a:latin typeface="Helvetica" charset="0"/>
              </a:rPr>
              <a:t>In 2016 : 3 Licenses will be awarded </a:t>
            </a:r>
            <a:r>
              <a:rPr lang="en-US" i="1" dirty="0" smtClean="0">
                <a:solidFill>
                  <a:schemeClr val="tx2"/>
                </a:solidFill>
                <a:latin typeface="Helvetica" charset="0"/>
              </a:rPr>
              <a:t>(deadline to apply April 30)</a:t>
            </a:r>
          </a:p>
        </p:txBody>
      </p:sp>
      <p:sp>
        <p:nvSpPr>
          <p:cNvPr id="8" name="Rectangle 7"/>
          <p:cNvSpPr/>
          <p:nvPr/>
        </p:nvSpPr>
        <p:spPr>
          <a:xfrm>
            <a:off x="4465937" y="3924265"/>
            <a:ext cx="3323968" cy="232924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a:spLocks noGrp="1"/>
          </p:cNvSpPr>
          <p:nvPr>
            <p:ph sz="half" idx="1"/>
          </p:nvPr>
        </p:nvSpPr>
        <p:spPr>
          <a:xfrm>
            <a:off x="4583325" y="4380039"/>
            <a:ext cx="3089191" cy="1768441"/>
          </a:xfrm>
        </p:spPr>
        <p:txBody>
          <a:bodyPr>
            <a:normAutofit/>
          </a:bodyPr>
          <a:lstStyle/>
          <a:p>
            <a:pPr marL="0" indent="0" algn="ctr">
              <a:buNone/>
            </a:pPr>
            <a:r>
              <a:rPr lang="en-US" sz="1800" dirty="0" smtClean="0">
                <a:solidFill>
                  <a:schemeClr val="bg2"/>
                </a:solidFill>
              </a:rPr>
              <a:t>TCFE + MOBFE </a:t>
            </a:r>
          </a:p>
          <a:p>
            <a:pPr marL="0" indent="0" algn="ctr">
              <a:buNone/>
            </a:pPr>
            <a:r>
              <a:rPr lang="en-US" sz="1800" dirty="0" smtClean="0">
                <a:solidFill>
                  <a:schemeClr val="bg2"/>
                </a:solidFill>
              </a:rPr>
              <a:t>TCAL + MOBAL</a:t>
            </a:r>
          </a:p>
          <a:p>
            <a:pPr marL="0" indent="0" algn="ctr">
              <a:buNone/>
            </a:pPr>
            <a:r>
              <a:rPr lang="en-US" sz="1800" dirty="0" smtClean="0">
                <a:solidFill>
                  <a:schemeClr val="bg2"/>
                </a:solidFill>
              </a:rPr>
              <a:t>TCNI+MOBNI</a:t>
            </a:r>
          </a:p>
          <a:p>
            <a:pPr marL="0" indent="0" algn="ctr">
              <a:buNone/>
            </a:pPr>
            <a:r>
              <a:rPr lang="en-US" sz="1800" dirty="0" smtClean="0">
                <a:solidFill>
                  <a:schemeClr val="bg2"/>
                </a:solidFill>
              </a:rPr>
              <a:t>TCMG</a:t>
            </a:r>
          </a:p>
        </p:txBody>
      </p:sp>
      <p:sp>
        <p:nvSpPr>
          <p:cNvPr id="10" name="Rectangle 9"/>
          <p:cNvSpPr/>
          <p:nvPr/>
        </p:nvSpPr>
        <p:spPr>
          <a:xfrm>
            <a:off x="1932973" y="3554932"/>
            <a:ext cx="1507181" cy="369332"/>
          </a:xfrm>
          <a:prstGeom prst="rect">
            <a:avLst/>
          </a:prstGeom>
        </p:spPr>
        <p:txBody>
          <a:bodyPr wrap="square">
            <a:spAutoFit/>
          </a:bodyPr>
          <a:lstStyle/>
          <a:p>
            <a:r>
              <a:rPr lang="en-US" b="1" dirty="0" smtClean="0">
                <a:solidFill>
                  <a:schemeClr val="tx2"/>
                </a:solidFill>
                <a:latin typeface="Helvetica" charset="0"/>
              </a:rPr>
              <a:t>SOFTWARE</a:t>
            </a:r>
            <a:endParaRPr lang="en-US" b="1" i="1" dirty="0" smtClean="0">
              <a:solidFill>
                <a:schemeClr val="tx2"/>
              </a:solidFill>
              <a:latin typeface="Helvetica" charset="0"/>
            </a:endParaRPr>
          </a:p>
        </p:txBody>
      </p:sp>
      <p:sp>
        <p:nvSpPr>
          <p:cNvPr id="11" name="Rectangle 10"/>
          <p:cNvSpPr/>
          <p:nvPr/>
        </p:nvSpPr>
        <p:spPr>
          <a:xfrm>
            <a:off x="5328934" y="3560446"/>
            <a:ext cx="1597971" cy="369332"/>
          </a:xfrm>
          <a:prstGeom prst="rect">
            <a:avLst/>
          </a:prstGeom>
        </p:spPr>
        <p:txBody>
          <a:bodyPr wrap="square">
            <a:spAutoFit/>
          </a:bodyPr>
          <a:lstStyle/>
          <a:p>
            <a:r>
              <a:rPr lang="en-US" b="1" smtClean="0">
                <a:solidFill>
                  <a:schemeClr val="tx2"/>
                </a:solidFill>
                <a:latin typeface="Helvetica" charset="0"/>
              </a:rPr>
              <a:t>DATABASES</a:t>
            </a:r>
            <a:endParaRPr lang="en-US" b="1" i="1" dirty="0" smtClean="0">
              <a:solidFill>
                <a:schemeClr val="tx2"/>
              </a:solidFill>
              <a:latin typeface="Helvetica" charset="0"/>
            </a:endParaRPr>
          </a:p>
        </p:txBody>
      </p:sp>
    </p:spTree>
    <p:extLst>
      <p:ext uri="{BB962C8B-B14F-4D97-AF65-F5344CB8AC3E}">
        <p14:creationId xmlns:p14="http://schemas.microsoft.com/office/powerpoint/2010/main" val="1598011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4538" y="1997035"/>
            <a:ext cx="3644011" cy="425648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l"/>
            <a:r>
              <a:rPr lang="en-US" sz="2800" dirty="0" smtClean="0"/>
              <a:t>Materials Genome Toolkit</a:t>
            </a:r>
            <a:endParaRPr lang="en-US" sz="2800" dirty="0"/>
          </a:p>
        </p:txBody>
      </p:sp>
      <p:sp>
        <p:nvSpPr>
          <p:cNvPr id="3" name="Content Placeholder 2"/>
          <p:cNvSpPr>
            <a:spLocks noGrp="1"/>
          </p:cNvSpPr>
          <p:nvPr>
            <p:ph sz="half" idx="1"/>
          </p:nvPr>
        </p:nvSpPr>
        <p:spPr>
          <a:xfrm>
            <a:off x="457200" y="2206894"/>
            <a:ext cx="3832654" cy="4256481"/>
          </a:xfrm>
        </p:spPr>
        <p:txBody>
          <a:bodyPr>
            <a:normAutofit lnSpcReduction="10000"/>
          </a:bodyPr>
          <a:lstStyle/>
          <a:p>
            <a:pPr marL="0" indent="0" algn="r">
              <a:spcAft>
                <a:spcPts val="800"/>
              </a:spcAft>
              <a:buNone/>
            </a:pPr>
            <a:r>
              <a:rPr lang="en-US" sz="1800" dirty="0" smtClean="0">
                <a:solidFill>
                  <a:schemeClr val="bg2"/>
                </a:solidFill>
              </a:rPr>
              <a:t>California State Polytechnic University in Pomona</a:t>
            </a:r>
          </a:p>
          <a:p>
            <a:pPr marL="0" indent="0" algn="r">
              <a:spcAft>
                <a:spcPts val="800"/>
              </a:spcAft>
              <a:buNone/>
            </a:pPr>
            <a:r>
              <a:rPr lang="en-US" sz="1800" dirty="0" smtClean="0">
                <a:solidFill>
                  <a:schemeClr val="bg2"/>
                </a:solidFill>
              </a:rPr>
              <a:t>Carnegie Mellon University</a:t>
            </a:r>
          </a:p>
          <a:p>
            <a:pPr marL="0" indent="0" algn="r">
              <a:spcAft>
                <a:spcPts val="800"/>
              </a:spcAft>
              <a:buNone/>
            </a:pPr>
            <a:r>
              <a:rPr lang="en-US" sz="1800" dirty="0" smtClean="0">
                <a:solidFill>
                  <a:schemeClr val="bg2"/>
                </a:solidFill>
              </a:rPr>
              <a:t>Michigan Technological Institute</a:t>
            </a:r>
          </a:p>
          <a:p>
            <a:pPr marL="0" indent="0" algn="r">
              <a:spcAft>
                <a:spcPts val="800"/>
              </a:spcAft>
              <a:buNone/>
            </a:pPr>
            <a:r>
              <a:rPr lang="en-US" sz="1800" dirty="0" smtClean="0">
                <a:solidFill>
                  <a:schemeClr val="bg2"/>
                </a:solidFill>
              </a:rPr>
              <a:t>Alfred University</a:t>
            </a:r>
          </a:p>
          <a:p>
            <a:pPr marL="0" indent="0" algn="r">
              <a:spcAft>
                <a:spcPts val="800"/>
              </a:spcAft>
              <a:buNone/>
            </a:pPr>
            <a:r>
              <a:rPr lang="en-US" sz="1800" dirty="0" smtClean="0">
                <a:solidFill>
                  <a:schemeClr val="bg2"/>
                </a:solidFill>
              </a:rPr>
              <a:t>University of Maryland</a:t>
            </a:r>
          </a:p>
          <a:p>
            <a:pPr marL="0" indent="0" algn="r">
              <a:spcAft>
                <a:spcPts val="800"/>
              </a:spcAft>
              <a:buNone/>
            </a:pPr>
            <a:r>
              <a:rPr lang="en-US" sz="1800" dirty="0" smtClean="0">
                <a:solidFill>
                  <a:schemeClr val="bg2"/>
                </a:solidFill>
              </a:rPr>
              <a:t>Virginia Polytechnic Institute and State University</a:t>
            </a:r>
          </a:p>
          <a:p>
            <a:pPr marL="0" indent="0" algn="r">
              <a:spcAft>
                <a:spcPts val="800"/>
              </a:spcAft>
              <a:buNone/>
            </a:pPr>
            <a:r>
              <a:rPr lang="en-US" sz="1800" dirty="0" smtClean="0">
                <a:solidFill>
                  <a:schemeClr val="bg2"/>
                </a:solidFill>
              </a:rPr>
              <a:t>Colorado School of Mines (LIFT)</a:t>
            </a:r>
          </a:p>
          <a:p>
            <a:pPr marL="0" indent="0" algn="r">
              <a:spcAft>
                <a:spcPts val="800"/>
              </a:spcAft>
              <a:buNone/>
            </a:pPr>
            <a:r>
              <a:rPr lang="en-US" sz="1800" dirty="0" smtClean="0">
                <a:solidFill>
                  <a:schemeClr val="bg2"/>
                </a:solidFill>
              </a:rPr>
              <a:t>Fayetteville State University (</a:t>
            </a:r>
            <a:r>
              <a:rPr lang="en-US" sz="1800" dirty="0" err="1" smtClean="0">
                <a:solidFill>
                  <a:schemeClr val="bg2"/>
                </a:solidFill>
              </a:rPr>
              <a:t>CHiMaD</a:t>
            </a:r>
            <a:r>
              <a:rPr lang="en-US" sz="1800" dirty="0" smtClean="0">
                <a:solidFill>
                  <a:schemeClr val="bg2"/>
                </a:solidFill>
              </a:rPr>
              <a:t>)</a:t>
            </a:r>
            <a:endParaRPr lang="en-US" sz="1800" dirty="0">
              <a:solidFill>
                <a:schemeClr val="bg2"/>
              </a:solidFill>
            </a:endParaRPr>
          </a:p>
          <a:p>
            <a:pPr marL="0" indent="0" algn="r">
              <a:spcAft>
                <a:spcPts val="800"/>
              </a:spcAft>
              <a:buNone/>
            </a:pPr>
            <a:endParaRPr lang="en-US" sz="1800" dirty="0" smtClean="0">
              <a:solidFill>
                <a:schemeClr val="bg2"/>
              </a:solidFill>
            </a:endParaRPr>
          </a:p>
        </p:txBody>
      </p:sp>
      <p:sp>
        <p:nvSpPr>
          <p:cNvPr id="6" name="Rectangle 5"/>
          <p:cNvSpPr/>
          <p:nvPr/>
        </p:nvSpPr>
        <p:spPr>
          <a:xfrm>
            <a:off x="457200" y="1522670"/>
            <a:ext cx="8229600" cy="369332"/>
          </a:xfrm>
          <a:prstGeom prst="rect">
            <a:avLst/>
          </a:prstGeom>
        </p:spPr>
        <p:txBody>
          <a:bodyPr wrap="square">
            <a:spAutoFit/>
          </a:bodyPr>
          <a:lstStyle/>
          <a:p>
            <a:pPr algn="ctr"/>
            <a:r>
              <a:rPr lang="en-US" dirty="0" smtClean="0">
                <a:solidFill>
                  <a:schemeClr val="tx2"/>
                </a:solidFill>
                <a:latin typeface="Helvetica" charset="0"/>
              </a:rPr>
              <a:t>Schools are required to take part in </a:t>
            </a:r>
            <a:r>
              <a:rPr lang="en-US" dirty="0" smtClean="0">
                <a:solidFill>
                  <a:srgbClr val="C00000"/>
                </a:solidFill>
                <a:latin typeface="Helvetica" charset="0"/>
              </a:rPr>
              <a:t>ASM Undergraduate Design Competition</a:t>
            </a:r>
            <a:endParaRPr lang="en-US" i="1" dirty="0" smtClean="0">
              <a:solidFill>
                <a:srgbClr val="C00000"/>
              </a:solidFill>
              <a:latin typeface="Helvetica" charset="0"/>
            </a:endParaRPr>
          </a:p>
        </p:txBody>
      </p:sp>
      <p:sp>
        <p:nvSpPr>
          <p:cNvPr id="12" name="Content Placeholder 2"/>
          <p:cNvSpPr>
            <a:spLocks noGrp="1"/>
          </p:cNvSpPr>
          <p:nvPr>
            <p:ph sz="half" idx="1"/>
          </p:nvPr>
        </p:nvSpPr>
        <p:spPr>
          <a:xfrm>
            <a:off x="4513305" y="2284859"/>
            <a:ext cx="3837482" cy="497787"/>
          </a:xfrm>
        </p:spPr>
        <p:txBody>
          <a:bodyPr>
            <a:normAutofit/>
          </a:bodyPr>
          <a:lstStyle/>
          <a:p>
            <a:pPr marL="0" indent="0">
              <a:spcAft>
                <a:spcPts val="800"/>
              </a:spcAft>
              <a:buNone/>
            </a:pPr>
            <a:r>
              <a:rPr lang="en-US" sz="2600" dirty="0" smtClean="0">
                <a:solidFill>
                  <a:srgbClr val="C00000"/>
                </a:solidFill>
              </a:rPr>
              <a:t>1</a:t>
            </a:r>
            <a:r>
              <a:rPr lang="en-US" sz="2600" baseline="30000" dirty="0" smtClean="0">
                <a:solidFill>
                  <a:srgbClr val="C00000"/>
                </a:solidFill>
              </a:rPr>
              <a:t>st</a:t>
            </a:r>
            <a:r>
              <a:rPr lang="en-US" sz="2600" dirty="0" smtClean="0">
                <a:solidFill>
                  <a:srgbClr val="C00000"/>
                </a:solidFill>
              </a:rPr>
              <a:t> Place</a:t>
            </a:r>
          </a:p>
        </p:txBody>
      </p:sp>
      <p:sp>
        <p:nvSpPr>
          <p:cNvPr id="13" name="Content Placeholder 2"/>
          <p:cNvSpPr>
            <a:spLocks noGrp="1"/>
          </p:cNvSpPr>
          <p:nvPr>
            <p:ph sz="half" idx="1"/>
          </p:nvPr>
        </p:nvSpPr>
        <p:spPr>
          <a:xfrm>
            <a:off x="4528295" y="2782646"/>
            <a:ext cx="3837482" cy="472138"/>
          </a:xfrm>
        </p:spPr>
        <p:txBody>
          <a:bodyPr>
            <a:normAutofit lnSpcReduction="10000"/>
          </a:bodyPr>
          <a:lstStyle/>
          <a:p>
            <a:pPr marL="0" indent="0">
              <a:spcAft>
                <a:spcPts val="800"/>
              </a:spcAft>
              <a:buNone/>
            </a:pPr>
            <a:r>
              <a:rPr lang="en-US" sz="2600" dirty="0" smtClean="0">
                <a:solidFill>
                  <a:srgbClr val="C00000"/>
                </a:solidFill>
              </a:rPr>
              <a:t>2</a:t>
            </a:r>
            <a:r>
              <a:rPr lang="en-US" sz="2600" baseline="30000" dirty="0" smtClean="0">
                <a:solidFill>
                  <a:srgbClr val="C00000"/>
                </a:solidFill>
              </a:rPr>
              <a:t>nd</a:t>
            </a:r>
            <a:r>
              <a:rPr lang="en-US" sz="2600" dirty="0">
                <a:solidFill>
                  <a:srgbClr val="C00000"/>
                </a:solidFill>
              </a:rPr>
              <a:t> </a:t>
            </a:r>
            <a:r>
              <a:rPr lang="en-US" sz="2600" dirty="0" smtClean="0">
                <a:solidFill>
                  <a:srgbClr val="C00000"/>
                </a:solidFill>
              </a:rPr>
              <a:t>Place</a:t>
            </a:r>
          </a:p>
        </p:txBody>
      </p:sp>
      <p:sp>
        <p:nvSpPr>
          <p:cNvPr id="14" name="Content Placeholder 2"/>
          <p:cNvSpPr>
            <a:spLocks noGrp="1"/>
          </p:cNvSpPr>
          <p:nvPr>
            <p:ph sz="half" idx="1"/>
          </p:nvPr>
        </p:nvSpPr>
        <p:spPr>
          <a:xfrm>
            <a:off x="4513305" y="3254784"/>
            <a:ext cx="3837482" cy="567709"/>
          </a:xfrm>
        </p:spPr>
        <p:txBody>
          <a:bodyPr>
            <a:normAutofit/>
          </a:bodyPr>
          <a:lstStyle/>
          <a:p>
            <a:pPr marL="0" indent="0">
              <a:spcAft>
                <a:spcPts val="800"/>
              </a:spcAft>
              <a:buNone/>
            </a:pPr>
            <a:r>
              <a:rPr lang="en-US" sz="2600" dirty="0" smtClean="0">
                <a:solidFill>
                  <a:srgbClr val="C00000"/>
                </a:solidFill>
              </a:rPr>
              <a:t>3</a:t>
            </a:r>
            <a:r>
              <a:rPr lang="en-US" sz="2600" baseline="30000" dirty="0" smtClean="0">
                <a:solidFill>
                  <a:srgbClr val="C00000"/>
                </a:solidFill>
              </a:rPr>
              <a:t>rd</a:t>
            </a:r>
            <a:r>
              <a:rPr lang="en-US" sz="2600" dirty="0" smtClean="0">
                <a:solidFill>
                  <a:srgbClr val="C00000"/>
                </a:solidFill>
              </a:rPr>
              <a:t> Place</a:t>
            </a:r>
          </a:p>
        </p:txBody>
      </p:sp>
      <p:cxnSp>
        <p:nvCxnSpPr>
          <p:cNvPr id="17" name="Straight Connector 16"/>
          <p:cNvCxnSpPr/>
          <p:nvPr/>
        </p:nvCxnSpPr>
        <p:spPr>
          <a:xfrm>
            <a:off x="2458387" y="2782646"/>
            <a:ext cx="34177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458387" y="3254784"/>
            <a:ext cx="34177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458387" y="3699544"/>
            <a:ext cx="3417757"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572000" y="4073612"/>
            <a:ext cx="3793777" cy="2171264"/>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ontent Placeholder 2"/>
          <p:cNvSpPr>
            <a:spLocks noGrp="1"/>
          </p:cNvSpPr>
          <p:nvPr>
            <p:ph sz="half" idx="1"/>
          </p:nvPr>
        </p:nvSpPr>
        <p:spPr>
          <a:xfrm>
            <a:off x="4668735" y="4258567"/>
            <a:ext cx="3526622" cy="1782470"/>
          </a:xfrm>
        </p:spPr>
        <p:txBody>
          <a:bodyPr>
            <a:normAutofit/>
          </a:bodyPr>
          <a:lstStyle/>
          <a:p>
            <a:pPr marL="0" indent="0" algn="r">
              <a:spcAft>
                <a:spcPts val="800"/>
              </a:spcAft>
              <a:buNone/>
            </a:pPr>
            <a:r>
              <a:rPr lang="en-US" sz="1800" dirty="0" smtClean="0">
                <a:solidFill>
                  <a:schemeClr val="bg2"/>
                </a:solidFill>
              </a:rPr>
              <a:t>Thermo-</a:t>
            </a:r>
            <a:r>
              <a:rPr lang="en-US" sz="1800" dirty="0" err="1" smtClean="0">
                <a:solidFill>
                  <a:schemeClr val="bg2"/>
                </a:solidFill>
              </a:rPr>
              <a:t>Calc</a:t>
            </a:r>
            <a:r>
              <a:rPr lang="en-US" sz="1800" dirty="0" smtClean="0">
                <a:solidFill>
                  <a:schemeClr val="bg2"/>
                </a:solidFill>
              </a:rPr>
              <a:t> Software Introductory and Advanced Training &amp; Introduction to Materials Design</a:t>
            </a:r>
          </a:p>
          <a:p>
            <a:pPr marL="0" indent="0" algn="r">
              <a:spcAft>
                <a:spcPts val="800"/>
              </a:spcAft>
              <a:buNone/>
            </a:pPr>
            <a:r>
              <a:rPr lang="en-US" sz="1800" dirty="0" smtClean="0">
                <a:solidFill>
                  <a:schemeClr val="bg2"/>
                </a:solidFill>
              </a:rPr>
              <a:t>July 6-8, CMU, Pittsburgh</a:t>
            </a:r>
          </a:p>
        </p:txBody>
      </p:sp>
    </p:spTree>
    <p:extLst>
      <p:ext uri="{BB962C8B-B14F-4D97-AF65-F5344CB8AC3E}">
        <p14:creationId xmlns:p14="http://schemas.microsoft.com/office/powerpoint/2010/main" val="53326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dissolve">
                                      <p:cBhvr>
                                        <p:cTn id="10" dur="500"/>
                                        <p:tgtEl>
                                          <p:spTgt spid="1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dissolve">
                                      <p:cBhvr>
                                        <p:cTn id="13" dur="500"/>
                                        <p:tgtEl>
                                          <p:spTgt spid="14">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4" grpId="0" build="p"/>
      <p:bldP spid="20" grpId="0" animBg="1"/>
      <p:bldP spid="2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104505"/>
            <a:ext cx="9144000" cy="4744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l"/>
            <a:r>
              <a:rPr lang="en-US" sz="2800" dirty="0" smtClean="0"/>
              <a:t>MGI Seminar Series</a:t>
            </a:r>
            <a:endParaRPr lang="en-US" sz="2800" dirty="0"/>
          </a:p>
        </p:txBody>
      </p:sp>
      <p:sp>
        <p:nvSpPr>
          <p:cNvPr id="3" name="Content Placeholder 2"/>
          <p:cNvSpPr>
            <a:spLocks noGrp="1"/>
          </p:cNvSpPr>
          <p:nvPr>
            <p:ph idx="1"/>
          </p:nvPr>
        </p:nvSpPr>
        <p:spPr>
          <a:xfrm>
            <a:off x="457200" y="1600200"/>
            <a:ext cx="8686800" cy="1718187"/>
          </a:xfrm>
        </p:spPr>
        <p:txBody>
          <a:bodyPr>
            <a:normAutofit fontScale="92500" lnSpcReduction="20000"/>
          </a:bodyPr>
          <a:lstStyle/>
          <a:p>
            <a:r>
              <a:rPr lang="en-US" sz="2400" dirty="0" smtClean="0"/>
              <a:t>15 colleagues, mostly international, gave seminars </a:t>
            </a:r>
          </a:p>
          <a:p>
            <a:pPr marL="0" indent="0">
              <a:buNone/>
            </a:pPr>
            <a:r>
              <a:rPr lang="en-US" sz="2400" dirty="0"/>
              <a:t> </a:t>
            </a:r>
            <a:r>
              <a:rPr lang="en-US" sz="2400" dirty="0" smtClean="0"/>
              <a:t>   (majority from US, Japan)</a:t>
            </a:r>
          </a:p>
          <a:p>
            <a:pPr marL="0" indent="0">
              <a:buNone/>
            </a:pPr>
            <a:endParaRPr lang="en-US" sz="2400" dirty="0" smtClean="0"/>
          </a:p>
          <a:p>
            <a:r>
              <a:rPr lang="en-US" sz="2400" dirty="0" smtClean="0"/>
              <a:t>Broadcast, using Go-to-Meeting, connecting researchers from NIST, NU, UC, ANL</a:t>
            </a:r>
          </a:p>
          <a:p>
            <a:pPr marL="457200" lvl="1" indent="0">
              <a:buNone/>
            </a:pPr>
            <a:endParaRPr lang="en-US" sz="1600" dirty="0" smtClean="0"/>
          </a:p>
          <a:p>
            <a:pPr lvl="1"/>
            <a:endParaRPr lang="en-US" sz="1600" dirty="0" smtClean="0"/>
          </a:p>
          <a:p>
            <a:pPr lvl="1"/>
            <a:endParaRPr lang="en-US" sz="2000" dirty="0" smtClean="0"/>
          </a:p>
          <a:p>
            <a:pPr lvl="1"/>
            <a:endParaRPr lang="en-US" sz="2000" dirty="0"/>
          </a:p>
          <a:p>
            <a:pPr marL="457200" lvl="1" indent="0">
              <a:buNone/>
            </a:pPr>
            <a:endParaRPr lang="en-US" sz="2000" dirty="0" smtClean="0"/>
          </a:p>
          <a:p>
            <a:pPr marL="457200" lvl="1" indent="0">
              <a:buNone/>
            </a:pPr>
            <a:endParaRPr lang="en-US" sz="2000" dirty="0"/>
          </a:p>
        </p:txBody>
      </p:sp>
      <p:sp>
        <p:nvSpPr>
          <p:cNvPr id="4" name="Content Placeholder 2"/>
          <p:cNvSpPr txBox="1">
            <a:spLocks/>
          </p:cNvSpPr>
          <p:nvPr/>
        </p:nvSpPr>
        <p:spPr>
          <a:xfrm>
            <a:off x="457200" y="4104505"/>
            <a:ext cx="8229600" cy="474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err="1" smtClean="0">
                <a:solidFill>
                  <a:schemeClr val="bg1"/>
                </a:solidFill>
              </a:rPr>
              <a:t>chimad.northwestern.edu</a:t>
            </a:r>
            <a:r>
              <a:rPr lang="en-US" sz="2000" dirty="0" smtClean="0">
                <a:solidFill>
                  <a:schemeClr val="bg1"/>
                </a:solidFill>
              </a:rPr>
              <a:t>/news-events/</a:t>
            </a:r>
            <a:r>
              <a:rPr lang="en-US" sz="2000" dirty="0" err="1" smtClean="0">
                <a:solidFill>
                  <a:schemeClr val="bg1"/>
                </a:solidFill>
              </a:rPr>
              <a:t>SeminarBroadcast.html</a:t>
            </a:r>
            <a:endParaRPr lang="en-US" sz="2000" dirty="0" smtClean="0">
              <a:solidFill>
                <a:schemeClr val="bg1"/>
              </a:solidFill>
            </a:endParaRPr>
          </a:p>
          <a:p>
            <a:pPr marL="457200" lvl="1" indent="0" algn="ctr">
              <a:buFont typeface="Arial"/>
              <a:buNone/>
            </a:pPr>
            <a:endParaRPr lang="en-US" sz="1600" dirty="0" smtClean="0">
              <a:solidFill>
                <a:schemeClr val="bg1"/>
              </a:solidFill>
            </a:endParaRPr>
          </a:p>
          <a:p>
            <a:pPr lvl="1" algn="ctr"/>
            <a:endParaRPr lang="en-US" sz="1600" dirty="0" smtClean="0">
              <a:solidFill>
                <a:schemeClr val="bg1"/>
              </a:solidFill>
            </a:endParaRPr>
          </a:p>
          <a:p>
            <a:pPr lvl="1" algn="ctr"/>
            <a:endParaRPr lang="en-US" sz="2000" dirty="0" smtClean="0">
              <a:solidFill>
                <a:schemeClr val="bg1"/>
              </a:solidFill>
            </a:endParaRPr>
          </a:p>
          <a:p>
            <a:pPr lvl="1" algn="ctr"/>
            <a:endParaRPr lang="en-US" sz="2000" dirty="0" smtClean="0">
              <a:solidFill>
                <a:schemeClr val="bg1"/>
              </a:solidFill>
            </a:endParaRPr>
          </a:p>
          <a:p>
            <a:pPr marL="457200" lvl="1" indent="0" algn="ctr">
              <a:buFont typeface="Arial"/>
              <a:buNone/>
            </a:pPr>
            <a:endParaRPr lang="en-US" sz="2000" dirty="0" smtClean="0">
              <a:solidFill>
                <a:schemeClr val="bg1"/>
              </a:solidFill>
            </a:endParaRPr>
          </a:p>
          <a:p>
            <a:pPr marL="457200" lvl="1" indent="0" algn="ctr">
              <a:buFont typeface="Arial"/>
              <a:buNone/>
            </a:pPr>
            <a:endParaRPr lang="en-US" sz="2000" dirty="0">
              <a:solidFill>
                <a:schemeClr val="bg1"/>
              </a:solidFill>
            </a:endParaRPr>
          </a:p>
        </p:txBody>
      </p:sp>
      <p:sp>
        <p:nvSpPr>
          <p:cNvPr id="5" name="Content Placeholder 2"/>
          <p:cNvSpPr txBox="1">
            <a:spLocks/>
          </p:cNvSpPr>
          <p:nvPr/>
        </p:nvSpPr>
        <p:spPr>
          <a:xfrm>
            <a:off x="457200" y="4734767"/>
            <a:ext cx="8229600" cy="14396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err="1" smtClean="0">
                <a:solidFill>
                  <a:schemeClr val="accent2"/>
                </a:solidFill>
              </a:rPr>
              <a:t>CHiMaD</a:t>
            </a:r>
            <a:r>
              <a:rPr lang="en-US" sz="2000" dirty="0" smtClean="0">
                <a:solidFill>
                  <a:schemeClr val="accent2"/>
                </a:solidFill>
              </a:rPr>
              <a:t> Listserv – </a:t>
            </a:r>
          </a:p>
          <a:p>
            <a:pPr marL="0" indent="0">
              <a:buNone/>
            </a:pPr>
            <a:r>
              <a:rPr lang="en-US" sz="2000" dirty="0" smtClean="0">
                <a:solidFill>
                  <a:schemeClr val="accent2"/>
                </a:solidFill>
              </a:rPr>
              <a:t>To join please email me (</a:t>
            </a:r>
            <a:r>
              <a:rPr lang="en-US" sz="2000" dirty="0" smtClean="0">
                <a:solidFill>
                  <a:schemeClr val="accent2"/>
                </a:solidFill>
                <a:hlinkClick r:id="rId2"/>
              </a:rPr>
              <a:t>e-gulsoy@northwestern.edu)</a:t>
            </a:r>
            <a:endParaRPr lang="en-US" sz="2000" dirty="0" smtClean="0">
              <a:solidFill>
                <a:schemeClr val="accent2"/>
              </a:solidFill>
            </a:endParaRPr>
          </a:p>
          <a:p>
            <a:pPr marL="0" indent="0">
              <a:buNone/>
            </a:pPr>
            <a:r>
              <a:rPr lang="en-US" sz="2000" dirty="0" err="1" smtClean="0">
                <a:solidFill>
                  <a:schemeClr val="accent2"/>
                </a:solidFill>
              </a:rPr>
              <a:t>chimad.northwestern.edu</a:t>
            </a:r>
            <a:r>
              <a:rPr lang="en-US" sz="2000" dirty="0" smtClean="0">
                <a:solidFill>
                  <a:schemeClr val="accent2"/>
                </a:solidFill>
              </a:rPr>
              <a:t>/people/</a:t>
            </a:r>
            <a:r>
              <a:rPr lang="en-US" sz="2000" dirty="0" err="1" smtClean="0">
                <a:solidFill>
                  <a:schemeClr val="accent2"/>
                </a:solidFill>
              </a:rPr>
              <a:t>staff.html</a:t>
            </a:r>
            <a:endParaRPr lang="en-US" sz="2000" dirty="0" smtClean="0">
              <a:solidFill>
                <a:schemeClr val="accent2"/>
              </a:solidFill>
            </a:endParaRPr>
          </a:p>
          <a:p>
            <a:pPr lvl="1"/>
            <a:endParaRPr lang="en-US" sz="1600" dirty="0" smtClean="0"/>
          </a:p>
          <a:p>
            <a:pPr lvl="1"/>
            <a:endParaRPr lang="en-US" sz="2000" dirty="0" smtClean="0"/>
          </a:p>
          <a:p>
            <a:pPr lvl="1"/>
            <a:endParaRPr lang="en-US" sz="2000" dirty="0" smtClean="0"/>
          </a:p>
          <a:p>
            <a:pPr marL="457200" lvl="1" indent="0">
              <a:buFont typeface="Arial"/>
              <a:buNone/>
            </a:pPr>
            <a:endParaRPr lang="en-US" sz="2000" dirty="0" smtClean="0"/>
          </a:p>
          <a:p>
            <a:pPr marL="457200" lvl="1" indent="0">
              <a:buFont typeface="Arial"/>
              <a:buNone/>
            </a:pPr>
            <a:endParaRPr lang="en-US" sz="2000" dirty="0"/>
          </a:p>
        </p:txBody>
      </p:sp>
      <p:sp>
        <p:nvSpPr>
          <p:cNvPr id="7" name="Rectangle 6"/>
          <p:cNvSpPr/>
          <p:nvPr/>
        </p:nvSpPr>
        <p:spPr>
          <a:xfrm>
            <a:off x="0" y="3474243"/>
            <a:ext cx="9144000" cy="47440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457200" y="3474243"/>
            <a:ext cx="8229600" cy="474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err="1" smtClean="0">
                <a:solidFill>
                  <a:schemeClr val="bg1"/>
                </a:solidFill>
              </a:rPr>
              <a:t>chimad.northwestern.edu</a:t>
            </a:r>
            <a:r>
              <a:rPr lang="en-US" sz="2000" dirty="0" smtClean="0">
                <a:solidFill>
                  <a:schemeClr val="bg1"/>
                </a:solidFill>
              </a:rPr>
              <a:t>/news-events/upcoming-</a:t>
            </a:r>
            <a:r>
              <a:rPr lang="en-US" sz="2000" dirty="0" err="1" smtClean="0">
                <a:solidFill>
                  <a:schemeClr val="bg1"/>
                </a:solidFill>
              </a:rPr>
              <a:t>events.html</a:t>
            </a:r>
            <a:endParaRPr lang="en-US" sz="2000" dirty="0" smtClean="0">
              <a:solidFill>
                <a:schemeClr val="bg1"/>
              </a:solidFill>
            </a:endParaRPr>
          </a:p>
          <a:p>
            <a:pPr marL="457200" lvl="1" indent="0" algn="ctr">
              <a:buFont typeface="Arial"/>
              <a:buNone/>
            </a:pPr>
            <a:endParaRPr lang="en-US" sz="1600" dirty="0" smtClean="0">
              <a:solidFill>
                <a:schemeClr val="bg1"/>
              </a:solidFill>
            </a:endParaRPr>
          </a:p>
          <a:p>
            <a:pPr lvl="1" algn="ctr"/>
            <a:endParaRPr lang="en-US" sz="1600" dirty="0" smtClean="0">
              <a:solidFill>
                <a:schemeClr val="bg1"/>
              </a:solidFill>
            </a:endParaRPr>
          </a:p>
          <a:p>
            <a:pPr lvl="1" algn="ctr"/>
            <a:endParaRPr lang="en-US" sz="2000" dirty="0" smtClean="0">
              <a:solidFill>
                <a:schemeClr val="bg1"/>
              </a:solidFill>
            </a:endParaRPr>
          </a:p>
          <a:p>
            <a:pPr lvl="1" algn="ctr"/>
            <a:endParaRPr lang="en-US" sz="2000" dirty="0" smtClean="0">
              <a:solidFill>
                <a:schemeClr val="bg1"/>
              </a:solidFill>
            </a:endParaRPr>
          </a:p>
          <a:p>
            <a:pPr marL="457200" lvl="1" indent="0" algn="ctr">
              <a:buFont typeface="Arial"/>
              <a:buNone/>
            </a:pPr>
            <a:endParaRPr lang="en-US" sz="2000" dirty="0" smtClean="0">
              <a:solidFill>
                <a:schemeClr val="bg1"/>
              </a:solidFill>
            </a:endParaRPr>
          </a:p>
          <a:p>
            <a:pPr marL="457200" lvl="1" indent="0" algn="ctr">
              <a:buFont typeface="Arial"/>
              <a:buNone/>
            </a:pPr>
            <a:endParaRPr lang="en-US" sz="2000" dirty="0">
              <a:solidFill>
                <a:schemeClr val="bg1"/>
              </a:solidFill>
            </a:endParaRPr>
          </a:p>
        </p:txBody>
      </p:sp>
    </p:spTree>
    <p:extLst>
      <p:ext uri="{BB962C8B-B14F-4D97-AF65-F5344CB8AC3E}">
        <p14:creationId xmlns:p14="http://schemas.microsoft.com/office/powerpoint/2010/main" val="1252364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Community Standard Building:</a:t>
            </a:r>
            <a:endParaRPr lang="en-US" sz="2800" dirty="0"/>
          </a:p>
        </p:txBody>
      </p:sp>
      <p:sp>
        <p:nvSpPr>
          <p:cNvPr id="7" name="Content Placeholder 2"/>
          <p:cNvSpPr>
            <a:spLocks noGrp="1"/>
          </p:cNvSpPr>
          <p:nvPr>
            <p:ph idx="1"/>
          </p:nvPr>
        </p:nvSpPr>
        <p:spPr>
          <a:xfrm>
            <a:off x="457200" y="1600200"/>
            <a:ext cx="8686800" cy="4787900"/>
          </a:xfrm>
        </p:spPr>
        <p:txBody>
          <a:bodyPr>
            <a:normAutofit lnSpcReduction="10000"/>
          </a:bodyPr>
          <a:lstStyle/>
          <a:p>
            <a:r>
              <a:rPr lang="en-US" sz="2400" dirty="0" smtClean="0"/>
              <a:t>Phase Field Methods</a:t>
            </a:r>
          </a:p>
          <a:p>
            <a:r>
              <a:rPr lang="en-US" sz="2400" dirty="0" smtClean="0"/>
              <a:t>SRG Materials Design </a:t>
            </a:r>
            <a:r>
              <a:rPr lang="en-US" sz="2400" dirty="0" smtClean="0"/>
              <a:t>Consortium &amp; NU-NIMS for Materials Innovation: </a:t>
            </a:r>
            <a:r>
              <a:rPr lang="en-US" sz="2400" smtClean="0"/>
              <a:t>Joint Workshop</a:t>
            </a:r>
            <a:endParaRPr lang="en-US" sz="2400" dirty="0" smtClean="0"/>
          </a:p>
          <a:p>
            <a:r>
              <a:rPr lang="en-US" sz="2400" dirty="0" smtClean="0"/>
              <a:t>Data, Database &amp; Discovery</a:t>
            </a:r>
          </a:p>
          <a:p>
            <a:r>
              <a:rPr lang="en-US" sz="2400" dirty="0" smtClean="0"/>
              <a:t>Innovation in Sheet Metal Forming</a:t>
            </a:r>
          </a:p>
          <a:p>
            <a:r>
              <a:rPr lang="en-US" sz="2400" dirty="0" smtClean="0"/>
              <a:t>NIST Diffusion/CALPHAD Data Informatics and Tools Workshop</a:t>
            </a:r>
            <a:endParaRPr lang="en-US" sz="2400" dirty="0"/>
          </a:p>
          <a:p>
            <a:r>
              <a:rPr lang="en-US" sz="2400" dirty="0" smtClean="0"/>
              <a:t>Advanced Co-based </a:t>
            </a:r>
            <a:r>
              <a:rPr lang="en-US" sz="2400" dirty="0" err="1" smtClean="0"/>
              <a:t>Superalloys</a:t>
            </a:r>
            <a:r>
              <a:rPr lang="en-US" sz="2400" dirty="0" smtClean="0"/>
              <a:t> (NIST)</a:t>
            </a:r>
          </a:p>
          <a:p>
            <a:r>
              <a:rPr lang="en-US" sz="2400" dirty="0" smtClean="0"/>
              <a:t>1</a:t>
            </a:r>
            <a:r>
              <a:rPr lang="en-US" sz="2400" baseline="30000" dirty="0" smtClean="0"/>
              <a:t>st</a:t>
            </a:r>
            <a:r>
              <a:rPr lang="en-US" sz="2400" dirty="0" smtClean="0"/>
              <a:t> US-Japan Materials Genome Workshop</a:t>
            </a:r>
          </a:p>
          <a:p>
            <a:r>
              <a:rPr lang="en-US" sz="2400" dirty="0" err="1" smtClean="0"/>
              <a:t>CHiMaD</a:t>
            </a:r>
            <a:r>
              <a:rPr lang="en-US" sz="2400" dirty="0" smtClean="0"/>
              <a:t> Materials Design </a:t>
            </a:r>
          </a:p>
          <a:p>
            <a:r>
              <a:rPr lang="en-US" sz="2400" dirty="0" smtClean="0"/>
              <a:t>Use-case led symposia</a:t>
            </a:r>
          </a:p>
          <a:p>
            <a:r>
              <a:rPr lang="en-US" sz="2400" dirty="0" smtClean="0"/>
              <a:t>Semi-automated Data Base Creation Course</a:t>
            </a:r>
            <a:endParaRPr lang="en-US" sz="1600" dirty="0" smtClean="0"/>
          </a:p>
          <a:p>
            <a:pPr lvl="1"/>
            <a:endParaRPr lang="en-US" sz="2000" dirty="0" smtClean="0"/>
          </a:p>
          <a:p>
            <a:pPr lvl="1"/>
            <a:endParaRPr lang="en-US" sz="2000" dirty="0"/>
          </a:p>
          <a:p>
            <a:pPr marL="457200" lvl="1" indent="0">
              <a:buNone/>
            </a:pPr>
            <a:endParaRPr lang="en-US" sz="2000" dirty="0" smtClean="0"/>
          </a:p>
          <a:p>
            <a:pPr marL="457200" lvl="1" indent="0">
              <a:buNone/>
            </a:pPr>
            <a:endParaRPr lang="en-US" sz="2000" dirty="0"/>
          </a:p>
        </p:txBody>
      </p:sp>
    </p:spTree>
    <p:extLst>
      <p:ext uri="{BB962C8B-B14F-4D97-AF65-F5344CB8AC3E}">
        <p14:creationId xmlns:p14="http://schemas.microsoft.com/office/powerpoint/2010/main" val="1035670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Community Standard Building:</a:t>
            </a:r>
            <a:br>
              <a:rPr lang="en-US" sz="2800" dirty="0" smtClean="0"/>
            </a:br>
            <a:r>
              <a:rPr lang="en-US" sz="2800" dirty="0" smtClean="0"/>
              <a:t>Phase Field Methods Workshop I –II &amp; </a:t>
            </a:r>
            <a:r>
              <a:rPr lang="en-US" sz="2800" dirty="0" err="1" smtClean="0"/>
              <a:t>Hackathon</a:t>
            </a:r>
            <a:endParaRPr lang="en-US" sz="28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310807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5617"/>
            <a:ext cx="9144000" cy="2762383"/>
          </a:xfrm>
          <a:prstGeom prst="rect">
            <a:avLst/>
          </a:prstGeom>
        </p:spPr>
      </p:pic>
      <p:sp>
        <p:nvSpPr>
          <p:cNvPr id="5" name="Rectangle 4"/>
          <p:cNvSpPr/>
          <p:nvPr/>
        </p:nvSpPr>
        <p:spPr>
          <a:xfrm>
            <a:off x="6573794" y="134738"/>
            <a:ext cx="2570205" cy="63630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6573795" y="190933"/>
            <a:ext cx="2570205" cy="59922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rPr>
              <a:t>Jan 9 | Oct 14-16</a:t>
            </a:r>
          </a:p>
          <a:p>
            <a:pPr marL="0" indent="0" algn="ctr">
              <a:buNone/>
            </a:pPr>
            <a:r>
              <a:rPr lang="en-US" sz="2000" dirty="0" err="1" smtClean="0">
                <a:solidFill>
                  <a:schemeClr val="bg1"/>
                </a:solidFill>
              </a:rPr>
              <a:t>Heinonen</a:t>
            </a:r>
            <a:r>
              <a:rPr lang="en-US" sz="2000" dirty="0" smtClean="0">
                <a:solidFill>
                  <a:schemeClr val="bg1"/>
                </a:solidFill>
              </a:rPr>
              <a:t> / Voorhees</a:t>
            </a:r>
          </a:p>
          <a:p>
            <a:pPr marL="457200" lvl="1" indent="0" algn="ctr">
              <a:buFont typeface="Arial"/>
              <a:buNone/>
            </a:pPr>
            <a:endParaRPr lang="en-US" sz="1600" dirty="0" smtClean="0">
              <a:solidFill>
                <a:schemeClr val="bg1"/>
              </a:solidFill>
            </a:endParaRPr>
          </a:p>
          <a:p>
            <a:pPr lvl="1" algn="ctr"/>
            <a:endParaRPr lang="en-US" sz="1600" dirty="0" smtClean="0">
              <a:solidFill>
                <a:schemeClr val="bg1"/>
              </a:solidFill>
            </a:endParaRPr>
          </a:p>
          <a:p>
            <a:pPr lvl="1" algn="ctr"/>
            <a:endParaRPr lang="en-US" sz="2000" dirty="0" smtClean="0">
              <a:solidFill>
                <a:schemeClr val="bg1"/>
              </a:solidFill>
            </a:endParaRPr>
          </a:p>
          <a:p>
            <a:pPr lvl="1" algn="ctr"/>
            <a:endParaRPr lang="en-US" sz="2000" dirty="0" smtClean="0">
              <a:solidFill>
                <a:schemeClr val="bg1"/>
              </a:solidFill>
            </a:endParaRPr>
          </a:p>
          <a:p>
            <a:pPr marL="457200" lvl="1" indent="0" algn="ctr">
              <a:buFont typeface="Arial"/>
              <a:buNone/>
            </a:pPr>
            <a:endParaRPr lang="en-US" sz="2000" dirty="0" smtClean="0">
              <a:solidFill>
                <a:schemeClr val="bg1"/>
              </a:solidFill>
            </a:endParaRPr>
          </a:p>
          <a:p>
            <a:pPr marL="457200" lvl="1" indent="0" algn="ctr">
              <a:buFont typeface="Arial"/>
              <a:buNone/>
            </a:pPr>
            <a:endParaRPr lang="en-US" sz="2000" dirty="0">
              <a:solidFill>
                <a:schemeClr val="bg1"/>
              </a:solidFill>
            </a:endParaRPr>
          </a:p>
        </p:txBody>
      </p:sp>
    </p:spTree>
    <p:extLst>
      <p:ext uri="{BB962C8B-B14F-4D97-AF65-F5344CB8AC3E}">
        <p14:creationId xmlns:p14="http://schemas.microsoft.com/office/powerpoint/2010/main" val="16297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CHiMaD_PPT">
  <a:themeElements>
    <a:clrScheme name="Custom 1">
      <a:dk1>
        <a:srgbClr val="004386"/>
      </a:dk1>
      <a:lt1>
        <a:sysClr val="window" lastClr="FFFFFF"/>
      </a:lt1>
      <a:dk2>
        <a:srgbClr val="004386"/>
      </a:dk2>
      <a:lt2>
        <a:srgbClr val="FFFFFF"/>
      </a:lt2>
      <a:accent1>
        <a:srgbClr val="B3B3B3"/>
      </a:accent1>
      <a:accent2>
        <a:srgbClr val="C4360F"/>
      </a:accent2>
      <a:accent3>
        <a:srgbClr val="5FAD12"/>
      </a:accent3>
      <a:accent4>
        <a:srgbClr val="FBC90A"/>
      </a:accent4>
      <a:accent5>
        <a:srgbClr val="808080"/>
      </a:accent5>
      <a:accent6>
        <a:srgbClr val="553876"/>
      </a:accent6>
      <a:hlink>
        <a:srgbClr val="469FE3"/>
      </a:hlink>
      <a:folHlink>
        <a:srgbClr val="41A9E4"/>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CHiMaD_PPT.thmx</Template>
  <TotalTime>6343</TotalTime>
  <Words>1612</Words>
  <Application>Microsoft Macintosh PowerPoint</Application>
  <PresentationFormat>On-screen Show (4:3)</PresentationFormat>
  <Paragraphs>266</Paragraphs>
  <Slides>20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Helvetica</vt:lpstr>
      <vt:lpstr>NimbusRomNo9L</vt:lpstr>
      <vt:lpstr>Times-Roman</vt:lpstr>
      <vt:lpstr>Trebuchet MS</vt:lpstr>
      <vt:lpstr>Arial</vt:lpstr>
      <vt:lpstr>CHiMaD_PPT</vt:lpstr>
      <vt:lpstr>OUTREACH</vt:lpstr>
      <vt:lpstr>Materials Genome Initiative  for Global Competitiveness – June 2011</vt:lpstr>
      <vt:lpstr>PowerPoint Presentation</vt:lpstr>
      <vt:lpstr>OUTREACH 2015</vt:lpstr>
      <vt:lpstr>Materials Genome Toolkit</vt:lpstr>
      <vt:lpstr>Materials Genome Toolkit</vt:lpstr>
      <vt:lpstr>MGI Seminar Series</vt:lpstr>
      <vt:lpstr>Community Standard Building:</vt:lpstr>
      <vt:lpstr>Community Standard Building: Phase Field Methods Workshop I –II &amp; Hackathon</vt:lpstr>
      <vt:lpstr>Community Standard Building: Phase Field Methods Workshop I –II &amp; Hackathon</vt:lpstr>
      <vt:lpstr>Community Standard Building: Materials Design Workshop I - II</vt:lpstr>
      <vt:lpstr>Community Standard Building: Materials Design Workshop I - II</vt:lpstr>
      <vt:lpstr>Community Standard Building: Steel Research Group (SRG) Materials Design Consortium</vt:lpstr>
      <vt:lpstr>Community Standard Building: Semi-Automated Data Base Creation course</vt:lpstr>
      <vt:lpstr>Community Standard Building: Use-case led Symposia</vt:lpstr>
      <vt:lpstr>Community Standard Building: Data &amp; Databases </vt:lpstr>
      <vt:lpstr>Outreach to Under Represented Groups: Fayetteville State University</vt:lpstr>
      <vt:lpstr>Outreach to Under Represented Groups: Chicago Area</vt:lpstr>
      <vt:lpstr>Outreach to Under Represented Groups: Chicago Area</vt:lpstr>
      <vt:lpstr>Upcoming Events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Hierarchical Materials Design</dc:title>
  <dc:creator>Begum Gulsoy</dc:creator>
  <cp:lastModifiedBy>Begum Gulsoy</cp:lastModifiedBy>
  <cp:revision>401</cp:revision>
  <dcterms:created xsi:type="dcterms:W3CDTF">2014-05-06T17:03:47Z</dcterms:created>
  <dcterms:modified xsi:type="dcterms:W3CDTF">2016-03-23T15:23:54Z</dcterms:modified>
</cp:coreProperties>
</file>