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0" r:id="rId2"/>
    <p:sldId id="268" r:id="rId3"/>
    <p:sldId id="256" r:id="rId4"/>
    <p:sldId id="282" r:id="rId5"/>
    <p:sldId id="301" r:id="rId6"/>
    <p:sldId id="299" r:id="rId7"/>
    <p:sldId id="300" r:id="rId8"/>
    <p:sldId id="285" r:id="rId9"/>
    <p:sldId id="266" r:id="rId10"/>
    <p:sldId id="284" r:id="rId11"/>
    <p:sldId id="292" r:id="rId12"/>
    <p:sldId id="293" r:id="rId13"/>
    <p:sldId id="291" r:id="rId14"/>
    <p:sldId id="304" r:id="rId15"/>
    <p:sldId id="259" r:id="rId16"/>
    <p:sldId id="287" r:id="rId17"/>
    <p:sldId id="286" r:id="rId18"/>
    <p:sldId id="288" r:id="rId19"/>
    <p:sldId id="302" r:id="rId20"/>
    <p:sldId id="261" r:id="rId21"/>
    <p:sldId id="303" r:id="rId22"/>
    <p:sldId id="277" r:id="rId23"/>
    <p:sldId id="269" r:id="rId24"/>
    <p:sldId id="281" r:id="rId25"/>
    <p:sldId id="298" r:id="rId26"/>
    <p:sldId id="289" r:id="rId27"/>
    <p:sldId id="305" r:id="rId28"/>
    <p:sldId id="306" r:id="rId29"/>
    <p:sldId id="290" r:id="rId30"/>
    <p:sldId id="295" r:id="rId31"/>
    <p:sldId id="294" r:id="rId32"/>
    <p:sldId id="280" r:id="rId33"/>
    <p:sldId id="260" r:id="rId34"/>
    <p:sldId id="27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scatterChart>
        <c:scatterStyle val="lineMarker"/>
        <c:ser>
          <c:idx val="0"/>
          <c:order val="0"/>
          <c:tx>
            <c:v>Larger Inclusion</c:v>
          </c:tx>
          <c:xVal>
            <c:numRef>
              <c:f>Sheet1!$B$2:$B$4</c:f>
              <c:numCache>
                <c:formatCode>0.00E+00</c:formatCode>
                <c:ptCount val="3"/>
                <c:pt idx="0">
                  <c:v>2000000000</c:v>
                </c:pt>
                <c:pt idx="1">
                  <c:v>50000000</c:v>
                </c:pt>
                <c:pt idx="2">
                  <c:v>4000000</c:v>
                </c:pt>
              </c:numCache>
            </c:numRef>
          </c:xVal>
          <c:yVal>
            <c:numRef>
              <c:f>Sheet1!$A$2:$A$4</c:f>
              <c:numCache>
                <c:formatCode>0.00%</c:formatCode>
                <c:ptCount val="3"/>
                <c:pt idx="0">
                  <c:v>1.5000000000000059E-3</c:v>
                </c:pt>
                <c:pt idx="1">
                  <c:v>2.5000000000000092E-3</c:v>
                </c:pt>
                <c:pt idx="2">
                  <c:v>3.5000000000000144E-3</c:v>
                </c:pt>
              </c:numCache>
            </c:numRef>
          </c:yVal>
        </c:ser>
        <c:ser>
          <c:idx val="1"/>
          <c:order val="1"/>
          <c:tx>
            <c:v>Smaller Inclusion</c:v>
          </c:tx>
          <c:xVal>
            <c:numRef>
              <c:f>Sheet1!$C$2:$C$4</c:f>
              <c:numCache>
                <c:formatCode>0.00E+00</c:formatCode>
                <c:ptCount val="3"/>
                <c:pt idx="0">
                  <c:v>200000000000</c:v>
                </c:pt>
                <c:pt idx="1">
                  <c:v>5000000000</c:v>
                </c:pt>
                <c:pt idx="2">
                  <c:v>400000000</c:v>
                </c:pt>
              </c:numCache>
            </c:numRef>
          </c:xVal>
          <c:yVal>
            <c:numRef>
              <c:f>Sheet1!$A$2:$A$4</c:f>
              <c:numCache>
                <c:formatCode>0.00%</c:formatCode>
                <c:ptCount val="3"/>
                <c:pt idx="0">
                  <c:v>1.5000000000000059E-3</c:v>
                </c:pt>
                <c:pt idx="1">
                  <c:v>2.5000000000000092E-3</c:v>
                </c:pt>
                <c:pt idx="2">
                  <c:v>3.5000000000000144E-3</c:v>
                </c:pt>
              </c:numCache>
            </c:numRef>
          </c:yVal>
        </c:ser>
        <c:axId val="107353216"/>
        <c:axId val="107362560"/>
      </c:scatterChart>
      <c:valAx>
        <c:axId val="107353216"/>
        <c:scaling>
          <c:logBase val="10"/>
          <c:orientation val="minMax"/>
          <c:min val="100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Fatigue Life (N)</a:t>
                </a:r>
              </a:p>
            </c:rich>
          </c:tx>
          <c:layout/>
        </c:title>
        <c:numFmt formatCode="0.00E+00" sourceLinked="1"/>
        <c:tickLblPos val="nextTo"/>
        <c:crossAx val="107362560"/>
        <c:crosses val="autoZero"/>
        <c:crossBetween val="midCat"/>
      </c:valAx>
      <c:valAx>
        <c:axId val="107362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Strain,</a:t>
                </a:r>
                <a:r>
                  <a:rPr lang="en-US" baseline="0"/>
                  <a:t> %</a:t>
                </a:r>
                <a:endParaRPr lang="en-US"/>
              </a:p>
            </c:rich>
          </c:tx>
          <c:layout/>
        </c:title>
        <c:numFmt formatCode="0.00%" sourceLinked="1"/>
        <c:tickLblPos val="nextTo"/>
        <c:crossAx val="107353216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scatterChart>
        <c:scatterStyle val="lineMarker"/>
        <c:ser>
          <c:idx val="0"/>
          <c:order val="0"/>
          <c:tx>
            <c:v>Larger Inclusion</c:v>
          </c:tx>
          <c:xVal>
            <c:numRef>
              <c:f>Sheet1!$B$2:$B$4</c:f>
              <c:numCache>
                <c:formatCode>0.00E+00</c:formatCode>
                <c:ptCount val="3"/>
                <c:pt idx="0">
                  <c:v>2000000000</c:v>
                </c:pt>
                <c:pt idx="1">
                  <c:v>50000000</c:v>
                </c:pt>
                <c:pt idx="2">
                  <c:v>4000000</c:v>
                </c:pt>
              </c:numCache>
            </c:numRef>
          </c:xVal>
          <c:yVal>
            <c:numRef>
              <c:f>Sheet1!$A$2:$A$4</c:f>
              <c:numCache>
                <c:formatCode>0.00%</c:formatCode>
                <c:ptCount val="3"/>
                <c:pt idx="0">
                  <c:v>1.5000000000000035E-3</c:v>
                </c:pt>
                <c:pt idx="1">
                  <c:v>2.5000000000000057E-3</c:v>
                </c:pt>
                <c:pt idx="2">
                  <c:v>3.5000000000000079E-3</c:v>
                </c:pt>
              </c:numCache>
            </c:numRef>
          </c:yVal>
        </c:ser>
        <c:ser>
          <c:idx val="1"/>
          <c:order val="1"/>
          <c:tx>
            <c:v>Smaller Inclusion</c:v>
          </c:tx>
          <c:xVal>
            <c:numRef>
              <c:f>Sheet1!$C$2:$C$4</c:f>
              <c:numCache>
                <c:formatCode>0.00E+00</c:formatCode>
                <c:ptCount val="3"/>
                <c:pt idx="0">
                  <c:v>200000000000</c:v>
                </c:pt>
                <c:pt idx="1">
                  <c:v>5000000000</c:v>
                </c:pt>
                <c:pt idx="2">
                  <c:v>400000000</c:v>
                </c:pt>
              </c:numCache>
            </c:numRef>
          </c:xVal>
          <c:yVal>
            <c:numRef>
              <c:f>Sheet1!$A$2:$A$4</c:f>
              <c:numCache>
                <c:formatCode>0.00%</c:formatCode>
                <c:ptCount val="3"/>
                <c:pt idx="0">
                  <c:v>1.5000000000000035E-3</c:v>
                </c:pt>
                <c:pt idx="1">
                  <c:v>2.5000000000000057E-3</c:v>
                </c:pt>
                <c:pt idx="2">
                  <c:v>3.5000000000000079E-3</c:v>
                </c:pt>
              </c:numCache>
            </c:numRef>
          </c:yVal>
        </c:ser>
        <c:axId val="107528576"/>
        <c:axId val="107531648"/>
      </c:scatterChart>
      <c:valAx>
        <c:axId val="107528576"/>
        <c:scaling>
          <c:logBase val="10"/>
          <c:orientation val="minMax"/>
          <c:min val="100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Fatigue Life (N)</a:t>
                </a:r>
              </a:p>
            </c:rich>
          </c:tx>
          <c:layout/>
        </c:title>
        <c:numFmt formatCode="0.00E+00" sourceLinked="1"/>
        <c:tickLblPos val="nextTo"/>
        <c:crossAx val="107531648"/>
        <c:crosses val="autoZero"/>
        <c:crossBetween val="midCat"/>
      </c:valAx>
      <c:valAx>
        <c:axId val="1075316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Strain,</a:t>
                </a:r>
                <a:r>
                  <a:rPr lang="en-US" baseline="0"/>
                  <a:t> %</a:t>
                </a:r>
                <a:endParaRPr lang="en-US"/>
              </a:p>
            </c:rich>
          </c:tx>
          <c:layout/>
        </c:title>
        <c:numFmt formatCode="0.00%" sourceLinked="1"/>
        <c:tickLblPos val="nextTo"/>
        <c:crossAx val="1075285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456621004566042"/>
          <c:y val="2.4587225509854795E-2"/>
          <c:w val="0.18447488584474933"/>
          <c:h val="0.1247385924585513"/>
        </c:manualLayout>
      </c:layout>
      <c:overlay val="1"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67B94-8054-49B3-81FD-069E15394B58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401F6-E48F-4076-9269-AAE90068D4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56AF81-5583-4BD8-A9D6-201BE625529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Apply Ashby plots phase-based property design criteria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7F7E3-C20B-4B4C-A379-FD5AFCEE3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D3D-B6E3-4E93-9199-1F899AACCD3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页眉占位符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4616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non local averaging volume was changed to simulate different oxide sizes.</a:t>
            </a:r>
          </a:p>
          <a:p>
            <a:r>
              <a:rPr lang="en-US" baseline="0" dirty="0" smtClean="0"/>
              <a:t>60 x increase in fatigue life for a 1/3 reduction in inclusion size</a:t>
            </a:r>
          </a:p>
          <a:p>
            <a:pPr defTabSz="8649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 in Fatigue Life due to size reduction of inclusions was seen to be independent of the applied strain level.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9518-0A01-40D1-B2DC-929B9AC2DE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172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A6193C-514D-437F-89B5-F57F48D5C66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Slide</a:t>
            </a:r>
            <a:r>
              <a:rPr lang="en-US" baseline="0" dirty="0" smtClean="0"/>
              <a:t> Note Sections:</a:t>
            </a: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r>
              <a:rPr lang="en-US" i="1" dirty="0">
                <a:latin typeface="Times" pitchFamily="1" charset="0"/>
              </a:rPr>
              <a:t>Talking Points:</a:t>
            </a:r>
            <a:r>
              <a:rPr lang="en-US" dirty="0">
                <a:latin typeface="Times" pitchFamily="1" charset="0"/>
              </a:rPr>
              <a:t> </a:t>
            </a:r>
            <a:r>
              <a:rPr lang="en-US" dirty="0" smtClean="0">
                <a:latin typeface="Times" pitchFamily="1" charset="0"/>
              </a:rPr>
              <a:t>DMLS</a:t>
            </a:r>
            <a:r>
              <a:rPr lang="en-US" baseline="0" dirty="0" smtClean="0">
                <a:latin typeface="Times" pitchFamily="1" charset="0"/>
              </a:rPr>
              <a:t> produces a part with a </a:t>
            </a:r>
            <a:r>
              <a:rPr lang="en-US" dirty="0" smtClean="0">
                <a:latin typeface="Times" pitchFamily="1" charset="0"/>
              </a:rPr>
              <a:t>dendritic microstructure as denoted by Optical (OM) and Backscatter Electron (BSE) Microscopy.  The EDS results show </a:t>
            </a:r>
            <a:r>
              <a:rPr lang="en-US" dirty="0" err="1" smtClean="0">
                <a:latin typeface="Times" pitchFamily="1" charset="0"/>
              </a:rPr>
              <a:t>microsegregation</a:t>
            </a:r>
            <a:r>
              <a:rPr lang="en-US" dirty="0" smtClean="0">
                <a:latin typeface="Times" pitchFamily="1" charset="0"/>
              </a:rPr>
              <a:t> of </a:t>
            </a:r>
            <a:r>
              <a:rPr lang="en-US" dirty="0" err="1" smtClean="0">
                <a:latin typeface="Times" pitchFamily="1" charset="0"/>
              </a:rPr>
              <a:t>Nb</a:t>
            </a:r>
            <a:r>
              <a:rPr lang="en-US" dirty="0" smtClean="0">
                <a:latin typeface="Times" pitchFamily="1" charset="0"/>
              </a:rPr>
              <a:t>, which can possibly form the deleterious </a:t>
            </a:r>
            <a:r>
              <a:rPr lang="en-US" baseline="0" dirty="0" smtClean="0">
                <a:latin typeface="Times" pitchFamily="1" charset="0"/>
              </a:rPr>
              <a:t>delta, Ni3Nb, phase, which is confirmed in the as-built TEM micrograph.  A typical annealing treatment is 1066 C for 1.5h, which normally dissolves the delta phase, but the </a:t>
            </a:r>
            <a:r>
              <a:rPr lang="en-US" baseline="0" dirty="0" err="1" smtClean="0">
                <a:latin typeface="Times" pitchFamily="1" charset="0"/>
              </a:rPr>
              <a:t>Nb</a:t>
            </a:r>
            <a:r>
              <a:rPr lang="en-US" baseline="0" dirty="0" smtClean="0">
                <a:latin typeface="Times" pitchFamily="1" charset="0"/>
              </a:rPr>
              <a:t> isopleth shows at high concentrations of </a:t>
            </a:r>
            <a:r>
              <a:rPr lang="en-US" baseline="0" dirty="0" err="1" smtClean="0">
                <a:latin typeface="Times" pitchFamily="1" charset="0"/>
              </a:rPr>
              <a:t>Nb</a:t>
            </a:r>
            <a:r>
              <a:rPr lang="en-US" baseline="0" dirty="0" smtClean="0">
                <a:latin typeface="Times" pitchFamily="1" charset="0"/>
              </a:rPr>
              <a:t> (above 6.8 % molar fraction), it will actually causes delta growth.  USAXS/SAXS/WAXS data shows in-situ proof of the growth, and different annealing treatments will be necessary as compared to conventional.</a:t>
            </a:r>
            <a:r>
              <a:rPr lang="en-US" dirty="0" smtClean="0">
                <a:latin typeface="Times" pitchFamily="1" charset="0"/>
              </a:rPr>
              <a:t> </a:t>
            </a: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r>
              <a:rPr lang="en-US" i="1" dirty="0">
                <a:latin typeface="Times" pitchFamily="1" charset="0"/>
              </a:rPr>
              <a:t>Descriptions of figures:</a:t>
            </a:r>
            <a:r>
              <a:rPr lang="en-US" dirty="0">
                <a:latin typeface="Times" pitchFamily="1" charset="0"/>
              </a:rPr>
              <a:t> </a:t>
            </a:r>
            <a:r>
              <a:rPr lang="en-US" dirty="0" smtClean="0">
                <a:latin typeface="Times" pitchFamily="1" charset="0"/>
              </a:rPr>
              <a:t>Give credit to </a:t>
            </a:r>
            <a:r>
              <a:rPr lang="en-US" dirty="0" err="1" smtClean="0">
                <a:latin typeface="Times" pitchFamily="1" charset="0"/>
              </a:rPr>
              <a:t>QuesTek</a:t>
            </a:r>
            <a:r>
              <a:rPr lang="en-US" dirty="0" smtClean="0">
                <a:latin typeface="Times" pitchFamily="1" charset="0"/>
              </a:rPr>
              <a:t> for the OM micrograph.</a:t>
            </a:r>
            <a:r>
              <a:rPr lang="en-US" baseline="0" dirty="0" smtClean="0">
                <a:latin typeface="Times" pitchFamily="1" charset="0"/>
              </a:rPr>
              <a:t>  OM micrograph shows the textured dendritic microstructure; the BSE micrograph shows </a:t>
            </a:r>
            <a:r>
              <a:rPr lang="en-US" baseline="0" dirty="0" err="1" smtClean="0">
                <a:latin typeface="Times" pitchFamily="1" charset="0"/>
              </a:rPr>
              <a:t>microsegregation</a:t>
            </a:r>
            <a:r>
              <a:rPr lang="en-US" baseline="0" dirty="0" smtClean="0">
                <a:latin typeface="Times" pitchFamily="1" charset="0"/>
              </a:rPr>
              <a:t> at the </a:t>
            </a:r>
            <a:r>
              <a:rPr lang="en-US" baseline="0" dirty="0" err="1" smtClean="0">
                <a:latin typeface="Times" pitchFamily="1" charset="0"/>
              </a:rPr>
              <a:t>interdendritic</a:t>
            </a:r>
            <a:r>
              <a:rPr lang="en-US" baseline="0" dirty="0" smtClean="0">
                <a:latin typeface="Times" pitchFamily="1" charset="0"/>
              </a:rPr>
              <a:t> regions; the EDS graph shows the local variability of the niobium concentration, which is identified as </a:t>
            </a:r>
            <a:r>
              <a:rPr lang="en-US" baseline="0" dirty="0" err="1" smtClean="0">
                <a:latin typeface="Times" pitchFamily="1" charset="0"/>
              </a:rPr>
              <a:t>microsegregating</a:t>
            </a:r>
            <a:r>
              <a:rPr lang="en-US" baseline="0" dirty="0" smtClean="0">
                <a:latin typeface="Times" pitchFamily="1" charset="0"/>
              </a:rPr>
              <a:t>; the TEM micrograph identifies delta precipitate formation in the as-built microstructure that normally does not form, the </a:t>
            </a:r>
            <a:r>
              <a:rPr lang="en-US" baseline="0" dirty="0" err="1" smtClean="0">
                <a:latin typeface="Times" pitchFamily="1" charset="0"/>
              </a:rPr>
              <a:t>Nb</a:t>
            </a:r>
            <a:r>
              <a:rPr lang="en-US" baseline="0" dirty="0" smtClean="0">
                <a:latin typeface="Times" pitchFamily="1" charset="0"/>
              </a:rPr>
              <a:t> isopleth shows for a normal annealing treatment (1066C at 1.5 h), it will promote formation and growth of the delta phase when </a:t>
            </a:r>
            <a:r>
              <a:rPr lang="en-US" baseline="0" dirty="0" err="1" smtClean="0">
                <a:latin typeface="Times" pitchFamily="1" charset="0"/>
              </a:rPr>
              <a:t>Nb</a:t>
            </a:r>
            <a:r>
              <a:rPr lang="en-US" baseline="0" dirty="0" smtClean="0">
                <a:latin typeface="Times" pitchFamily="1" charset="0"/>
              </a:rPr>
              <a:t> concentrations about 6.8 % molar fraction; WAXS graph shows in-situ X-ray diffraction of an annealing treatment of 1066C for 1.5 h where delta precipitate growth is observed.</a:t>
            </a: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r>
              <a:rPr lang="en-US" i="1" dirty="0">
                <a:latin typeface="Times" pitchFamily="1" charset="0"/>
              </a:rPr>
              <a:t>Contact:</a:t>
            </a:r>
            <a:r>
              <a:rPr lang="en-US" dirty="0">
                <a:latin typeface="Times" pitchFamily="1" charset="0"/>
              </a:rPr>
              <a:t> </a:t>
            </a:r>
            <a:r>
              <a:rPr lang="en-US" dirty="0" smtClean="0">
                <a:latin typeface="Times" pitchFamily="1" charset="0"/>
              </a:rPr>
              <a:t>Yaakov Idell, 642.05 (Materials</a:t>
            </a:r>
            <a:r>
              <a:rPr lang="en-US" baseline="0" dirty="0" smtClean="0">
                <a:latin typeface="Times" pitchFamily="1" charset="0"/>
              </a:rPr>
              <a:t> Science and Engineering Division)</a:t>
            </a: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r>
              <a:rPr lang="en-US" dirty="0">
                <a:latin typeface="Times" pitchFamily="1" charset="0"/>
              </a:rPr>
              <a:t>LIST OF CUSTOMERS AND PARTNERS:</a:t>
            </a:r>
          </a:p>
          <a:p>
            <a:pPr lvl="0">
              <a:buFont typeface="Arial" pitchFamily="34" charset="0"/>
              <a:buNone/>
            </a:pPr>
            <a:r>
              <a:rPr lang="en-US" dirty="0" err="1" smtClean="0">
                <a:latin typeface="Times" pitchFamily="1" charset="0"/>
              </a:rPr>
              <a:t>QuesTek</a:t>
            </a:r>
            <a:r>
              <a:rPr lang="en-US" dirty="0" smtClean="0">
                <a:latin typeface="Times" pitchFamily="1" charset="0"/>
              </a:rPr>
              <a:t> Innovations, LLC, Greg Olson,</a:t>
            </a:r>
            <a:r>
              <a:rPr lang="en-US" baseline="0" dirty="0" smtClean="0">
                <a:latin typeface="Times" pitchFamily="1" charset="0"/>
              </a:rPr>
              <a:t> Chief Science Officer, Evanston, IL</a:t>
            </a:r>
            <a:endParaRPr lang="en-US" dirty="0" smtClean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endParaRPr lang="en-US" dirty="0">
              <a:latin typeface="Times" pitchFamily="1" charset="0"/>
            </a:endParaRPr>
          </a:p>
          <a:p>
            <a:r>
              <a:rPr lang="en-US" i="1" dirty="0" smtClean="0">
                <a:latin typeface="Times" pitchFamily="1" charset="0"/>
              </a:rPr>
              <a:t>References:</a:t>
            </a:r>
          </a:p>
          <a:p>
            <a:r>
              <a:rPr lang="en-US" sz="1100" b="1" dirty="0" smtClean="0">
                <a:latin typeface="Arial" charset="0"/>
              </a:rPr>
              <a:t>Y. Idell</a:t>
            </a:r>
            <a:r>
              <a:rPr lang="en-US" sz="1100" b="1" baseline="30000" dirty="0" smtClean="0">
                <a:latin typeface="Arial" charset="0"/>
              </a:rPr>
              <a:t>1</a:t>
            </a:r>
            <a:r>
              <a:rPr lang="en-US" sz="1100" b="1" dirty="0" smtClean="0">
                <a:latin typeface="Arial" charset="0"/>
              </a:rPr>
              <a:t>, L.E. Levine</a:t>
            </a:r>
            <a:r>
              <a:rPr lang="en-US" sz="1100" b="1" baseline="30000" dirty="0" smtClean="0">
                <a:latin typeface="Arial" charset="0"/>
              </a:rPr>
              <a:t>1</a:t>
            </a:r>
            <a:r>
              <a:rPr lang="en-US" sz="1100" b="1" dirty="0" smtClean="0">
                <a:latin typeface="Arial" charset="0"/>
              </a:rPr>
              <a:t>, A.J. Allen</a:t>
            </a:r>
            <a:r>
              <a:rPr lang="en-US" sz="1100" b="1" baseline="30000" dirty="0" smtClean="0">
                <a:latin typeface="Arial" charset="0"/>
              </a:rPr>
              <a:t>1</a:t>
            </a:r>
            <a:r>
              <a:rPr lang="en-US" sz="1100" b="1" dirty="0" smtClean="0">
                <a:latin typeface="Arial" charset="0"/>
              </a:rPr>
              <a:t>, F. Zhang</a:t>
            </a:r>
            <a:r>
              <a:rPr lang="en-US" sz="1100" b="1" baseline="30000" dirty="0" smtClean="0">
                <a:latin typeface="Arial" charset="0"/>
              </a:rPr>
              <a:t>1</a:t>
            </a:r>
            <a:r>
              <a:rPr lang="en-US" sz="1100" b="1" dirty="0" smtClean="0">
                <a:latin typeface="Arial" charset="0"/>
              </a:rPr>
              <a:t>, C.E. Campbell</a:t>
            </a:r>
            <a:r>
              <a:rPr lang="en-US" sz="1100" b="1" baseline="30000" dirty="0" smtClean="0">
                <a:latin typeface="Arial" charset="0"/>
              </a:rPr>
              <a:t>1</a:t>
            </a:r>
            <a:r>
              <a:rPr lang="en-US" sz="1100" b="1" dirty="0" smtClean="0">
                <a:latin typeface="Arial" charset="0"/>
              </a:rPr>
              <a:t>, G.B. Olson</a:t>
            </a:r>
            <a:r>
              <a:rPr lang="en-US" sz="1100" b="1" baseline="30000" dirty="0" smtClean="0">
                <a:latin typeface="Arial" charset="0"/>
              </a:rPr>
              <a:t>2</a:t>
            </a:r>
            <a:r>
              <a:rPr lang="en-US" sz="1100" b="1" dirty="0" smtClean="0">
                <a:latin typeface="Arial" charset="0"/>
              </a:rPr>
              <a:t>, J. Gong</a:t>
            </a:r>
            <a:r>
              <a:rPr lang="en-US" sz="1100" b="1" baseline="30000" dirty="0" smtClean="0">
                <a:latin typeface="Arial" charset="0"/>
              </a:rPr>
              <a:t>2</a:t>
            </a:r>
            <a:r>
              <a:rPr lang="en-US" sz="1100" b="1" dirty="0" smtClean="0">
                <a:latin typeface="Arial" charset="0"/>
              </a:rPr>
              <a:t>, D.R. Snyder</a:t>
            </a:r>
            <a:r>
              <a:rPr lang="en-US" sz="1100" b="1" baseline="30000" dirty="0" smtClean="0">
                <a:latin typeface="Arial" charset="0"/>
              </a:rPr>
              <a:t>2</a:t>
            </a:r>
            <a:r>
              <a:rPr lang="en-US" sz="1100" b="1" dirty="0" smtClean="0">
                <a:latin typeface="Arial" charset="0"/>
              </a:rPr>
              <a:t> </a:t>
            </a:r>
          </a:p>
          <a:p>
            <a:r>
              <a:rPr lang="en-US" sz="1100" b="1" dirty="0" smtClean="0">
                <a:latin typeface="Arial" charset="0"/>
              </a:rPr>
              <a:t>Unexpected δ-Phase Formation in Additive-Manufactured Ni-based Super Alloy </a:t>
            </a:r>
            <a:endParaRPr lang="en-US" sz="1100" dirty="0" smtClean="0">
              <a:latin typeface="Arial" charset="0"/>
            </a:endParaRPr>
          </a:p>
          <a:p>
            <a:r>
              <a:rPr lang="en-US" sz="1100" baseline="30000" dirty="0" smtClean="0">
                <a:latin typeface="Arial" charset="0"/>
              </a:rPr>
              <a:t>1. </a:t>
            </a:r>
            <a:r>
              <a:rPr lang="en-US" sz="1100" dirty="0" smtClean="0">
                <a:latin typeface="Arial" charset="0"/>
              </a:rPr>
              <a:t>National Institute of Standards and Technology, Gaithersburg, MD, USA</a:t>
            </a:r>
          </a:p>
          <a:p>
            <a:r>
              <a:rPr lang="en-US" sz="1100" baseline="30000" dirty="0" smtClean="0">
                <a:latin typeface="Arial" charset="0"/>
              </a:rPr>
              <a:t>2.</a:t>
            </a:r>
            <a:r>
              <a:rPr lang="en-US" sz="1100" dirty="0" smtClean="0">
                <a:latin typeface="Arial" charset="0"/>
              </a:rPr>
              <a:t> </a:t>
            </a:r>
            <a:r>
              <a:rPr lang="en-US" sz="1100" dirty="0" err="1" smtClean="0">
                <a:latin typeface="Arial" charset="0"/>
              </a:rPr>
              <a:t>QuesTek</a:t>
            </a:r>
            <a:r>
              <a:rPr lang="en-US" sz="1100" dirty="0" smtClean="0">
                <a:latin typeface="Arial" charset="0"/>
              </a:rPr>
              <a:t> Innovations, LLC., Evanston, IL, USA</a:t>
            </a:r>
          </a:p>
          <a:p>
            <a:pPr lvl="0"/>
            <a:r>
              <a:rPr lang="en-US" i="1" dirty="0" smtClean="0">
                <a:latin typeface="Times" pitchFamily="1" charset="0"/>
              </a:rPr>
              <a:t>Invited paper for upcoming special Additive Manufacturing issue of JOM (through WERB)</a:t>
            </a:r>
          </a:p>
          <a:p>
            <a:pPr lvl="0"/>
            <a:endParaRPr lang="en-US" i="1" dirty="0" smtClean="0">
              <a:latin typeface="Times" pitchFamily="1" charset="0"/>
            </a:endParaRPr>
          </a:p>
          <a:p>
            <a:pPr lvl="0"/>
            <a:endParaRPr lang="en-US" i="1" dirty="0" smtClean="0">
              <a:latin typeface="Times" pitchFamily="1" charset="0"/>
            </a:endParaRPr>
          </a:p>
          <a:p>
            <a:pPr lvl="0"/>
            <a:endParaRPr lang="en-US" dirty="0">
              <a:latin typeface="Times" pitchFamily="1" charset="0"/>
            </a:endParaRPr>
          </a:p>
          <a:p>
            <a:pPr lvl="0">
              <a:buFont typeface="Arial" pitchFamily="34" charset="0"/>
              <a:buNone/>
            </a:pPr>
            <a:r>
              <a:rPr lang="en-US" i="1" dirty="0">
                <a:latin typeface="Times" pitchFamily="1" charset="0"/>
              </a:rPr>
              <a:t>Date:  </a:t>
            </a:r>
            <a:r>
              <a:rPr lang="en-US" i="0" dirty="0" smtClean="0">
                <a:latin typeface="Times" pitchFamily="1" charset="0"/>
              </a:rPr>
              <a:t>9/11/2015</a:t>
            </a:r>
            <a:endParaRPr lang="en-US" i="1" dirty="0">
              <a:latin typeface="Times" pitchFamily="1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987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B4EDC-EC15-47B9-8835-DF1F66E4A00D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69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136129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381000" y="839788"/>
            <a:ext cx="8382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0175"/>
            <a:ext cx="10858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4"/>
          <p:cNvSpPr>
            <a:spLocks noChangeArrowheads="1"/>
          </p:cNvSpPr>
          <p:nvPr userDrawn="1"/>
        </p:nvSpPr>
        <p:spPr bwMode="auto">
          <a:xfrm>
            <a:off x="2563813" y="6477000"/>
            <a:ext cx="4002087" cy="9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3140" tIns="0" rIns="45713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700" dirty="0">
                <a:latin typeface="Arial" charset="0"/>
                <a:cs typeface="Arial" charset="0"/>
              </a:rPr>
              <a:t>Use or disclosure of information contained on this page is subject to the restrictions on the cover.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44450"/>
            <a:ext cx="158591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19100" y="1143000"/>
            <a:ext cx="8305800" cy="5224549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Arial" pitchFamily="34" charset="0"/>
                <a:ea typeface="Tahoma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622426" y="151418"/>
            <a:ext cx="5501582" cy="612648"/>
          </a:xfrm>
        </p:spPr>
        <p:txBody>
          <a:bodyPr>
            <a:normAutofit/>
          </a:bodyPr>
          <a:lstStyle>
            <a:lvl1pPr algn="l">
              <a:defRPr sz="2400" b="0"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975601-4C85-4BF3-9677-D8358F4F22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 algn="ctr">
              <a:defRPr sz="8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/>
              <a:t>DISTRIBUTION STATEMENT C:  Distribution authorized to U.S. Government agencies and their contractors. Other requests for this document shall be referred to DARPA DSO.</a:t>
            </a:r>
          </a:p>
        </p:txBody>
      </p:sp>
    </p:spTree>
    <p:extLst>
      <p:ext uri="{BB962C8B-B14F-4D97-AF65-F5344CB8AC3E}">
        <p14:creationId xmlns="" xmlns:p14="http://schemas.microsoft.com/office/powerpoint/2010/main" val="2264023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868"/>
            <a:ext cx="9050338" cy="7318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tiff"/><Relationship Id="rId7" Type="http://schemas.openxmlformats.org/officeDocument/2006/relationships/image" Target="../media/image41.emf"/><Relationship Id="rId12" Type="http://schemas.openxmlformats.org/officeDocument/2006/relationships/image" Target="../media/image4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600200"/>
          </a:xfrm>
        </p:spPr>
        <p:txBody>
          <a:bodyPr>
            <a:normAutofit/>
          </a:bodyPr>
          <a:lstStyle/>
          <a:p>
            <a:r>
              <a:rPr lang="en-US" b="1" dirty="0" smtClean="0"/>
              <a:t>Cobalt Alloy Design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(Olson &amp; </a:t>
            </a:r>
            <a:r>
              <a:rPr lang="en-US" sz="3600" dirty="0" err="1" smtClean="0"/>
              <a:t>Dunand</a:t>
            </a:r>
            <a:r>
              <a:rPr lang="en-US" sz="3600" dirty="0" smtClean="0"/>
              <a:t>, leads)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269" y="1600200"/>
            <a:ext cx="72754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hiMaD_Fina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14600" cy="822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66675"/>
            <a:ext cx="855345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908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9089" name="Acrobat Document" r:id="rId3" imgW="6857865" imgH="51435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86B8-7893-4FEC-B92C-C62E6C9E01C2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a14="http://schemas.microsoft.com/office/drawing/2010/main" xmlns="" xmlns:p14="http://schemas.microsoft.com/office/powerpoint/2010/main" val="992587923"/>
              </p:ext>
            </p:extLst>
          </p:nvPr>
        </p:nvGraphicFramePr>
        <p:xfrm>
          <a:off x="1219199" y="1"/>
          <a:ext cx="6435308" cy="67818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943910"/>
                <a:gridCol w="943910"/>
                <a:gridCol w="1342124"/>
                <a:gridCol w="1317544"/>
                <a:gridCol w="943910"/>
                <a:gridCol w="943910"/>
              </a:tblGrid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Solute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Formula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Prototype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Symmetry 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480851" t="-7317" r="-100532" b="-224146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583957" t="-7317" r="-1070" b="-2241463"/>
                      </a:stretch>
                    </a:blipFill>
                  </a:tcPr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CoAl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CsCl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22222" r="-143893" b="-24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Co2Si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Pnma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AuCu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322222" r="-143893" b="-22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422222" r="-143893" b="-21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CoMn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CsCl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622222" r="-143893" b="-19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CoFe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CsCl</a:t>
                      </a:r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722222" r="-143893" b="-18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AuCu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822222" r="-143893" b="-17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MgCu2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022222" r="-143893" b="-15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122222" r="-143893" b="-1452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189189" r="-143893" b="-131351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MgCu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825000" r="-143893" b="-75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AuCu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1925000" r="-143893" b="-65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92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n-US" sz="1400" i="0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22" marR="5922" marT="5922" marB="0" anchor="b">
                    <a:blipFill rotWithShape="0">
                      <a:blip r:embed="rId2"/>
                      <a:stretch>
                        <a:fillRect l="-245038" t="-2025000" r="-143893" b="-55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CoPt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AuCu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P4/mmm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  <a:tr h="229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---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---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2" marR="5922" marT="592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482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86B8-7893-4FEC-B92C-C62E6C9E01C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545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Wolverton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Solute-Vacancy binding in Co 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43"/>
          <a:stretch/>
        </p:blipFill>
        <p:spPr>
          <a:xfrm>
            <a:off x="260524" y="1074012"/>
            <a:ext cx="4061501" cy="282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322"/>
          <a:stretch/>
        </p:blipFill>
        <p:spPr>
          <a:xfrm>
            <a:off x="4639895" y="1097447"/>
            <a:ext cx="4034289" cy="2805812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23242" y="4217158"/>
                <a:ext cx="7833306" cy="2101757"/>
              </a:xfrm>
            </p:spPr>
            <p:txBody>
              <a:bodyPr>
                <a:normAutofit lnSpcReduction="10000"/>
              </a:bodyPr>
              <a:lstStyle/>
              <a:p>
                <a:pPr algn="just">
                  <a:buClr>
                    <a:srgbClr val="4E2A84"/>
                  </a:buClr>
                  <a:buFont typeface="Wingdings" panose="05000000000000000000" pitchFamily="2" charset="2"/>
                  <a:buChar char="q"/>
                </a:pPr>
                <a:r>
                  <a:rPr lang="en-US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Strain effect: </a:t>
                </a:r>
                <a:r>
                  <a:rPr lang="en-US" dirty="0" smtClean="0"/>
                  <a:t>a </a:t>
                </a:r>
                <a:r>
                  <a:rPr lang="en-US" dirty="0"/>
                  <a:t>modest correlation </a:t>
                </a:r>
                <a:r>
                  <a:rPr lang="en-US" dirty="0" smtClean="0"/>
                  <a:t>between the </a:t>
                </a:r>
                <a:r>
                  <a:rPr lang="en-US" dirty="0"/>
                  <a:t>solute size and its binding to an accompanying </a:t>
                </a:r>
                <a:r>
                  <a:rPr lang="en-US" dirty="0" smtClean="0"/>
                  <a:t>vacancy.</a:t>
                </a:r>
                <a:endParaRPr lang="en-US" b="0" i="1" dirty="0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>
                  <a:buClr>
                    <a:srgbClr val="4E2A84"/>
                  </a:buCl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-band model: </a:t>
                </a:r>
                <a:r>
                  <a:rPr lang="en-US" dirty="0" smtClean="0"/>
                  <a:t>solute-vacancy binding shows a  systematic </a:t>
                </a:r>
                <a:r>
                  <a:rPr lang="en-US" dirty="0"/>
                  <a:t>trend across the periodic </a:t>
                </a:r>
                <a:r>
                  <a:rPr lang="en-US" dirty="0" smtClean="0"/>
                  <a:t>table</a:t>
                </a: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3242" y="4217158"/>
                <a:ext cx="7833306" cy="2101757"/>
              </a:xfrm>
              <a:blipFill rotWithShape="0">
                <a:blip r:embed="rId4" cstate="print"/>
                <a:stretch>
                  <a:fillRect l="-1401" t="-7246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8202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2770" y="883122"/>
                <a:ext cx="7886700" cy="529931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Clr>
                    <a:srgbClr val="31012A"/>
                  </a:buClr>
                  <a:buNone/>
                </a:pPr>
                <a:r>
                  <a:rPr lang="en-US" sz="32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Interfacial Energy: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Interfaces along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 smtClean="0"/>
                  <a:t> lattice plane.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is based on special quasi random structure (SQS)  of 32-atom supercell. </a:t>
                </a:r>
              </a:p>
              <a:p>
                <a:pPr marL="0" indent="0">
                  <a:buClr>
                    <a:srgbClr val="31012A"/>
                  </a:buClr>
                  <a:buNone/>
                </a:pPr>
                <a:r>
                  <a:rPr lang="en-US" sz="3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Elastic constants of diluted solute: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</a:t>
                </a:r>
                <a:r>
                  <a:rPr lang="en-US" b="1" dirty="0" smtClean="0"/>
                  <a:t>Al</a:t>
                </a:r>
                <a:r>
                  <a:rPr lang="en-US" dirty="0" smtClean="0"/>
                  <a:t> and </a:t>
                </a:r>
                <a:r>
                  <a:rPr lang="en-US" b="1" dirty="0" smtClean="0"/>
                  <a:t>W</a:t>
                </a:r>
                <a:r>
                  <a:rPr lang="en-US" dirty="0" smtClean="0"/>
                  <a:t> in </a:t>
                </a:r>
                <a:r>
                  <a:rPr lang="en-US" dirty="0" err="1" smtClean="0"/>
                  <a:t>fcc</a:t>
                </a:r>
                <a:r>
                  <a:rPr lang="en-US" dirty="0" smtClean="0"/>
                  <a:t>-Co. 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All transition metals in </a:t>
                </a:r>
                <a:r>
                  <a:rPr lang="en-US" dirty="0" err="1" smtClean="0"/>
                  <a:t>fcc</a:t>
                </a:r>
                <a:r>
                  <a:rPr lang="en-US" dirty="0" smtClean="0"/>
                  <a:t>-Co.</a:t>
                </a:r>
              </a:p>
              <a:p>
                <a:pPr marL="0" indent="0">
                  <a:buClr>
                    <a:srgbClr val="31012A"/>
                  </a:buClr>
                  <a:buNone/>
                </a:pPr>
                <a:r>
                  <a:rPr lang="en-US" sz="3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Diffusion: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b="1" dirty="0" smtClean="0"/>
                  <a:t>Al</a:t>
                </a:r>
                <a:r>
                  <a:rPr lang="en-US" dirty="0" smtClean="0"/>
                  <a:t> and </a:t>
                </a:r>
                <a:r>
                  <a:rPr lang="en-US" b="1" dirty="0" smtClean="0"/>
                  <a:t>W</a:t>
                </a:r>
                <a:r>
                  <a:rPr lang="en-US" dirty="0" smtClean="0"/>
                  <a:t> in </a:t>
                </a:r>
                <a:r>
                  <a:rPr lang="en-US" dirty="0" err="1" smtClean="0"/>
                  <a:t>fcc</a:t>
                </a:r>
                <a:r>
                  <a:rPr lang="en-US" dirty="0" smtClean="0"/>
                  <a:t>-Co (done)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All transition metals in </a:t>
                </a:r>
                <a:r>
                  <a:rPr lang="en-US" dirty="0" err="1" smtClean="0"/>
                  <a:t>fcc</a:t>
                </a:r>
                <a:r>
                  <a:rPr lang="en-US" dirty="0" smtClean="0"/>
                  <a:t>-Co, using an appropriate approximation.</a:t>
                </a:r>
              </a:p>
              <a:p>
                <a:pPr marL="0" indent="0">
                  <a:buClr>
                    <a:srgbClr val="31012A"/>
                  </a:buClr>
                  <a:buNone/>
                </a:pPr>
                <a:r>
                  <a:rPr lang="en-US" sz="3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Anti phase boundary (APB) energy:</a:t>
                </a:r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r>
                  <a:rPr lang="en-US" sz="2600" b="1" dirty="0" smtClean="0"/>
                  <a:t> </a:t>
                </a:r>
                <a:r>
                  <a:rPr lang="en-US" sz="2600" dirty="0" smtClean="0"/>
                  <a:t>J. </a:t>
                </a:r>
                <a:r>
                  <a:rPr lang="en-US" sz="2600" dirty="0"/>
                  <a:t>E. </a:t>
                </a:r>
                <a:r>
                  <a:rPr lang="en-US" sz="2600" dirty="0" smtClean="0"/>
                  <a:t>Saal, </a:t>
                </a:r>
                <a:r>
                  <a:rPr lang="en-US" sz="2600" dirty="0" err="1" smtClean="0"/>
                  <a:t>C.Wolverton</a:t>
                </a:r>
                <a:r>
                  <a:rPr lang="en-US" sz="2600" dirty="0" smtClean="0"/>
                  <a:t>, </a:t>
                </a:r>
                <a:r>
                  <a:rPr lang="en-US" sz="2600" dirty="0" err="1"/>
                  <a:t>Acta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Materialia</a:t>
                </a:r>
                <a:r>
                  <a:rPr lang="en-US" sz="2600" dirty="0"/>
                  <a:t> 103 (2016) 57–62</a:t>
                </a:r>
                <a:endParaRPr lang="en-US" sz="2600" b="1" dirty="0" smtClean="0"/>
              </a:p>
              <a:p>
                <a:pPr marL="0" indent="0">
                  <a:buClr>
                    <a:srgbClr val="31012A"/>
                  </a:buClr>
                  <a:buNone/>
                </a:pPr>
                <a:endParaRPr lang="en-US" b="1" dirty="0"/>
              </a:p>
              <a:p>
                <a:pPr marL="0" indent="0">
                  <a:buClr>
                    <a:srgbClr val="31012A"/>
                  </a:buClr>
                  <a:buNone/>
                </a:pPr>
                <a:endParaRPr lang="en-US" dirty="0" smtClean="0"/>
              </a:p>
              <a:p>
                <a:pPr>
                  <a:buClr>
                    <a:srgbClr val="31012A"/>
                  </a:buClr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0" indent="0">
                  <a:buClr>
                    <a:srgbClr val="31012A"/>
                  </a:buClr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770" y="883122"/>
                <a:ext cx="7886700" cy="5299315"/>
              </a:xfrm>
              <a:blipFill rotWithShape="0">
                <a:blip r:embed="rId2" cstate="print"/>
                <a:stretch>
                  <a:fillRect l="-1856" t="-3913" r="-1701"/>
                </a:stretch>
              </a:blipFill>
            </p:spPr>
            <p:txBody>
              <a:bodyPr/>
              <a:lstStyle/>
              <a:p>
                <a:r>
                  <a:rPr lang="en-US" dirty="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86B8-7893-4FEC-B92C-C62E6C9E01C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81886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Wolverton</a:t>
            </a:r>
            <a:r>
              <a:rPr lang="en-US" sz="4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Ongoing Projects</a:t>
            </a:r>
            <a:endParaRPr lang="en-US" sz="4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46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Database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43467"/>
          </a:xfrm>
        </p:spPr>
        <p:txBody>
          <a:bodyPr/>
          <a:lstStyle/>
          <a:p>
            <a:r>
              <a:rPr lang="en-US" dirty="0" smtClean="0"/>
              <a:t>Co-Al-W-Ni-Ti-Ta-</a:t>
            </a:r>
            <a:r>
              <a:rPr lang="en-US" dirty="0" err="1" smtClean="0">
                <a:solidFill>
                  <a:srgbClr val="0000FF"/>
                </a:solidFill>
              </a:rPr>
              <a:t>Nb</a:t>
            </a:r>
            <a:r>
              <a:rPr lang="en-US" dirty="0" smtClean="0">
                <a:solidFill>
                  <a:srgbClr val="0000FF"/>
                </a:solidFill>
              </a:rPr>
              <a:t>-B-</a:t>
            </a:r>
            <a:r>
              <a:rPr lang="en-US" dirty="0" smtClean="0">
                <a:solidFill>
                  <a:srgbClr val="FF0000"/>
                </a:solidFill>
              </a:rPr>
              <a:t>Cr-Fe-V-</a:t>
            </a:r>
            <a:r>
              <a:rPr lang="en-US" dirty="0" err="1" smtClean="0">
                <a:solidFill>
                  <a:srgbClr val="FF0000"/>
                </a:solidFill>
              </a:rPr>
              <a:t>Mn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2060222" y="1195917"/>
            <a:ext cx="571499" cy="2335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 rot="5400000">
            <a:off x="3917948" y="1938865"/>
            <a:ext cx="571499" cy="849491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5400000">
            <a:off x="5434895" y="1468966"/>
            <a:ext cx="571499" cy="178929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9707" y="2649361"/>
            <a:ext cx="126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focus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4863" y="2695926"/>
            <a:ext cx="284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level focus 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(Bushing alloy applications?)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0216" y="269380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nd</a:t>
            </a:r>
            <a:r>
              <a:rPr lang="en-US" dirty="0" smtClean="0">
                <a:solidFill>
                  <a:srgbClr val="0000FF"/>
                </a:solidFill>
              </a:rPr>
              <a:t> focus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889" y="3697111"/>
            <a:ext cx="7789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Co-Al-W  (NIST/CHiMaD w/</a:t>
            </a:r>
            <a:r>
              <a:rPr lang="en-US" dirty="0" err="1" smtClean="0"/>
              <a:t>ThermoCalc</a:t>
            </a:r>
            <a:r>
              <a:rPr lang="en-US" dirty="0" smtClean="0"/>
              <a:t> (N. </a:t>
            </a:r>
            <a:r>
              <a:rPr lang="en-US" dirty="0" err="1" smtClean="0"/>
              <a:t>Dupin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Co-Ta-Ni  NIST</a:t>
            </a:r>
          </a:p>
          <a:p>
            <a:r>
              <a:rPr lang="en-US" dirty="0" smtClean="0"/>
              <a:t>Co-Ti-Ni  (</a:t>
            </a:r>
            <a:r>
              <a:rPr lang="en-US" i="1" dirty="0" smtClean="0"/>
              <a:t>Cacciamani G) </a:t>
            </a:r>
            <a:endParaRPr lang="en-US" dirty="0" smtClean="0"/>
          </a:p>
          <a:p>
            <a:r>
              <a:rPr lang="en-US" dirty="0" smtClean="0"/>
              <a:t>Co-Ta-</a:t>
            </a:r>
            <a:r>
              <a:rPr lang="en-US" dirty="0" err="1" smtClean="0"/>
              <a:t>Ti</a:t>
            </a:r>
            <a:r>
              <a:rPr lang="en-US" dirty="0" smtClean="0"/>
              <a:t>   NIST/</a:t>
            </a:r>
            <a:r>
              <a:rPr lang="en-US" dirty="0" err="1" smtClean="0"/>
              <a:t>CHiMaD</a:t>
            </a:r>
            <a:r>
              <a:rPr lang="en-US" dirty="0" smtClean="0"/>
              <a:t>  -  use same Co-</a:t>
            </a:r>
            <a:r>
              <a:rPr lang="en-US" dirty="0" err="1" smtClean="0"/>
              <a:t>Ti</a:t>
            </a:r>
            <a:r>
              <a:rPr lang="en-US" dirty="0" smtClean="0"/>
              <a:t> as Co-Ni-</a:t>
            </a:r>
            <a:r>
              <a:rPr lang="en-US" dirty="0" err="1" smtClean="0"/>
              <a:t>Ti</a:t>
            </a:r>
            <a:r>
              <a:rPr lang="en-US" dirty="0" smtClean="0"/>
              <a:t> ?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Co-Al-Ni	</a:t>
            </a:r>
            <a:r>
              <a:rPr lang="en-US" dirty="0" err="1" smtClean="0">
                <a:solidFill>
                  <a:srgbClr val="00B050"/>
                </a:solidFill>
              </a:rPr>
              <a:t>Dupin</a:t>
            </a:r>
            <a:r>
              <a:rPr lang="en-US" dirty="0" smtClean="0">
                <a:solidFill>
                  <a:srgbClr val="00B050"/>
                </a:solidFill>
              </a:rPr>
              <a:t> thesis (1995)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Co-Al-Ta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Co-Al-</a:t>
            </a:r>
            <a:r>
              <a:rPr lang="en-US" dirty="0" err="1" smtClean="0">
                <a:solidFill>
                  <a:srgbClr val="00B050"/>
                </a:solidFill>
              </a:rPr>
              <a:t>Ti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Co-W-Ni	</a:t>
            </a:r>
            <a:r>
              <a:rPr lang="en-US" dirty="0" err="1" smtClean="0">
                <a:solidFill>
                  <a:srgbClr val="00B050"/>
                </a:solidFill>
              </a:rPr>
              <a:t>Férnandez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Guillermet</a:t>
            </a:r>
            <a:r>
              <a:rPr lang="en-US" dirty="0" smtClean="0">
                <a:solidFill>
                  <a:srgbClr val="00B050"/>
                </a:solidFill>
              </a:rPr>
              <a:t> (1988)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Co-W-</a:t>
            </a:r>
            <a:r>
              <a:rPr lang="en-US" dirty="0" err="1" smtClean="0">
                <a:solidFill>
                  <a:srgbClr val="00B050"/>
                </a:solidFill>
              </a:rPr>
              <a:t>Ti</a:t>
            </a:r>
            <a:r>
              <a:rPr lang="en-US" dirty="0" smtClean="0">
                <a:solidFill>
                  <a:srgbClr val="00B050"/>
                </a:solidFill>
              </a:rPr>
              <a:t>	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Co-W-Ta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4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524000" y="685800"/>
            <a:ext cx="6400800" cy="533400"/>
          </a:xfrm>
        </p:spPr>
        <p:txBody>
          <a:bodyPr/>
          <a:lstStyle/>
          <a:p>
            <a:r>
              <a:rPr lang="en-US" sz="2800" b="1" dirty="0" smtClean="0"/>
              <a:t>Center for Hierarchical Materials Design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9144000" cy="3810000"/>
          </a:xfrm>
        </p:spPr>
        <p:txBody>
          <a:bodyPr/>
          <a:lstStyle/>
          <a:p>
            <a:pPr algn="l"/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88582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http://asklogo.com/images/N/nist%20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457200"/>
            <a:ext cx="15970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hiMaD_Final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0"/>
            <a:ext cx="2330636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097463" y="233363"/>
            <a:ext cx="3724275" cy="6624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39713" y="990600"/>
            <a:ext cx="4513262" cy="385763"/>
          </a:xfrm>
        </p:spPr>
        <p:txBody>
          <a:bodyPr>
            <a:normAutofit fontScale="90000"/>
          </a:bodyPr>
          <a:lstStyle/>
          <a:p>
            <a:r>
              <a:rPr lang="en-US" sz="3200" b="1" smtClean="0">
                <a:solidFill>
                  <a:schemeClr val="accent1"/>
                </a:solidFill>
              </a:rPr>
              <a:t>Expanding Ashby Plots: </a:t>
            </a:r>
            <a:r>
              <a:rPr lang="en-US" sz="3200" smtClean="0"/>
              <a:t>Granta Search of CALPHAD Proto Data</a:t>
            </a:r>
            <a:br>
              <a:rPr lang="en-US" sz="3200" smtClean="0"/>
            </a:br>
            <a:endParaRPr lang="en-US" sz="3200" smtClean="0"/>
          </a:p>
        </p:txBody>
      </p:sp>
      <p:pic>
        <p:nvPicPr>
          <p:cNvPr id="44036" name="Content Placeholder 3" descr="Screen Shot 2014-10-09 at 12.06.53 A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601" t="4803" r="2287" b="838"/>
          <a:stretch>
            <a:fillRect/>
          </a:stretch>
        </p:blipFill>
        <p:spPr>
          <a:xfrm>
            <a:off x="152400" y="1981200"/>
            <a:ext cx="4791075" cy="3781425"/>
          </a:xfrm>
        </p:spPr>
      </p:pic>
      <p:pic>
        <p:nvPicPr>
          <p:cNvPr id="44037" name="Picture 2" descr="AFOSR_oxides"/>
          <p:cNvPicPr>
            <a:picLocks noChangeAspect="1" noChangeArrowheads="1"/>
          </p:cNvPicPr>
          <p:nvPr/>
        </p:nvPicPr>
        <p:blipFill>
          <a:blip r:embed="rId4" cstate="print"/>
          <a:srcRect l="46875" r="4350"/>
          <a:stretch>
            <a:fillRect/>
          </a:stretch>
        </p:blipFill>
        <p:spPr bwMode="auto">
          <a:xfrm>
            <a:off x="5257800" y="3886200"/>
            <a:ext cx="29575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2" descr="AFOSR_oxides"/>
          <p:cNvPicPr>
            <a:picLocks noChangeAspect="1" noChangeArrowheads="1"/>
          </p:cNvPicPr>
          <p:nvPr/>
        </p:nvPicPr>
        <p:blipFill>
          <a:blip r:embed="rId4" cstate="print"/>
          <a:srcRect r="52509"/>
          <a:stretch>
            <a:fillRect/>
          </a:stretch>
        </p:blipFill>
        <p:spPr bwMode="auto">
          <a:xfrm>
            <a:off x="5316538" y="868363"/>
            <a:ext cx="295592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973763" y="692150"/>
            <a:ext cx="191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Thermodynamics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6559550" y="3662363"/>
            <a:ext cx="979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Kinetics </a:t>
            </a:r>
          </a:p>
        </p:txBody>
      </p:sp>
      <p:sp>
        <p:nvSpPr>
          <p:cNvPr id="44041" name="Oval 6"/>
          <p:cNvSpPr>
            <a:spLocks noChangeArrowheads="1"/>
          </p:cNvSpPr>
          <p:nvPr/>
        </p:nvSpPr>
        <p:spPr bwMode="auto">
          <a:xfrm>
            <a:off x="6289675" y="1612900"/>
            <a:ext cx="338138" cy="3095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042" name="Oval 7"/>
          <p:cNvSpPr>
            <a:spLocks noChangeArrowheads="1"/>
          </p:cNvSpPr>
          <p:nvPr/>
        </p:nvSpPr>
        <p:spPr bwMode="auto">
          <a:xfrm>
            <a:off x="6715125" y="5791200"/>
            <a:ext cx="1362075" cy="4889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043" name="TextBox 11"/>
          <p:cNvSpPr txBox="1">
            <a:spLocks noChangeArrowheads="1"/>
          </p:cNvSpPr>
          <p:nvPr/>
        </p:nvSpPr>
        <p:spPr bwMode="auto">
          <a:xfrm>
            <a:off x="5316538" y="233363"/>
            <a:ext cx="350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Property Selection for YAG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Scale for Oxidation Resistant Nb</a:t>
            </a:r>
          </a:p>
        </p:txBody>
      </p:sp>
      <p:sp>
        <p:nvSpPr>
          <p:cNvPr id="44044" name="TextBox 12"/>
          <p:cNvSpPr txBox="1">
            <a:spLocks noChangeArrowheads="1"/>
          </p:cNvSpPr>
          <p:nvPr/>
        </p:nvSpPr>
        <p:spPr bwMode="auto">
          <a:xfrm>
            <a:off x="5870575" y="6629400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</a:rPr>
              <a:t>G. B. Olson, Northwestern:  AF-MEANS project.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zh-CN" sz="3600" b="1" dirty="0" smtClean="0"/>
              <a:t>Co Alloy </a:t>
            </a:r>
            <a:r>
              <a:rPr lang="el-GR" altLang="zh-CN" sz="3600" b="1" dirty="0" smtClean="0"/>
              <a:t>γ</a:t>
            </a:r>
            <a:r>
              <a:rPr lang="en-US" altLang="zh-CN" sz="3600" b="1" dirty="0" smtClean="0"/>
              <a:t>-</a:t>
            </a:r>
            <a:r>
              <a:rPr lang="el-GR" altLang="zh-CN" sz="3600" b="1" dirty="0" smtClean="0"/>
              <a:t>γ</a:t>
            </a:r>
            <a:r>
              <a:rPr lang="en-US" altLang="zh-CN" sz="3600" b="1" dirty="0" smtClean="0"/>
              <a:t>’ Partitioning and Transport (800C)</a:t>
            </a:r>
            <a:endParaRPr lang="zh-CN" altLang="en-US" sz="3600" b="1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F9E5C-C436-024F-AE01-8CA3B544F5F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5805760" cy="5668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76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85564" y="419120"/>
            <a:ext cx="815186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smtClean="0">
                <a:solidFill>
                  <a:srgbClr val="C4360F"/>
                </a:solidFill>
              </a:rPr>
              <a:t>PRECIPITATION-STRENGTHENED ALLOYS: SMAs</a:t>
            </a:r>
            <a:endParaRPr lang="en-US" sz="2600" dirty="0">
              <a:solidFill>
                <a:srgbClr val="C4360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50928" y="568544"/>
            <a:ext cx="80678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4900" y="229990"/>
            <a:ext cx="4771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USE-CASE GROUP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08615" y="229990"/>
            <a:ext cx="452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G. OLSON, NU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0" y="1233794"/>
            <a:ext cx="9143999" cy="1670132"/>
            <a:chOff x="305038" y="4904941"/>
            <a:chExt cx="8474718" cy="1670132"/>
          </a:xfrm>
        </p:grpSpPr>
        <p:sp>
          <p:nvSpPr>
            <p:cNvPr id="22" name="Rectangle 21"/>
            <p:cNvSpPr/>
            <p:nvPr/>
          </p:nvSpPr>
          <p:spPr>
            <a:xfrm>
              <a:off x="305038" y="4904941"/>
              <a:ext cx="8474718" cy="10238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BD3C7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5060" y="4974635"/>
              <a:ext cx="755520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charset="2"/>
                <a:buChar char=""/>
              </a:pPr>
              <a:r>
                <a:rPr lang="en-US" sz="1400" i="1" dirty="0" smtClean="0">
                  <a:solidFill>
                    <a:srgbClr val="5A5A5A"/>
                  </a:solidFill>
                </a:rPr>
                <a:t>Characterize phase relations, kinetics, and strengthening behavior in L2</a:t>
              </a:r>
              <a:r>
                <a:rPr lang="en-US" sz="1400" i="1" baseline="-25000" dirty="0" smtClean="0">
                  <a:solidFill>
                    <a:srgbClr val="5A5A5A"/>
                  </a:solidFill>
                </a:rPr>
                <a:t>1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 Heusler strengthened low-Ni, high-strength “hybrid” (</a:t>
              </a:r>
              <a:r>
                <a:rPr lang="en-US" sz="1400" i="1" dirty="0" err="1" smtClean="0">
                  <a:solidFill>
                    <a:srgbClr val="5A5A5A"/>
                  </a:solidFill>
                </a:rPr>
                <a:t>Pd,Ni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)(</a:t>
              </a:r>
              <a:r>
                <a:rPr lang="en-US" sz="1400" i="1" dirty="0" err="1" smtClean="0">
                  <a:solidFill>
                    <a:srgbClr val="5A5A5A"/>
                  </a:solidFill>
                </a:rPr>
                <a:t>Ti,Zr,Al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) and Ni-free (</a:t>
              </a:r>
              <a:r>
                <a:rPr lang="en-US" sz="1400" i="1" dirty="0" err="1" smtClean="0">
                  <a:solidFill>
                    <a:srgbClr val="5A5A5A"/>
                  </a:solidFill>
                </a:rPr>
                <a:t>Pd,Fe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)(</a:t>
              </a:r>
              <a:r>
                <a:rPr lang="en-US" sz="1400" i="1" dirty="0" err="1" smtClean="0">
                  <a:solidFill>
                    <a:srgbClr val="5A5A5A"/>
                  </a:solidFill>
                </a:rPr>
                <a:t>Ti,Al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) alloy systems for SMA design with enhanced cyclic stability.</a:t>
              </a:r>
            </a:p>
            <a:p>
              <a:pPr marL="285750" indent="-285750">
                <a:buSzPct val="80000"/>
                <a:buFont typeface="Wingdings" charset="2"/>
                <a:buChar char=""/>
              </a:pPr>
              <a:r>
                <a:rPr lang="en-US" sz="1400" i="1" dirty="0" smtClean="0">
                  <a:solidFill>
                    <a:srgbClr val="5A5A5A"/>
                  </a:solidFill>
                </a:rPr>
                <a:t>Employ FEA simulation of fatigue nucleation to </a:t>
              </a:r>
              <a:r>
                <a:rPr lang="en-US" sz="1400" i="1" dirty="0" err="1" smtClean="0">
                  <a:solidFill>
                    <a:srgbClr val="5A5A5A"/>
                  </a:solidFill>
                </a:rPr>
                <a:t>predictively</a:t>
              </a:r>
              <a:r>
                <a:rPr lang="en-US" sz="1400" i="1" dirty="0" smtClean="0">
                  <a:solidFill>
                    <a:srgbClr val="5A5A5A"/>
                  </a:solidFill>
                </a:rPr>
                <a:t> optimize inclusion distribution for enhanced minimum UHCF fatigue performance.</a:t>
              </a:r>
            </a:p>
            <a:p>
              <a:pPr marL="285750" indent="-285750">
                <a:buSzPct val="80000"/>
                <a:buFont typeface="Wingdings" charset="2"/>
                <a:buChar char=""/>
              </a:pPr>
              <a:endParaRPr lang="en-US" sz="1400" i="1" dirty="0" smtClean="0">
                <a:solidFill>
                  <a:srgbClr val="5A5A5A"/>
                </a:solidFill>
              </a:endParaRPr>
            </a:p>
            <a:p>
              <a:pPr marL="285750" indent="-285750">
                <a:buSzPct val="80000"/>
                <a:buFont typeface="Wingdings" charset="2"/>
                <a:buChar char=""/>
              </a:pPr>
              <a:endParaRPr lang="en-US" sz="1400" i="1" dirty="0" smtClean="0">
                <a:solidFill>
                  <a:srgbClr val="5A5A5A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710224" y="2688482"/>
            <a:ext cx="4178596" cy="2893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-Completed doctoral thesis of </a:t>
            </a:r>
            <a:r>
              <a:rPr lang="en-US" sz="1400" dirty="0" err="1" smtClean="0"/>
              <a:t>Dr.Dana</a:t>
            </a:r>
            <a:r>
              <a:rPr lang="en-US" sz="1400" dirty="0" smtClean="0"/>
              <a:t> Frankel (MSE) demonstrated </a:t>
            </a:r>
            <a:r>
              <a:rPr lang="en-US" sz="1400" dirty="0" err="1" smtClean="0"/>
              <a:t>superelastic</a:t>
            </a:r>
            <a:r>
              <a:rPr lang="en-US" sz="1400" dirty="0" smtClean="0"/>
              <a:t> peak-strengthened Ni-free alloy with high thermal cyclic stability and low hysteresis. Transformable low-Ni Pd-</a:t>
            </a:r>
            <a:r>
              <a:rPr lang="en-US" sz="1400" dirty="0" err="1" smtClean="0"/>
              <a:t>Zr</a:t>
            </a:r>
            <a:r>
              <a:rPr lang="en-US" sz="1400" dirty="0" smtClean="0"/>
              <a:t> hybrid prototype calibrated role of misfit in strengthening efficiency. Overview paper published in new SMA journal. </a:t>
            </a:r>
          </a:p>
          <a:p>
            <a:endParaRPr lang="en-US" sz="1400" dirty="0" smtClean="0"/>
          </a:p>
          <a:p>
            <a:r>
              <a:rPr lang="en-US" sz="1400" dirty="0" smtClean="0"/>
              <a:t>-FEA modeling performed in student team collaboration with Dr. John Moore (ME) used an image-based mesh to predict 2X minimum UHCF fatigue property improvement with 3X inclusion size refinement. Publication in press.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1683" y="1075916"/>
            <a:ext cx="264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DESIGN GOALS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765" y="2397299"/>
            <a:ext cx="2511227" cy="19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35609957"/>
              </p:ext>
            </p:extLst>
          </p:nvPr>
        </p:nvGraphicFramePr>
        <p:xfrm>
          <a:off x="914400" y="4369981"/>
          <a:ext cx="3194215" cy="198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2941608" y="4917056"/>
            <a:ext cx="0" cy="2293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6330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7163" y="228600"/>
            <a:ext cx="93011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0" descr="QuestekLogo_full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035675"/>
            <a:ext cx="22955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Shape Memory Alloy Database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Components: </a:t>
            </a:r>
          </a:p>
          <a:p>
            <a:pPr>
              <a:buNone/>
            </a:pPr>
            <a:r>
              <a:rPr lang="en-US" sz="3600" dirty="0" smtClean="0"/>
              <a:t>    Ti-</a:t>
            </a:r>
            <a:r>
              <a:rPr lang="en-US" sz="3600" dirty="0" err="1" smtClean="0"/>
              <a:t>Zr</a:t>
            </a:r>
            <a:r>
              <a:rPr lang="en-US" sz="3600" dirty="0" smtClean="0"/>
              <a:t>-</a:t>
            </a:r>
            <a:r>
              <a:rPr lang="en-US" sz="3600" dirty="0" err="1" smtClean="0"/>
              <a:t>Hf</a:t>
            </a:r>
            <a:r>
              <a:rPr lang="en-US" sz="3600" dirty="0" smtClean="0"/>
              <a:t>-Ni-Pd-Pt-Fe-Co-Ni-Al-O-C </a:t>
            </a:r>
          </a:p>
          <a:p>
            <a:endParaRPr lang="en-US" dirty="0" smtClean="0"/>
          </a:p>
          <a:p>
            <a:r>
              <a:rPr lang="en-US" sz="3600" dirty="0" smtClean="0"/>
              <a:t>Phases: </a:t>
            </a:r>
          </a:p>
          <a:p>
            <a:pPr>
              <a:buNone/>
            </a:pPr>
            <a:r>
              <a:rPr lang="en-US" sz="3600" dirty="0" smtClean="0"/>
              <a:t>    B2 matrix, L21 </a:t>
            </a:r>
            <a:r>
              <a:rPr lang="en-US" sz="3600" dirty="0" err="1" smtClean="0"/>
              <a:t>aluminide</a:t>
            </a:r>
            <a:r>
              <a:rPr lang="en-US" sz="3600" dirty="0" smtClean="0"/>
              <a:t>, Ti4Ni2O oxide, M(C,O) carbide, B19 and B19’ </a:t>
            </a:r>
            <a:r>
              <a:rPr lang="en-US" sz="3600" dirty="0" err="1" smtClean="0"/>
              <a:t>martensites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Ni-free PH SMA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Pd-Fe-Ti-Al, A</a:t>
            </a:r>
            <a:r>
              <a:rPr lang="en-US" sz="2800" dirty="0" smtClean="0"/>
              <a:t>f</a:t>
            </a:r>
            <a:r>
              <a:rPr lang="en-US" dirty="0" smtClean="0"/>
              <a:t>+25C</a:t>
            </a:r>
            <a:endParaRPr lang="en-US" dirty="0"/>
          </a:p>
        </p:txBody>
      </p:sp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221" y="1600200"/>
            <a:ext cx="57615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304800" y="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cs typeface="Arial" charset="0"/>
              </a:rPr>
              <a:t>TiNi</a:t>
            </a:r>
            <a:r>
              <a:rPr lang="en-US" sz="3200" b="1" dirty="0" smtClean="0">
                <a:cs typeface="Arial" charset="0"/>
              </a:rPr>
              <a:t> SMA</a:t>
            </a:r>
            <a:r>
              <a:rPr lang="en-US" sz="3200" b="1" dirty="0" smtClean="0">
                <a:latin typeface="+mn-lt"/>
                <a:cs typeface="Arial" charset="0"/>
              </a:rPr>
              <a:t> Inclusions</a:t>
            </a:r>
            <a:r>
              <a:rPr lang="en-US" sz="3200" b="1" dirty="0">
                <a:latin typeface="+mn-lt"/>
                <a:cs typeface="Arial" charset="0"/>
              </a:rPr>
              <a:t>: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Ti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4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Ni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O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vs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TiC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28600" y="685800"/>
            <a:ext cx="83058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000" dirty="0">
                <a:latin typeface="+mn-lt"/>
                <a:cs typeface="Arial" charset="0"/>
              </a:rPr>
              <a:t/>
            </a:r>
            <a:br>
              <a:rPr lang="en-US" sz="2000" dirty="0">
                <a:latin typeface="+mn-lt"/>
                <a:cs typeface="Arial" charset="0"/>
              </a:rPr>
            </a:br>
            <a:endParaRPr lang="en-US" sz="2000" dirty="0">
              <a:latin typeface="+mn-lt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1500" dirty="0">
              <a:latin typeface="+mn-lt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1500" dirty="0">
              <a:latin typeface="+mn-lt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1500" dirty="0">
              <a:latin typeface="+mn-lt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6309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5562600"/>
            <a:ext cx="6477000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Characterization of Non-Metallic Inclusions in </a:t>
            </a:r>
            <a:r>
              <a:rPr lang="en-US" sz="1600" dirty="0" err="1">
                <a:latin typeface="+mn-lt"/>
              </a:rPr>
              <a:t>Superelastic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NiTi</a:t>
            </a:r>
            <a:r>
              <a:rPr lang="en-US" sz="1600" dirty="0">
                <a:latin typeface="+mn-lt"/>
              </a:rPr>
              <a:t> Tubes, </a:t>
            </a:r>
            <a:endParaRPr lang="en-US" sz="1600" dirty="0" smtClean="0">
              <a:latin typeface="+mn-lt"/>
            </a:endParaRPr>
          </a:p>
          <a:p>
            <a:pPr>
              <a:defRPr/>
            </a:pPr>
            <a:r>
              <a:rPr lang="en-US" sz="1600" dirty="0" smtClean="0">
                <a:latin typeface="+mn-lt"/>
              </a:rPr>
              <a:t>A</a:t>
            </a:r>
            <a:r>
              <a:rPr lang="en-US" sz="1600" dirty="0">
                <a:latin typeface="+mn-lt"/>
              </a:rPr>
              <a:t>. Toro et al., JMEPEG, 2009, </a:t>
            </a:r>
            <a:r>
              <a:rPr lang="en-US" sz="1600" dirty="0" err="1">
                <a:latin typeface="+mn-lt"/>
              </a:rPr>
              <a:t>vol</a:t>
            </a:r>
            <a:r>
              <a:rPr lang="en-US" sz="1600" dirty="0">
                <a:latin typeface="+mn-lt"/>
              </a:rPr>
              <a:t> 18, 448-458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/>
          <p:cNvSpPr>
            <a:spLocks noGrp="1"/>
          </p:cNvSpPr>
          <p:nvPr>
            <p:ph type="title"/>
          </p:nvPr>
        </p:nvSpPr>
        <p:spPr>
          <a:xfrm>
            <a:off x="-76200" y="228600"/>
            <a:ext cx="9372600" cy="70485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SMA Fatigue Life Prediction: </a:t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Effect of Increased B2 Strength</a:t>
            </a:r>
          </a:p>
        </p:txBody>
      </p:sp>
      <p:sp>
        <p:nvSpPr>
          <p:cNvPr id="57347" name="Content Placeholder 1"/>
          <p:cNvSpPr>
            <a:spLocks noGrp="1"/>
          </p:cNvSpPr>
          <p:nvPr>
            <p:ph idx="1"/>
          </p:nvPr>
        </p:nvSpPr>
        <p:spPr>
          <a:xfrm>
            <a:off x="0" y="1073150"/>
            <a:ext cx="9144000" cy="681038"/>
          </a:xfrm>
        </p:spPr>
        <p:txBody>
          <a:bodyPr>
            <a:norm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400" smtClean="0"/>
              <a:t>Increased life (</a:t>
            </a:r>
            <a:r>
              <a:rPr lang="en-US" sz="2400" i="1" smtClean="0"/>
              <a:t>N</a:t>
            </a:r>
            <a:r>
              <a:rPr lang="en-US" sz="2400" smtClean="0"/>
              <a:t>) of strengthened alloy compared typical life (</a:t>
            </a:r>
            <a:r>
              <a:rPr lang="en-US" sz="2400" i="1" smtClean="0"/>
              <a:t>N</a:t>
            </a:r>
            <a:r>
              <a:rPr lang="en-US" sz="2400" i="1" baseline="-25000" smtClean="0"/>
              <a:t>o</a:t>
            </a:r>
            <a:r>
              <a:rPr lang="en-US" sz="2400" smtClean="0"/>
              <a:t>)</a:t>
            </a:r>
          </a:p>
          <a:p>
            <a:pPr marL="0" indent="0" algn="ctr">
              <a:buFont typeface="Arial" pitchFamily="34" charset="0"/>
              <a:buNone/>
            </a:pPr>
            <a:endParaRPr lang="en-US" smtClean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74638" y="5200650"/>
            <a:ext cx="8731250" cy="917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1" dirty="0" smtClean="0"/>
              <a:t>50% increase in matrix strength </a:t>
            </a:r>
            <a:r>
              <a:rPr lang="en-US" sz="2200" dirty="0" smtClean="0"/>
              <a:t>results in increase in fatigue limit (at 10</a:t>
            </a:r>
            <a:r>
              <a:rPr lang="en-US" sz="2200" baseline="30000" dirty="0" smtClean="0"/>
              <a:t>9</a:t>
            </a:r>
            <a:r>
              <a:rPr lang="en-US" sz="2200" dirty="0" smtClean="0"/>
              <a:t> cycles) from </a:t>
            </a:r>
            <a:r>
              <a:rPr lang="en-US" sz="2200" b="1" dirty="0" smtClean="0"/>
              <a:t>0.27%</a:t>
            </a:r>
            <a:r>
              <a:rPr lang="en-US" sz="2200" dirty="0" smtClean="0"/>
              <a:t> to </a:t>
            </a:r>
            <a:r>
              <a:rPr lang="en-US" sz="2200" b="1" dirty="0" smtClean="0"/>
              <a:t>0.39%</a:t>
            </a:r>
          </a:p>
          <a:p>
            <a:pPr>
              <a:defRPr/>
            </a:pPr>
            <a:r>
              <a:rPr lang="en-US" sz="2200" dirty="0"/>
              <a:t>Benefit of B2 strengthening increases as applied strain </a:t>
            </a:r>
            <a:r>
              <a:rPr lang="en-US" sz="2200" dirty="0" smtClean="0"/>
              <a:t>decrease</a:t>
            </a:r>
          </a:p>
          <a:p>
            <a:pPr marL="0" indent="0">
              <a:buFont typeface="Arial"/>
              <a:buNone/>
              <a:defRPr/>
            </a:pPr>
            <a:endParaRPr lang="en-US" dirty="0"/>
          </a:p>
        </p:txBody>
      </p:sp>
      <p:pic>
        <p:nvPicPr>
          <p:cNvPr id="57349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658938"/>
            <a:ext cx="873125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2576513" y="3292475"/>
            <a:ext cx="0" cy="952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Oxide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" name="Group 4"/>
          <p:cNvGrpSpPr/>
          <p:nvPr/>
        </p:nvGrpSpPr>
        <p:grpSpPr>
          <a:xfrm>
            <a:off x="5832388" y="647506"/>
            <a:ext cx="3311611" cy="5633344"/>
            <a:chOff x="6206704" y="782029"/>
            <a:chExt cx="3311611" cy="5633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29" t="19803" r="72857" b="122"/>
            <a:stretch/>
          </p:blipFill>
          <p:spPr>
            <a:xfrm>
              <a:off x="6678746" y="1833324"/>
              <a:ext cx="2351314" cy="45820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06704" y="782029"/>
              <a:ext cx="3311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Relative size of averaging volume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11966"/>
            <a:ext cx="6069263" cy="3514559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35609957"/>
              </p:ext>
            </p:extLst>
          </p:nvPr>
        </p:nvGraphicFramePr>
        <p:xfrm>
          <a:off x="382376" y="918877"/>
          <a:ext cx="7794625" cy="467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5663820"/>
            <a:ext cx="9143999" cy="627797"/>
          </a:xfrm>
          <a:prstGeom prst="rect">
            <a:avLst/>
          </a:prstGeom>
          <a:solidFill>
            <a:srgbClr val="005295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1" dirty="0" smtClean="0"/>
              <a:t>2x </a:t>
            </a:r>
            <a:r>
              <a:rPr lang="en-US" sz="2400" b="1" dirty="0"/>
              <a:t>increase in fatigue </a:t>
            </a:r>
            <a:r>
              <a:rPr lang="en-US" sz="2400" b="1" dirty="0" smtClean="0"/>
              <a:t>strain </a:t>
            </a:r>
            <a:r>
              <a:rPr lang="en-US" sz="2400" b="1" dirty="0"/>
              <a:t>for a </a:t>
            </a:r>
            <a:r>
              <a:rPr lang="en-US" sz="2400" b="1" dirty="0" smtClean="0"/>
              <a:t>1/3 reduction </a:t>
            </a:r>
            <a:r>
              <a:rPr lang="en-US" sz="2400" b="1" dirty="0"/>
              <a:t>in inclusion size.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410200" y="2209800"/>
            <a:ext cx="0" cy="952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189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2945" name="Object 1"/>
          <p:cNvGraphicFramePr>
            <a:graphicFrameLocks noChangeAspect="1"/>
          </p:cNvGraphicFramePr>
          <p:nvPr/>
        </p:nvGraphicFramePr>
        <p:xfrm>
          <a:off x="0" y="0"/>
          <a:ext cx="9144000" cy="6882938"/>
        </p:xfrm>
        <a:graphic>
          <a:graphicData uri="http://schemas.openxmlformats.org/presentationml/2006/ole">
            <p:oleObj spid="_x0000_s82945" name="Slide" r:id="rId3" imgW="4597805" imgH="344867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24" y="3795712"/>
            <a:ext cx="2252145" cy="23006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51418"/>
            <a:ext cx="5791200" cy="61264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718+ </a:t>
            </a:r>
            <a:r>
              <a:rPr lang="en-US" b="1" dirty="0" err="1" smtClean="0"/>
              <a:t>Recrystallization</a:t>
            </a:r>
            <a:r>
              <a:rPr lang="en-US" b="1" dirty="0" smtClean="0"/>
              <a:t> </a:t>
            </a:r>
            <a:r>
              <a:rPr lang="en-US" b="1" dirty="0" err="1" smtClean="0"/>
              <a:t>vs.T</a:t>
            </a:r>
            <a:r>
              <a:rPr lang="en-US" b="1" dirty="0" smtClean="0"/>
              <a:t> (1.5hr)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1975601-4C85-4BF3-9677-D8358F4F220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399421"/>
            <a:ext cx="1685365" cy="715004"/>
          </a:xfrm>
          <a:prstGeom prst="rect">
            <a:avLst/>
          </a:prstGeom>
        </p:spPr>
      </p:pic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048848" y="801390"/>
            <a:ext cx="2258568" cy="2671139"/>
            <a:chOff x="535034" y="66709"/>
            <a:chExt cx="2271943" cy="26869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34" y="405263"/>
              <a:ext cx="2271943" cy="23484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6367" y="66709"/>
              <a:ext cx="2216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As-built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3209198"/>
            <a:ext cx="1447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l-GR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 scale</a:t>
            </a:r>
            <a:endParaRPr lang="en-US" sz="10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6674" y="1147185"/>
            <a:ext cx="2254443" cy="23236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86548" y="854376"/>
            <a:ext cx="221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1835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°F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6802" y="5685991"/>
            <a:ext cx="80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Build</a:t>
            </a:r>
          </a:p>
          <a:p>
            <a:pPr algn="ctr"/>
            <a:r>
              <a:rPr lang="en-US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7288" y="854376"/>
            <a:ext cx="2243025" cy="34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1800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°F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17"/>
          <p:cNvGrpSpPr>
            <a:grpSpLocks noChangeAspect="1"/>
          </p:cNvGrpSpPr>
          <p:nvPr/>
        </p:nvGrpSpPr>
        <p:grpSpPr>
          <a:xfrm>
            <a:off x="972619" y="3519492"/>
            <a:ext cx="2259083" cy="2610136"/>
            <a:chOff x="3113056" y="2956883"/>
            <a:chExt cx="2259083" cy="261013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13852" y="3249692"/>
              <a:ext cx="2258287" cy="23173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113056" y="2956883"/>
              <a:ext cx="2216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1850°F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46306" y="3497299"/>
            <a:ext cx="224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1900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°F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30"/>
          <p:cNvGrpSpPr>
            <a:grpSpLocks noChangeAspect="1"/>
          </p:cNvGrpSpPr>
          <p:nvPr/>
        </p:nvGrpSpPr>
        <p:grpSpPr>
          <a:xfrm>
            <a:off x="5892967" y="3515459"/>
            <a:ext cx="2216052" cy="2632197"/>
            <a:chOff x="3153033" y="5601197"/>
            <a:chExt cx="2216052" cy="26321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t="24308" r="25261" b="1"/>
            <a:stretch/>
          </p:blipFill>
          <p:spPr>
            <a:xfrm>
              <a:off x="3153034" y="5906967"/>
              <a:ext cx="2216051" cy="232642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53033" y="5601197"/>
              <a:ext cx="2212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  <a:r>
                <a:rPr lang="en-US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°F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8500188" y="5690456"/>
            <a:ext cx="0" cy="45720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04292" y="4864583"/>
            <a:ext cx="767402" cy="6780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321698" y="5962261"/>
            <a:ext cx="0" cy="41987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321698" y="6158305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solvus 1885°F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31" y="1146573"/>
            <a:ext cx="2275231" cy="2324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5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79388" indent="-114300"/>
            <a:r>
              <a:rPr lang="en-US" sz="3200" b="1" dirty="0" smtClean="0">
                <a:solidFill>
                  <a:schemeClr val="tx2"/>
                </a:solidFill>
              </a:rPr>
              <a:t>NIST Highlight: Unusual Phase Formation in 718Plus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                                                                       -Lyle Levine</a:t>
            </a:r>
            <a:endParaRPr lang="en-US" sz="3200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4294967295"/>
          </p:nvPr>
        </p:nvSpPr>
        <p:spPr>
          <a:xfrm>
            <a:off x="-1" y="5442484"/>
            <a:ext cx="9248775" cy="949263"/>
          </a:xfrm>
        </p:spPr>
        <p:txBody>
          <a:bodyPr>
            <a:normAutofit lnSpcReduction="10000"/>
          </a:bodyPr>
          <a:lstStyle/>
          <a:p>
            <a:pPr marL="118872" lvl="1"/>
            <a:r>
              <a:rPr lang="en-US" sz="1400" dirty="0" smtClean="0"/>
              <a:t>Additive process leads to dendritic microstructure with extreme compositional inhomogeneity </a:t>
            </a:r>
          </a:p>
          <a:p>
            <a:pPr marL="7747" lvl="1" indent="0"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18872" lvl="1"/>
            <a:r>
              <a:rPr lang="en-US" sz="14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Typical annealing treatment of 1066 °C for 1.5 h doesn’t dissolve the </a:t>
            </a:r>
            <a:r>
              <a:rPr lang="el-GR" sz="1400" dirty="0"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r>
              <a:rPr lang="en-US" sz="14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-phase, but rather promotes its formation and growth (when </a:t>
            </a:r>
            <a:r>
              <a:rPr lang="en-US" sz="14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Nb</a:t>
            </a:r>
            <a:r>
              <a:rPr lang="en-US" sz="14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&gt; 6.8 % molar fraction). This is verified through </a:t>
            </a:r>
            <a:r>
              <a:rPr lang="en-US" sz="1400" i="1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in-situ</a:t>
            </a:r>
            <a:r>
              <a:rPr lang="en-US" sz="14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Synchrotron experiments.</a:t>
            </a:r>
          </a:p>
          <a:p>
            <a:pPr lvl="1"/>
            <a:endParaRPr lang="en-US" sz="1400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9" y="999809"/>
            <a:ext cx="2438400" cy="1828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77" y="1002778"/>
            <a:ext cx="2286000" cy="1828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0948"/>
            <a:ext cx="3204361" cy="24042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261" y="997541"/>
            <a:ext cx="2521527" cy="18288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4778" y="1019374"/>
            <a:ext cx="1604927" cy="276999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FF"/>
                </a:solidFill>
                <a:latin typeface="Arial"/>
              </a:rPr>
              <a:t>Optical Microscopy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96735" y="1045314"/>
            <a:ext cx="1754006" cy="276999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FF"/>
                </a:solidFill>
                <a:latin typeface="Arial"/>
              </a:rPr>
              <a:t>Backscatter Electron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07121" y="1051799"/>
            <a:ext cx="843501" cy="276999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</a:rPr>
              <a:t>EDS - 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</a:rPr>
              <a:t>Nb</a:t>
            </a:r>
            <a:endParaRPr lang="en-US" sz="1200" b="1" i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2818" y="2976146"/>
            <a:ext cx="2082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FF"/>
                </a:solidFill>
              </a:rPr>
              <a:t>TEM - BF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9802" y="3133934"/>
            <a:ext cx="827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(211)</a:t>
            </a:r>
            <a:r>
              <a:rPr lang="el-GR" sz="1100" b="1" baseline="-2500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δ</a:t>
            </a:r>
            <a:endParaRPr lang="en-US" sz="1100" b="1" baseline="-2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38584" y="3120548"/>
            <a:ext cx="637867" cy="276999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</a:rPr>
              <a:t>WAXS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3256226" y="2963363"/>
            <a:ext cx="3090672" cy="2496312"/>
            <a:chOff x="2341825" y="988648"/>
            <a:chExt cx="7273828" cy="5869352"/>
          </a:xfrm>
        </p:grpSpPr>
        <p:pic>
          <p:nvPicPr>
            <p:cNvPr id="78" name="Content Placeholder 7" descr="718-nb-tc2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4381" t="31916" r="7233" b="17134"/>
            <a:stretch/>
          </p:blipFill>
          <p:spPr>
            <a:xfrm>
              <a:off x="2341825" y="988648"/>
              <a:ext cx="7273828" cy="5869352"/>
            </a:xfrm>
            <a:prstGeom prst="rect">
              <a:avLst/>
            </a:prstGeom>
          </p:spPr>
        </p:pic>
        <p:cxnSp>
          <p:nvCxnSpPr>
            <p:cNvPr id="79" name="Straight Connector 78"/>
            <p:cNvCxnSpPr/>
            <p:nvPr/>
          </p:nvCxnSpPr>
          <p:spPr>
            <a:xfrm flipV="1">
              <a:off x="3657600" y="1764756"/>
              <a:ext cx="4739225" cy="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2670418" y="1445333"/>
              <a:ext cx="2179763" cy="57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005CE7">
                      <a:lumMod val="75000"/>
                    </a:srgbClr>
                  </a:solidFill>
                </a:rPr>
                <a:t>1066</a:t>
              </a:r>
              <a:endParaRPr lang="en-US" sz="1000" b="1" dirty="0">
                <a:solidFill>
                  <a:srgbClr val="005CE7">
                    <a:lumMod val="75000"/>
                  </a:srgbClr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7010400" y="1764756"/>
              <a:ext cx="0" cy="417884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-95158" y="5643785"/>
            <a:ext cx="613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promotes the unpredicted formation 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of the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deleterious </a:t>
            </a:r>
            <a:r>
              <a:rPr lang="el-GR" sz="140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Wingdings" panose="05000000000000000000" pitchFamily="2" charset="2"/>
              </a:rPr>
              <a:t>-phase.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8871" y="2930948"/>
            <a:ext cx="2676376" cy="2237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74147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6970" y="914400"/>
            <a:ext cx="8270800" cy="1661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DARPA-SIMPLEX: 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Data-driven </a:t>
            </a:r>
            <a:r>
              <a:rPr lang="en-US" sz="3600" dirty="0">
                <a:solidFill>
                  <a:srgbClr val="000000"/>
                </a:solidFill>
              </a:rPr>
              <a:t>Discovery </a:t>
            </a:r>
            <a:r>
              <a:rPr lang="en-US" sz="3600" dirty="0" smtClean="0">
                <a:solidFill>
                  <a:srgbClr val="000000"/>
                </a:solidFill>
              </a:rPr>
              <a:t>for 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Designed Thermoelectric </a:t>
            </a:r>
            <a:r>
              <a:rPr lang="en-US" sz="3600" dirty="0">
                <a:solidFill>
                  <a:srgbClr val="000000"/>
                </a:solidFill>
              </a:rPr>
              <a:t>Materials</a:t>
            </a:r>
            <a:endParaRPr lang="en-US" sz="3600" kern="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6293" y="2888166"/>
            <a:ext cx="39475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G. B. Olson, PI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James </a:t>
            </a:r>
            <a:r>
              <a:rPr lang="en-US" sz="2000" dirty="0" err="1" smtClean="0">
                <a:solidFill>
                  <a:srgbClr val="000000"/>
                </a:solidFill>
              </a:rPr>
              <a:t>Saal</a:t>
            </a:r>
            <a:r>
              <a:rPr lang="en-US" sz="2000" dirty="0" smtClean="0">
                <a:solidFill>
                  <a:srgbClr val="000000"/>
                </a:solidFill>
              </a:rPr>
              <a:t>, Project Coordinator</a:t>
            </a:r>
            <a:endParaRPr lang="en-US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0132" y="4129668"/>
            <a:ext cx="2743200" cy="7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regmedia.co.uk/2013/01/22/darpa_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5" t="21033" r="16620" b="24660"/>
          <a:stretch/>
        </p:blipFill>
        <p:spPr bwMode="auto">
          <a:xfrm>
            <a:off x="152400" y="0"/>
            <a:ext cx="1905935" cy="10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orthwestern.edu/univ-relations/files/NU_Logo_purple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21513"/>
            <a:ext cx="1814289" cy="10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1900" y="5192956"/>
            <a:ext cx="1600200" cy="1066800"/>
          </a:xfrm>
          <a:prstGeom prst="rect">
            <a:avLst/>
          </a:prstGeom>
        </p:spPr>
      </p:pic>
      <p:pic>
        <p:nvPicPr>
          <p:cNvPr id="1034" name="Picture 10" descr="http://upload.wikimedia.org/wikipedia/commons/thumb/3/30/University_of_Utah_horizontal_logo.svg/2000px-University_of_Utah_horizontal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902" y="5332142"/>
            <a:ext cx="2362200" cy="6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149" y="5462274"/>
            <a:ext cx="2313399" cy="394350"/>
          </a:xfrm>
          <a:prstGeom prst="rect">
            <a:avLst/>
          </a:prstGeom>
        </p:spPr>
      </p:pic>
      <p:pic>
        <p:nvPicPr>
          <p:cNvPr id="11" name="Picture 5" descr="ChiMaD_Final.pd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0"/>
            <a:ext cx="2330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44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Thermoelectric Materials Design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-7257" y="914400"/>
            <a:ext cx="9063389" cy="5334000"/>
            <a:chOff x="-7257" y="894390"/>
            <a:chExt cx="9063389" cy="448222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712265" y="2854675"/>
              <a:ext cx="20045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604365" y="894390"/>
              <a:ext cx="2342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Structure</a:t>
              </a:r>
              <a:endParaRPr lang="en-US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7257" y="896357"/>
              <a:ext cx="1994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Processing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08500" y="896357"/>
              <a:ext cx="1942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Properties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3477" y="1430832"/>
              <a:ext cx="149352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Initial Alloy </a:t>
              </a:r>
            </a:p>
            <a:p>
              <a:pPr algn="ctr"/>
              <a:r>
                <a:rPr lang="en-US" sz="1800" dirty="0" smtClean="0"/>
                <a:t>Composition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363" y="2662507"/>
              <a:ext cx="148263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Ingot Casting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4363" y="3696267"/>
              <a:ext cx="14717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Anneal </a:t>
              </a:r>
              <a:endParaRPr lang="en-US" sz="1800" b="0" i="1" dirty="0" smtClean="0">
                <a:latin typeface="Cambria Math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4363" y="4791840"/>
              <a:ext cx="148263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Spark Plasma </a:t>
              </a:r>
            </a:p>
            <a:p>
              <a:pPr algn="ctr"/>
              <a:r>
                <a:rPr lang="en-US" sz="1600" dirty="0" smtClean="0"/>
                <a:t>Sintering </a:t>
              </a:r>
              <a:endParaRPr lang="en-US" sz="1600" b="0" i="1" dirty="0" smtClean="0">
                <a:latin typeface="Cambria Math" panose="02040503050406030204" pitchFamily="18" charset="0"/>
              </a:endParaRPr>
            </a:p>
          </p:txBody>
        </p:sp>
        <p:cxnSp>
          <p:nvCxnSpPr>
            <p:cNvPr id="12" name="Straight Arrow Connector 11"/>
            <p:cNvCxnSpPr>
              <a:stCxn id="8" idx="2"/>
              <a:endCxn id="9" idx="0"/>
            </p:cNvCxnSpPr>
            <p:nvPr/>
          </p:nvCxnSpPr>
          <p:spPr>
            <a:xfrm>
              <a:off x="990237" y="2077163"/>
              <a:ext cx="5443" cy="58534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2"/>
              <a:endCxn id="10" idx="0"/>
            </p:cNvCxnSpPr>
            <p:nvPr/>
          </p:nvCxnSpPr>
          <p:spPr>
            <a:xfrm flipH="1">
              <a:off x="990237" y="3001061"/>
              <a:ext cx="5443" cy="695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2"/>
              <a:endCxn id="11" idx="0"/>
            </p:cNvCxnSpPr>
            <p:nvPr/>
          </p:nvCxnSpPr>
          <p:spPr>
            <a:xfrm>
              <a:off x="990237" y="4065599"/>
              <a:ext cx="5443" cy="72624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322862" y="1428401"/>
              <a:ext cx="2832637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Matrix Phase</a:t>
              </a:r>
            </a:p>
            <a:p>
              <a:r>
                <a:rPr lang="en-US" sz="1600" dirty="0"/>
                <a:t>	</a:t>
              </a:r>
              <a:r>
                <a:rPr lang="en-US" sz="1400" dirty="0" smtClean="0"/>
                <a:t>Carrier dopant</a:t>
              </a:r>
            </a:p>
            <a:p>
              <a:r>
                <a:rPr lang="en-US" sz="1400" dirty="0"/>
                <a:t>	</a:t>
              </a:r>
              <a:r>
                <a:rPr lang="en-US" sz="1400" dirty="0" smtClean="0"/>
                <a:t>Band-shifting element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17412" y="2954814"/>
              <a:ext cx="2863787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2</a:t>
              </a:r>
              <a:r>
                <a:rPr lang="en-US" sz="1800" baseline="30000" dirty="0" smtClean="0"/>
                <a:t>nd</a:t>
              </a:r>
              <a:r>
                <a:rPr lang="en-US" sz="1800" dirty="0" smtClean="0"/>
                <a:t>-Phase Nanostructures</a:t>
              </a:r>
            </a:p>
            <a:p>
              <a:r>
                <a:rPr lang="en-US" sz="1400" dirty="0"/>
                <a:t>	</a:t>
              </a:r>
              <a:r>
                <a:rPr lang="en-US" sz="1400" dirty="0" smtClean="0"/>
                <a:t>Band-alignment </a:t>
              </a:r>
            </a:p>
            <a:p>
              <a:r>
                <a:rPr lang="en-US" sz="1400" dirty="0"/>
                <a:t>	 </a:t>
              </a:r>
              <a:r>
                <a:rPr lang="en-US" sz="1400" dirty="0" smtClean="0"/>
                <a:t>   element</a:t>
              </a:r>
            </a:p>
          </p:txBody>
        </p:sp>
        <p:cxnSp>
          <p:nvCxnSpPr>
            <p:cNvPr id="17" name="Straight Connector 16"/>
            <p:cNvCxnSpPr>
              <a:stCxn id="8" idx="3"/>
            </p:cNvCxnSpPr>
            <p:nvPr/>
          </p:nvCxnSpPr>
          <p:spPr>
            <a:xfrm>
              <a:off x="1736997" y="1753998"/>
              <a:ext cx="20045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0" idx="3"/>
            </p:cNvCxnSpPr>
            <p:nvPr/>
          </p:nvCxnSpPr>
          <p:spPr>
            <a:xfrm>
              <a:off x="1726111" y="3880933"/>
              <a:ext cx="19834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1"/>
            </p:cNvCxnSpPr>
            <p:nvPr/>
          </p:nvCxnSpPr>
          <p:spPr>
            <a:xfrm>
              <a:off x="2129413" y="1843900"/>
              <a:ext cx="19344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6" idx="1"/>
            </p:cNvCxnSpPr>
            <p:nvPr/>
          </p:nvCxnSpPr>
          <p:spPr>
            <a:xfrm>
              <a:off x="2140053" y="3354923"/>
              <a:ext cx="177359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317412" y="4714279"/>
              <a:ext cx="286378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Grain Refinement</a:t>
              </a: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787193" y="1430832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7193" y="1430832"/>
                  <a:ext cx="826597" cy="369332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 b="-48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7192234" y="1560010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234" y="1560010"/>
                  <a:ext cx="826597" cy="369332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192233" y="2452268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233" y="2452268"/>
                  <a:ext cx="826597" cy="369332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7192233" y="3404740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𝑒𝑙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233" y="3404740"/>
                  <a:ext cx="826597" cy="369332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192233" y="4430531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𝑙𝑎𝑡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233" y="4430531"/>
                  <a:ext cx="826597" cy="369332"/>
                </a:xfrm>
                <a:prstGeom prst="rect">
                  <a:avLst/>
                </a:prstGeom>
                <a:blipFill rotWithShape="0">
                  <a:blip r:embed="rId6" cstate="print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2" name="TextBox 91"/>
                <p:cNvSpPr txBox="1"/>
                <p:nvPr/>
              </p:nvSpPr>
              <p:spPr>
                <a:xfrm rot="5400000">
                  <a:off x="8458167" y="2942839"/>
                  <a:ext cx="8265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𝑍𝑇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458167" y="2942839"/>
                  <a:ext cx="826597" cy="369332"/>
                </a:xfrm>
                <a:prstGeom prst="rect">
                  <a:avLst/>
                </a:prstGeom>
                <a:blipFill rotWithShape="0">
                  <a:blip r:embed="rId7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5787193" y="2065301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7193" y="2065301"/>
                  <a:ext cx="826597" cy="369332"/>
                </a:xfrm>
                <a:prstGeom prst="rect">
                  <a:avLst/>
                </a:prstGeom>
                <a:blipFill rotWithShape="0">
                  <a:blip r:embed="rId8" cstate="print"/>
                  <a:stretch>
                    <a:fillRect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787193" y="2708811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7193" y="2708811"/>
                  <a:ext cx="826597" cy="369332"/>
                </a:xfrm>
                <a:prstGeom prst="rect">
                  <a:avLst/>
                </a:prstGeom>
                <a:blipFill rotWithShape="0">
                  <a:blip r:embed="rId9" cstate="print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5787190" y="3239209"/>
                  <a:ext cx="82659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7190" y="3239209"/>
                  <a:ext cx="826597" cy="369332"/>
                </a:xfrm>
                <a:prstGeom prst="rect">
                  <a:avLst/>
                </a:prstGeom>
                <a:blipFill rotWithShape="0">
                  <a:blip r:embed="rId10" cstate="print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/>
            <p:cNvCxnSpPr>
              <a:stCxn id="15" idx="3"/>
            </p:cNvCxnSpPr>
            <p:nvPr/>
          </p:nvCxnSpPr>
          <p:spPr>
            <a:xfrm flipV="1">
              <a:off x="5155499" y="1843899"/>
              <a:ext cx="182880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1" idx="1"/>
            </p:cNvCxnSpPr>
            <p:nvPr/>
          </p:nvCxnSpPr>
          <p:spPr>
            <a:xfrm>
              <a:off x="2129413" y="4898945"/>
              <a:ext cx="18799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6" idx="3"/>
            </p:cNvCxnSpPr>
            <p:nvPr/>
          </p:nvCxnSpPr>
          <p:spPr>
            <a:xfrm flipV="1">
              <a:off x="5181199" y="3354923"/>
              <a:ext cx="177359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1" idx="3"/>
            </p:cNvCxnSpPr>
            <p:nvPr/>
          </p:nvCxnSpPr>
          <p:spPr>
            <a:xfrm>
              <a:off x="5181200" y="4898945"/>
              <a:ext cx="17735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22" idx="1"/>
            </p:cNvCxnSpPr>
            <p:nvPr/>
          </p:nvCxnSpPr>
          <p:spPr>
            <a:xfrm>
              <a:off x="5635690" y="1615498"/>
              <a:ext cx="15150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28" idx="1"/>
            </p:cNvCxnSpPr>
            <p:nvPr/>
          </p:nvCxnSpPr>
          <p:spPr>
            <a:xfrm flipV="1">
              <a:off x="5635690" y="2249967"/>
              <a:ext cx="151503" cy="45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29" idx="1"/>
            </p:cNvCxnSpPr>
            <p:nvPr/>
          </p:nvCxnSpPr>
          <p:spPr>
            <a:xfrm>
              <a:off x="5635690" y="2893477"/>
              <a:ext cx="15150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30" idx="1"/>
            </p:cNvCxnSpPr>
            <p:nvPr/>
          </p:nvCxnSpPr>
          <p:spPr>
            <a:xfrm>
              <a:off x="5635690" y="3423875"/>
              <a:ext cx="1515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2" idx="3"/>
            </p:cNvCxnSpPr>
            <p:nvPr/>
          </p:nvCxnSpPr>
          <p:spPr>
            <a:xfrm>
              <a:off x="6613790" y="1615498"/>
              <a:ext cx="15150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" idx="3"/>
            </p:cNvCxnSpPr>
            <p:nvPr/>
          </p:nvCxnSpPr>
          <p:spPr>
            <a:xfrm>
              <a:off x="6613790" y="2249967"/>
              <a:ext cx="151503" cy="45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9" idx="3"/>
            </p:cNvCxnSpPr>
            <p:nvPr/>
          </p:nvCxnSpPr>
          <p:spPr>
            <a:xfrm>
              <a:off x="6613790" y="2893477"/>
              <a:ext cx="15150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0" idx="3"/>
            </p:cNvCxnSpPr>
            <p:nvPr/>
          </p:nvCxnSpPr>
          <p:spPr>
            <a:xfrm>
              <a:off x="6613787" y="3423875"/>
              <a:ext cx="1515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endCxn id="23" idx="1"/>
            </p:cNvCxnSpPr>
            <p:nvPr/>
          </p:nvCxnSpPr>
          <p:spPr>
            <a:xfrm>
              <a:off x="7035282" y="1744676"/>
              <a:ext cx="15695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24" idx="1"/>
            </p:cNvCxnSpPr>
            <p:nvPr/>
          </p:nvCxnSpPr>
          <p:spPr>
            <a:xfrm>
              <a:off x="7035282" y="2636934"/>
              <a:ext cx="156951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25" idx="1"/>
            </p:cNvCxnSpPr>
            <p:nvPr/>
          </p:nvCxnSpPr>
          <p:spPr>
            <a:xfrm>
              <a:off x="7035282" y="3589406"/>
              <a:ext cx="156951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26" idx="1"/>
            </p:cNvCxnSpPr>
            <p:nvPr/>
          </p:nvCxnSpPr>
          <p:spPr>
            <a:xfrm>
              <a:off x="7035282" y="4615197"/>
              <a:ext cx="156951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23" idx="3"/>
            </p:cNvCxnSpPr>
            <p:nvPr/>
          </p:nvCxnSpPr>
          <p:spPr>
            <a:xfrm>
              <a:off x="8018831" y="1744676"/>
              <a:ext cx="15695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4" idx="3"/>
            </p:cNvCxnSpPr>
            <p:nvPr/>
          </p:nvCxnSpPr>
          <p:spPr>
            <a:xfrm>
              <a:off x="8018830" y="2636934"/>
              <a:ext cx="15695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5" idx="3"/>
            </p:cNvCxnSpPr>
            <p:nvPr/>
          </p:nvCxnSpPr>
          <p:spPr>
            <a:xfrm>
              <a:off x="8018830" y="3589406"/>
              <a:ext cx="15695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6" idx="3"/>
            </p:cNvCxnSpPr>
            <p:nvPr/>
          </p:nvCxnSpPr>
          <p:spPr>
            <a:xfrm>
              <a:off x="8018830" y="4615197"/>
              <a:ext cx="15695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937452" y="1744676"/>
              <a:ext cx="191961" cy="9922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12720" y="2857857"/>
              <a:ext cx="216693" cy="49706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912720" y="3354923"/>
              <a:ext cx="216693" cy="5260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937452" y="4898945"/>
              <a:ext cx="191961" cy="197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5358558" y="4622164"/>
              <a:ext cx="1676724" cy="27678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27" idx="2"/>
            </p:cNvCxnSpPr>
            <p:nvPr/>
          </p:nvCxnSpPr>
          <p:spPr>
            <a:xfrm flipV="1">
              <a:off x="8175781" y="3127506"/>
              <a:ext cx="511019" cy="14876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27" idx="2"/>
            </p:cNvCxnSpPr>
            <p:nvPr/>
          </p:nvCxnSpPr>
          <p:spPr>
            <a:xfrm flipV="1">
              <a:off x="8175780" y="3127506"/>
              <a:ext cx="511020" cy="4619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endCxn id="27" idx="2"/>
            </p:cNvCxnSpPr>
            <p:nvPr/>
          </p:nvCxnSpPr>
          <p:spPr>
            <a:xfrm>
              <a:off x="8175779" y="2636934"/>
              <a:ext cx="511021" cy="49057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27" idx="2"/>
            </p:cNvCxnSpPr>
            <p:nvPr/>
          </p:nvCxnSpPr>
          <p:spPr>
            <a:xfrm>
              <a:off x="8174110" y="1744676"/>
              <a:ext cx="512690" cy="138283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765287" y="1615498"/>
              <a:ext cx="269995" cy="12630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765287" y="2643901"/>
              <a:ext cx="269995" cy="24957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765287" y="1741799"/>
              <a:ext cx="269995" cy="115665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65287" y="3423875"/>
              <a:ext cx="275446" cy="1718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358558" y="3354921"/>
              <a:ext cx="1676722" cy="126724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338379" y="1843899"/>
              <a:ext cx="310597" cy="104957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5338380" y="1615498"/>
              <a:ext cx="305867" cy="22840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338380" y="1843899"/>
              <a:ext cx="310596" cy="40984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338379" y="1843899"/>
              <a:ext cx="307756" cy="157997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953530" y="1753997"/>
              <a:ext cx="173995" cy="16009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1912720" y="1843898"/>
              <a:ext cx="221788" cy="100200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765287" y="2253747"/>
              <a:ext cx="269993" cy="39015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765287" y="1753997"/>
              <a:ext cx="269993" cy="4959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739112" y="5096552"/>
              <a:ext cx="19834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912720" y="1843898"/>
              <a:ext cx="214805" cy="2037035"/>
            </a:xfrm>
            <a:prstGeom prst="line">
              <a:avLst/>
            </a:prstGeom>
            <a:ln w="31750">
              <a:solidFill>
                <a:srgbClr val="3B44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5358558" y="2259398"/>
              <a:ext cx="277132" cy="10955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2 at 10.18.0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1600"/>
            <a:ext cx="4831786" cy="1454384"/>
          </a:xfrm>
          <a:prstGeom prst="rect">
            <a:avLst/>
          </a:prstGeom>
        </p:spPr>
      </p:pic>
      <p:pic>
        <p:nvPicPr>
          <p:cNvPr id="5" name="Picture 4" descr="Screen Shot 2014-10-22 at 10.18.5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1524000"/>
            <a:ext cx="3733800" cy="1406939"/>
          </a:xfrm>
          <a:prstGeom prst="rect">
            <a:avLst/>
          </a:prstGeom>
        </p:spPr>
      </p:pic>
      <p:pic>
        <p:nvPicPr>
          <p:cNvPr id="6" name="Picture 5" descr="Screen Shot 2014-10-22 at 10.19.5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7130" y="4144860"/>
            <a:ext cx="3810632" cy="1646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460" y="3581401"/>
            <a:ext cx="380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Milanese Loop Alloy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990599"/>
            <a:ext cx="3338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High Strength 18K Gold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7181" y="3562668"/>
            <a:ext cx="380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Anodizable</a:t>
            </a:r>
            <a:r>
              <a:rPr lang="en-US" sz="2000" b="1" dirty="0" smtClean="0">
                <a:solidFill>
                  <a:srgbClr val="FF0000"/>
                </a:solidFill>
              </a:rPr>
              <a:t> 7000 Aluminum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460" y="6353742"/>
            <a:ext cx="393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/>
              <a:t>-Custom Magnetic Stainless Steel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971800"/>
            <a:ext cx="362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/>
              <a:t>-2X harder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6096000"/>
            <a:ext cx="3855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/>
              <a:t>-60% stronger Al</a:t>
            </a:r>
          </a:p>
          <a:p>
            <a:pPr marL="285750" indent="-285750"/>
            <a:r>
              <a:rPr lang="en-US" dirty="0" smtClean="0"/>
              <a:t>-30% lighter than 316L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28800" y="1"/>
            <a:ext cx="571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b="1" dirty="0" smtClean="0"/>
              <a:t> </a:t>
            </a:r>
            <a:r>
              <a:rPr lang="en-US" sz="3200" b="1" dirty="0" smtClean="0"/>
              <a:t>Apple watch</a:t>
            </a:r>
            <a:endParaRPr lang="en-US" b="1" dirty="0" smtClean="0"/>
          </a:p>
          <a:p>
            <a:pPr marL="285750" indent="-285750" algn="ctr"/>
            <a:r>
              <a:rPr lang="en-US" b="1" dirty="0" smtClean="0"/>
              <a:t> -Announced September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990600"/>
            <a:ext cx="3664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Baseline: 316L Stainless Steel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191000"/>
            <a:ext cx="3200400" cy="20496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" y="2895600"/>
            <a:ext cx="4696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-Cold-forged to 40% harder </a:t>
            </a:r>
          </a:p>
          <a:p>
            <a:r>
              <a:rPr lang="en-US" dirty="0" smtClean="0"/>
              <a:t>-Special purity mirror finish </a:t>
            </a:r>
            <a:endParaRPr lang="en-US" dirty="0"/>
          </a:p>
        </p:txBody>
      </p:sp>
      <p:pic>
        <p:nvPicPr>
          <p:cNvPr id="52" name="Picture 28" descr="http://3.bp.blogspot.com/-yENGTcud1YI/VDCracoBqBI/AAAAAAAAAFQ/WKyNa0RalUA/s1600/apple-logo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0"/>
            <a:ext cx="838199" cy="838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10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676" y="31265"/>
            <a:ext cx="6410324" cy="6826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99" y="304800"/>
            <a:ext cx="2667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chemeClr val="accent1"/>
                </a:solidFill>
              </a:rPr>
              <a:t>Metals Processing Facility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" y="236220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1801 Maple </a:t>
            </a:r>
          </a:p>
          <a:p>
            <a:r>
              <a:rPr lang="en-US" b="1" dirty="0" smtClean="0"/>
              <a:t>3800 sq ft</a:t>
            </a:r>
          </a:p>
          <a:p>
            <a:r>
              <a:rPr lang="en-US" dirty="0" smtClean="0"/>
              <a:t>Facility Director: Paul Adler</a:t>
            </a:r>
          </a:p>
        </p:txBody>
      </p:sp>
      <p:pic>
        <p:nvPicPr>
          <p:cNvPr id="5" name="Picture 4" descr="ChiMaD_Fina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0"/>
            <a:ext cx="233063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3962400"/>
            <a:ext cx="259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Initial Equipment:</a:t>
            </a:r>
          </a:p>
          <a:p>
            <a:pPr>
              <a:buNone/>
            </a:pPr>
            <a:r>
              <a:rPr lang="en-US" dirty="0" smtClean="0"/>
              <a:t>1 lb Arc </a:t>
            </a:r>
            <a:r>
              <a:rPr lang="en-US" dirty="0" err="1" smtClean="0"/>
              <a:t>Melter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Rolling Mill </a:t>
            </a:r>
          </a:p>
          <a:p>
            <a:pPr>
              <a:buNone/>
            </a:pPr>
            <a:r>
              <a:rPr lang="en-US" dirty="0" smtClean="0"/>
              <a:t>Swage </a:t>
            </a:r>
          </a:p>
          <a:p>
            <a:pPr>
              <a:buNone/>
            </a:pPr>
            <a:r>
              <a:rPr lang="en-US" dirty="0" smtClean="0"/>
              <a:t>Hot Press </a:t>
            </a:r>
          </a:p>
          <a:p>
            <a:pPr>
              <a:buNone/>
            </a:pPr>
            <a:r>
              <a:rPr lang="en-US" dirty="0" smtClean="0"/>
              <a:t>Incremental Forming System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55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471288" cy="331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371620" cy="3053384"/>
          </a:xfrm>
          <a:prstGeom prst="rect">
            <a:avLst/>
          </a:prstGeom>
        </p:spPr>
      </p:pic>
      <p:pic>
        <p:nvPicPr>
          <p:cNvPr id="4" name="Picture 3" descr="ChiMaD_Final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"/>
            <a:ext cx="2330636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Database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97" y="1600200"/>
            <a:ext cx="8726750" cy="496039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FCC_A1  &amp; FCC_L12  order/disorder model  (4 </a:t>
            </a:r>
            <a:r>
              <a:rPr lang="en-US" dirty="0" err="1" smtClean="0"/>
              <a:t>sublattices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BCC_A2 &amp; BCC_B2 order/disorder model (4 </a:t>
            </a:r>
            <a:r>
              <a:rPr lang="en-US" dirty="0" err="1" smtClean="0"/>
              <a:t>sublattices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Sigma: 3 </a:t>
            </a:r>
            <a:r>
              <a:rPr lang="en-US" dirty="0" err="1" smtClean="0"/>
              <a:t>sublattices</a:t>
            </a:r>
            <a:r>
              <a:rPr lang="en-US" dirty="0" smtClean="0"/>
              <a:t>  (reduce from 5 by using polynomial fits)</a:t>
            </a:r>
          </a:p>
          <a:p>
            <a:r>
              <a:rPr lang="en-US" dirty="0" smtClean="0"/>
              <a:t>Mu (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):  4 </a:t>
            </a:r>
            <a:r>
              <a:rPr lang="en-US" dirty="0" err="1" smtClean="0"/>
              <a:t>sublattices</a:t>
            </a:r>
            <a:r>
              <a:rPr lang="en-US" dirty="0"/>
              <a:t> </a:t>
            </a:r>
            <a:r>
              <a:rPr lang="en-US" dirty="0" smtClean="0"/>
              <a:t> ?</a:t>
            </a:r>
          </a:p>
          <a:p>
            <a:r>
              <a:rPr lang="en-US" dirty="0" smtClean="0"/>
              <a:t>C15 Laves: 2 </a:t>
            </a:r>
            <a:r>
              <a:rPr lang="en-US" dirty="0" err="1" smtClean="0"/>
              <a:t>sublattices</a:t>
            </a:r>
            <a:endParaRPr lang="en-US" dirty="0" smtClean="0"/>
          </a:p>
          <a:p>
            <a:r>
              <a:rPr lang="en-US" dirty="0" smtClean="0"/>
              <a:t>C14/C36 Laves: 3 </a:t>
            </a:r>
            <a:r>
              <a:rPr lang="en-US" dirty="0" err="1" smtClean="0"/>
              <a:t>sublattices</a:t>
            </a:r>
            <a:endParaRPr lang="en-US" dirty="0" smtClean="0"/>
          </a:p>
          <a:p>
            <a:r>
              <a:rPr lang="en-US" dirty="0" smtClean="0"/>
              <a:t>Delta (D0</a:t>
            </a:r>
            <a:r>
              <a:rPr lang="en-US" baseline="-25000" dirty="0" smtClean="0">
                <a:solidFill>
                  <a:srgbClr val="00B050"/>
                </a:solidFill>
              </a:rPr>
              <a:t>a</a:t>
            </a:r>
            <a:r>
              <a:rPr lang="en-US" dirty="0" smtClean="0"/>
              <a:t>, </a:t>
            </a:r>
            <a:r>
              <a:rPr lang="en-US" dirty="0"/>
              <a:t>Ni3Ta, </a:t>
            </a:r>
            <a:r>
              <a:rPr lang="el-GR" dirty="0" smtClean="0"/>
              <a:t>δ</a:t>
            </a:r>
            <a:r>
              <a:rPr lang="en-US" dirty="0" smtClean="0"/>
              <a:t>):  3 or 2 </a:t>
            </a:r>
            <a:r>
              <a:rPr lang="en-US" dirty="0" err="1" smtClean="0"/>
              <a:t>sublattices</a:t>
            </a:r>
            <a:r>
              <a:rPr lang="en-US" dirty="0" smtClean="0"/>
              <a:t> (semi-stoichiometric) </a:t>
            </a:r>
            <a:r>
              <a:rPr lang="en-US" dirty="0" smtClean="0">
                <a:solidFill>
                  <a:srgbClr val="00B050"/>
                </a:solidFill>
              </a:rPr>
              <a:t>?</a:t>
            </a:r>
          </a:p>
          <a:p>
            <a:r>
              <a:rPr lang="en-US" dirty="0" smtClean="0"/>
              <a:t>D0</a:t>
            </a:r>
            <a:r>
              <a:rPr lang="en-US" baseline="-25000" dirty="0" smtClean="0"/>
              <a:t>19</a:t>
            </a:r>
            <a:r>
              <a:rPr lang="en-US" dirty="0" smtClean="0"/>
              <a:t>: 4 </a:t>
            </a:r>
            <a:r>
              <a:rPr lang="en-US" dirty="0" err="1" smtClean="0"/>
              <a:t>sublattices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50"/>
                </a:solidFill>
              </a:rPr>
              <a:t>(?) – </a:t>
            </a:r>
            <a:r>
              <a:rPr lang="en-US" dirty="0" err="1" smtClean="0">
                <a:solidFill>
                  <a:srgbClr val="00B050"/>
                </a:solidFill>
              </a:rPr>
              <a:t>hcp</a:t>
            </a:r>
            <a:r>
              <a:rPr lang="en-US" dirty="0" smtClean="0">
                <a:solidFill>
                  <a:srgbClr val="00B050"/>
                </a:solidFill>
              </a:rPr>
              <a:t> order/disorder</a:t>
            </a:r>
          </a:p>
          <a:p>
            <a:r>
              <a:rPr lang="en-US" dirty="0" smtClean="0"/>
              <a:t>D0</a:t>
            </a:r>
            <a:r>
              <a:rPr lang="en-US" baseline="-25000" dirty="0" smtClean="0"/>
              <a:t>3</a:t>
            </a:r>
            <a:r>
              <a:rPr lang="en-US" dirty="0" smtClean="0"/>
              <a:t> (part of </a:t>
            </a:r>
            <a:r>
              <a:rPr lang="en-US" dirty="0" smtClean="0">
                <a:solidFill>
                  <a:srgbClr val="00B050"/>
                </a:solidFill>
              </a:rPr>
              <a:t>A2&amp;</a:t>
            </a:r>
            <a:r>
              <a:rPr lang="en-US" dirty="0" smtClean="0"/>
              <a:t>B2) </a:t>
            </a:r>
            <a:r>
              <a:rPr lang="en-US" dirty="0" smtClean="0">
                <a:solidFill>
                  <a:srgbClr val="00B050"/>
                </a:solidFill>
              </a:rPr>
              <a:t>– requires 4 </a:t>
            </a:r>
            <a:r>
              <a:rPr lang="en-US" dirty="0" err="1" smtClean="0">
                <a:solidFill>
                  <a:srgbClr val="00B050"/>
                </a:solidFill>
              </a:rPr>
              <a:t>sublattices</a:t>
            </a:r>
            <a:endParaRPr lang="en-U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88582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1889" y="0"/>
            <a:ext cx="5205711" cy="78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1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85564" y="419120"/>
            <a:ext cx="815186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smtClean="0">
                <a:solidFill>
                  <a:srgbClr val="C4360F"/>
                </a:solidFill>
              </a:rPr>
              <a:t>PRECIPITATION-STRENGTHENED ALLOYS: Co-based</a:t>
            </a:r>
            <a:endParaRPr lang="en-US" sz="2600" dirty="0">
              <a:solidFill>
                <a:srgbClr val="C4360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50928" y="568544"/>
            <a:ext cx="80678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4900" y="229990"/>
            <a:ext cx="4771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USE-CASE GROUP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08615" y="229990"/>
            <a:ext cx="452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G. OLSON, D. DUNAND, NU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0" y="1233794"/>
            <a:ext cx="9143999" cy="1023802"/>
            <a:chOff x="305038" y="4904941"/>
            <a:chExt cx="8474718" cy="1023802"/>
          </a:xfrm>
        </p:grpSpPr>
        <p:sp>
          <p:nvSpPr>
            <p:cNvPr id="22" name="Rectangle 21"/>
            <p:cNvSpPr/>
            <p:nvPr/>
          </p:nvSpPr>
          <p:spPr>
            <a:xfrm>
              <a:off x="305038" y="4904941"/>
              <a:ext cx="8474718" cy="10238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BD3C7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5060" y="5044116"/>
              <a:ext cx="75552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charset="2"/>
                <a:buChar char=""/>
              </a:pPr>
              <a:r>
                <a:rPr lang="en-US" sz="1400" i="1" dirty="0" smtClean="0">
                  <a:solidFill>
                    <a:srgbClr val="5A5A5A"/>
                  </a:solidFill>
                </a:rPr>
                <a:t>Near-term: Apply accelerated insertion of materials (AIM) approach for accelerated qualification of precipitation-strengthened Co-based bushing/actuator alloy use case</a:t>
              </a:r>
            </a:p>
            <a:p>
              <a:pPr marL="285750" indent="-285750">
                <a:buSzPct val="80000"/>
                <a:buFont typeface="Wingdings" charset="2"/>
                <a:buChar char=""/>
              </a:pPr>
              <a:r>
                <a:rPr lang="en-US" sz="1400" i="1" dirty="0" smtClean="0">
                  <a:solidFill>
                    <a:srgbClr val="5A5A5A"/>
                  </a:solidFill>
                </a:rPr>
                <a:t>Longer-term: Apply computational design to high-temperature Co alloys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701396" y="2291200"/>
            <a:ext cx="4261449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Continued refinement of Co thermodynamic and mobility databases in NIST collaboration.</a:t>
            </a:r>
          </a:p>
          <a:p>
            <a:pPr marL="285750" indent="-285750"/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Procured new 300-lb VIM/VAR heat of QT-Co bushing alloy, refined homogenization and forging conditions for completion of thermal process optimization; new QT SBIR obtained to aid AIM qualification.</a:t>
            </a:r>
          </a:p>
          <a:p>
            <a:pPr marL="285750" indent="-285750"/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Detailed microanalysis of experimental alloys quantify phase relations for high-temperature alloys and populate pre-CALPHAD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Search cross-plot of fundamental data prioritizes new components for high-throughput experiment and theory, supporting  expanded CALPHAD assessment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1683" y="1075916"/>
            <a:ext cx="264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DESIGN GOALS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562" y="4979688"/>
            <a:ext cx="2011680" cy="1341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9408" y="3188899"/>
            <a:ext cx="18819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562654" y="3195848"/>
            <a:ext cx="18288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72555" y="3664222"/>
            <a:ext cx="779302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5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74233" y="4242723"/>
            <a:ext cx="779302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5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562654" y="4988753"/>
            <a:ext cx="18288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7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4233" y="4979689"/>
            <a:ext cx="199032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New 300# VIM/VAR heat </a:t>
            </a:r>
          </a:p>
          <a:p>
            <a:pPr algn="ctr"/>
            <a:r>
              <a:rPr lang="en-US" sz="900" b="1" dirty="0" smtClean="0"/>
              <a:t>QT-Co homogenized </a:t>
            </a:r>
          </a:p>
          <a:p>
            <a:pPr algn="ctr"/>
            <a:r>
              <a:rPr lang="en-US" sz="900" b="1" dirty="0" smtClean="0"/>
              <a:t>&amp; hot forged</a:t>
            </a:r>
            <a:endParaRPr lang="en-US" sz="9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/>
          <a:srcRect l="15977" t="26550" b="4238"/>
          <a:stretch/>
        </p:blipFill>
        <p:spPr>
          <a:xfrm>
            <a:off x="3784555" y="2528979"/>
            <a:ext cx="916841" cy="10345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9749" y="2535928"/>
            <a:ext cx="1190445" cy="890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683" y="2775008"/>
            <a:ext cx="2211161" cy="163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44" y="3664222"/>
            <a:ext cx="2318552" cy="2263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330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3426" name="Acrobat Document" r:id="rId3" imgW="6857865" imgH="51435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5475" name="Acrobat Document" r:id="rId3" imgW="6857865" imgH="51435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01600" y="76200"/>
          <a:ext cx="9042400" cy="6781800"/>
        </p:xfrm>
        <a:graphic>
          <a:graphicData uri="http://schemas.openxmlformats.org/presentationml/2006/ole">
            <p:oleObj spid="_x0000_s38914" name="Acrobat Document" r:id="rId3" imgW="6857865" imgH="51435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Arial"/>
                <a:cs typeface="Arial"/>
              </a:rPr>
              <a:t>Combinatorial </a:t>
            </a:r>
            <a:r>
              <a:rPr lang="en-US" sz="4200" b="1" dirty="0" smtClean="0">
                <a:solidFill>
                  <a:schemeClr val="tx2"/>
                </a:solidFill>
                <a:latin typeface="Arial"/>
                <a:cs typeface="Arial"/>
              </a:rPr>
              <a:t>Approach</a:t>
            </a:r>
            <a:r>
              <a:rPr lang="en-US" sz="4200" dirty="0" smtClean="0">
                <a:latin typeface="Arial"/>
                <a:cs typeface="Arial"/>
              </a:rPr>
              <a:t/>
            </a:r>
            <a:br>
              <a:rPr lang="en-US" sz="4200" dirty="0" smtClean="0">
                <a:latin typeface="Arial"/>
                <a:cs typeface="Arial"/>
              </a:rPr>
            </a:br>
            <a:r>
              <a:rPr lang="en-US" sz="3600" dirty="0" smtClean="0"/>
              <a:t>Michael </a:t>
            </a:r>
            <a:r>
              <a:rPr lang="en-US" sz="3600" dirty="0" err="1" smtClean="0"/>
              <a:t>Bedzyk</a:t>
            </a:r>
            <a:r>
              <a:rPr lang="en-US" sz="3600" dirty="0" smtClean="0"/>
              <a:t> and Yip-</a:t>
            </a:r>
            <a:r>
              <a:rPr lang="en-US" sz="3600" dirty="0" err="1" smtClean="0"/>
              <a:t>Wah</a:t>
            </a:r>
            <a:r>
              <a:rPr lang="en-US" sz="3600" dirty="0" smtClean="0"/>
              <a:t> Chung</a:t>
            </a:r>
            <a:br>
              <a:rPr lang="en-US" sz="3600" dirty="0" smtClean="0"/>
            </a:br>
            <a:endParaRPr lang="en-US" sz="4200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1905000"/>
            <a:ext cx="7804547" cy="4572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Investigate Co-Ti-Ta and Co-Ni-Ta ternary systems.</a:t>
            </a:r>
          </a:p>
          <a:p>
            <a:r>
              <a:rPr lang="en-US" dirty="0" smtClean="0">
                <a:latin typeface="Arial"/>
                <a:cs typeface="Arial"/>
              </a:rPr>
              <a:t>Magnetron sputtering combined with in-situ high temperature XRD measurements for phase information.</a:t>
            </a:r>
          </a:p>
          <a:p>
            <a:r>
              <a:rPr lang="en-US" dirty="0" smtClean="0">
                <a:latin typeface="Arial"/>
                <a:cs typeface="Arial"/>
              </a:rPr>
              <a:t>Quickly and easily deposit and investigate ternary alloys.</a:t>
            </a:r>
          </a:p>
        </p:txBody>
      </p:sp>
    </p:spTree>
    <p:extLst>
      <p:ext uri="{BB962C8B-B14F-4D97-AF65-F5344CB8AC3E}">
        <p14:creationId xmlns="" xmlns:p14="http://schemas.microsoft.com/office/powerpoint/2010/main" val="2124422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1564</Words>
  <Application>Microsoft Office PowerPoint</Application>
  <PresentationFormat>On-screen Show (4:3)</PresentationFormat>
  <Paragraphs>349</Paragraphs>
  <Slides>34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Acrobat Document</vt:lpstr>
      <vt:lpstr>Slide</vt:lpstr>
      <vt:lpstr>Cobalt Alloy Design (Olson &amp; Dunand, leads)</vt:lpstr>
      <vt:lpstr>Slide 2</vt:lpstr>
      <vt:lpstr>Slide 3</vt:lpstr>
      <vt:lpstr>Slide 4</vt:lpstr>
      <vt:lpstr>Slide 5</vt:lpstr>
      <vt:lpstr>Slide 6</vt:lpstr>
      <vt:lpstr>Slide 7</vt:lpstr>
      <vt:lpstr>Slide 8</vt:lpstr>
      <vt:lpstr>Combinatorial Approach Michael Bedzyk and Yip-Wah Chung </vt:lpstr>
      <vt:lpstr>Slide 10</vt:lpstr>
      <vt:lpstr>Slide 11</vt:lpstr>
      <vt:lpstr>Slide 12</vt:lpstr>
      <vt:lpstr>Slide 13</vt:lpstr>
      <vt:lpstr>Slide 14</vt:lpstr>
      <vt:lpstr>Co Database Components</vt:lpstr>
      <vt:lpstr>Center for Hierarchical Materials Design</vt:lpstr>
      <vt:lpstr>Expanding Ashby Plots: Granta Search of CALPHAD Proto Data </vt:lpstr>
      <vt:lpstr>Co Alloy γ-γ’ Partitioning and Transport (800C)</vt:lpstr>
      <vt:lpstr>Slide 19</vt:lpstr>
      <vt:lpstr>Shape Memory Alloy Database</vt:lpstr>
      <vt:lpstr>Ni-free PH SMA Pd-Fe-Ti-Al, Af+25C</vt:lpstr>
      <vt:lpstr>Slide 22</vt:lpstr>
      <vt:lpstr>SMA Fatigue Life Prediction:  Effect of Increased B2 Strength</vt:lpstr>
      <vt:lpstr>Effect of Oxide Size</vt:lpstr>
      <vt:lpstr>Slide 25</vt:lpstr>
      <vt:lpstr>718+ Recrystallization vs.T (1.5hr)</vt:lpstr>
      <vt:lpstr>NIST Highlight: Unusual Phase Formation in 718Plus                                                                          -Lyle Levine</vt:lpstr>
      <vt:lpstr>Slide 28</vt:lpstr>
      <vt:lpstr>Thermoelectric Materials Design</vt:lpstr>
      <vt:lpstr>Slide 30</vt:lpstr>
      <vt:lpstr>Slide 31</vt:lpstr>
      <vt:lpstr>Slide 32</vt:lpstr>
      <vt:lpstr>Co Database Phases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Olson</dc:creator>
  <cp:lastModifiedBy>greg olson</cp:lastModifiedBy>
  <cp:revision>40</cp:revision>
  <dcterms:created xsi:type="dcterms:W3CDTF">2006-08-16T00:00:00Z</dcterms:created>
  <dcterms:modified xsi:type="dcterms:W3CDTF">2016-03-21T01:49:30Z</dcterms:modified>
</cp:coreProperties>
</file>