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76" r:id="rId2"/>
    <p:sldId id="277" r:id="rId3"/>
    <p:sldId id="299" r:id="rId4"/>
    <p:sldId id="300" r:id="rId5"/>
    <p:sldId id="301" r:id="rId6"/>
    <p:sldId id="303" r:id="rId7"/>
    <p:sldId id="304" r:id="rId8"/>
    <p:sldId id="305" r:id="rId9"/>
    <p:sldId id="306" r:id="rId10"/>
    <p:sldId id="308" r:id="rId11"/>
    <p:sldId id="309" r:id="rId12"/>
    <p:sldId id="310" r:id="rId13"/>
    <p:sldId id="311" r:id="rId14"/>
    <p:sldId id="312" r:id="rId15"/>
    <p:sldId id="313" r:id="rId16"/>
    <p:sldId id="314" r:id="rId17"/>
    <p:sldId id="315" r:id="rId18"/>
    <p:sldId id="316" r:id="rId19"/>
    <p:sldId id="317" r:id="rId20"/>
    <p:sldId id="318" r:id="rId21"/>
    <p:sldId id="319" r:id="rId22"/>
    <p:sldId id="323" r:id="rId23"/>
    <p:sldId id="325" r:id="rId24"/>
    <p:sldId id="326" r:id="rId25"/>
    <p:sldId id="327" r:id="rId26"/>
    <p:sldId id="324" r:id="rId27"/>
    <p:sldId id="328" r:id="rId28"/>
    <p:sldId id="322" r:id="rId29"/>
    <p:sldId id="321" r:id="rId30"/>
  </p:sldIdLst>
  <p:sldSz cx="9144000" cy="6858000" type="screen4x3"/>
  <p:notesSz cx="6946900" cy="9220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vydov, Albert" initials="DA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056" autoAdjust="0"/>
  </p:normalViewPr>
  <p:slideViewPr>
    <p:cSldViewPr snapToGrid="0" snapToObjects="1">
      <p:cViewPr varScale="1">
        <p:scale>
          <a:sx n="80" d="100"/>
          <a:sy n="80" d="100"/>
        </p:scale>
        <p:origin x="159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0" d="100"/>
        <a:sy n="140" d="100"/>
      </p:scale>
      <p:origin x="0" y="-32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0323" cy="462611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4969" y="0"/>
            <a:ext cx="3010323" cy="462611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>
              <a:defRPr sz="1200"/>
            </a:lvl1pPr>
          </a:lstStyle>
          <a:p>
            <a:fld id="{8B42D1F5-019D-4611-A9BC-27625F089B1F}" type="datetimeFigureOut">
              <a:rPr lang="en-US" smtClean="0"/>
              <a:t>3/22/2016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8588" y="1152525"/>
            <a:ext cx="4149725" cy="3111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82" tIns="46191" rIns="92382" bIns="4619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4690" y="4437221"/>
            <a:ext cx="5557520" cy="3630454"/>
          </a:xfrm>
          <a:prstGeom prst="rect">
            <a:avLst/>
          </a:prstGeom>
        </p:spPr>
        <p:txBody>
          <a:bodyPr vert="horz" lIns="92382" tIns="46191" rIns="92382" bIns="4619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7590"/>
            <a:ext cx="3010323" cy="462610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4969" y="8757590"/>
            <a:ext cx="3010323" cy="462610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>
              <a:defRPr sz="1200"/>
            </a:lvl1pPr>
          </a:lstStyle>
          <a:p>
            <a:fld id="{7B2AAB8B-E862-4F32-B7D0-DEC315449F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335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AAB8B-E862-4F32-B7D0-DEC315449F4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915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AAB8B-E862-4F32-B7D0-DEC315449F4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837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AAB8B-E862-4F32-B7D0-DEC315449F4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533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AAB8B-E862-4F32-B7D0-DEC315449F4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5439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AAB8B-E862-4F32-B7D0-DEC315449F4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7428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AAB8B-E862-4F32-B7D0-DEC315449F4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9087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AAB8B-E862-4F32-B7D0-DEC315449F4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4815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AAB8B-E862-4F32-B7D0-DEC315449F40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042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D9B4E-C254-40F8-867F-A505FA7ADE5F}" type="datetime1">
              <a:rPr lang="en-US" smtClean="0"/>
              <a:t>3/22/2016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97EC-4471-FB47-BC28-4C590074A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473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266E0-34BC-4B3D-B266-395C1DB09A4B}" type="datetime1">
              <a:rPr lang="en-US" smtClean="0"/>
              <a:t>3/22/2016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97EC-4471-FB47-BC28-4C590074A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992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B7C11-EDC3-40B5-B90C-75E8955B79DA}" type="datetime1">
              <a:rPr lang="en-US" smtClean="0"/>
              <a:t>3/22/2016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97EC-4471-FB47-BC28-4C590074A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898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8D5A1-5F3A-48AB-83AA-EA301AA27280}" type="datetime1">
              <a:rPr lang="en-US" smtClean="0"/>
              <a:t>3/22/2016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97EC-4471-FB47-BC28-4C590074A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447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94BD1-69E4-4C3D-A062-DEFF60085682}" type="datetime1">
              <a:rPr lang="en-US" smtClean="0"/>
              <a:t>3/22/2016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97EC-4471-FB47-BC28-4C590074A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062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CEAA9-4616-41BB-A5CC-FB42E7034005}" type="datetime1">
              <a:rPr lang="en-US" smtClean="0"/>
              <a:t>3/22/2016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97EC-4471-FB47-BC28-4C590074A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835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64E17-F65C-4ADA-9A3C-B30BF4E3A24D}" type="datetime1">
              <a:rPr lang="en-US" smtClean="0"/>
              <a:t>3/22/2016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97EC-4471-FB47-BC28-4C590074A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988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6D3BA-27CC-4269-954A-D42621FC9574}" type="datetime1">
              <a:rPr lang="en-US" smtClean="0"/>
              <a:t>3/22/2016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97EC-4471-FB47-BC28-4C590074A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8901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3C17F-9EC5-459F-A832-4C12BA16BAC4}" type="datetime1">
              <a:rPr lang="en-US" smtClean="0"/>
              <a:t>3/22/2016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97EC-4471-FB47-BC28-4C590074A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093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BF87A-A165-4B4B-8050-FB756440DFED}" type="datetime1">
              <a:rPr lang="en-US" smtClean="0"/>
              <a:t>3/22/2016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97EC-4471-FB47-BC28-4C590074A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146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E6178-C292-4E9F-8607-94069AE5F1AF}" type="datetime1">
              <a:rPr lang="en-US" smtClean="0"/>
              <a:t>3/22/2016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97EC-4471-FB47-BC28-4C590074A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135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5ADBA1-ED86-4934-8285-11665718F7A3}" type="datetime1">
              <a:rPr lang="en-US" smtClean="0"/>
              <a:t>3/22/2016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7" name="Picture 2" descr="http://chimad.northwestern.edu/img/chimad-logo.png"/>
          <p:cNvPicPr>
            <a:picLocks noChangeAspect="1" noChangeArrowheads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6" t="12960" r="4271" b="13942"/>
          <a:stretch/>
        </p:blipFill>
        <p:spPr bwMode="auto">
          <a:xfrm>
            <a:off x="7144215" y="6177745"/>
            <a:ext cx="1999785" cy="67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7986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93618" y="154017"/>
            <a:ext cx="7356765" cy="1143000"/>
          </a:xfrm>
        </p:spPr>
        <p:txBody>
          <a:bodyPr>
            <a:noAutofit/>
          </a:bodyPr>
          <a:lstStyle/>
          <a:p>
            <a:r>
              <a:rPr lang="en-US" altLang="en-US" sz="3600" b="1" dirty="0" smtClean="0"/>
              <a:t>Low-Dimensional Nanoelectronic</a:t>
            </a:r>
            <a:r>
              <a:rPr lang="en-US" altLang="en-US" sz="3600" b="1" dirty="0"/>
              <a:t> </a:t>
            </a:r>
            <a:r>
              <a:rPr lang="en-US" altLang="en-US" sz="3600" b="1" dirty="0" smtClean="0"/>
              <a:t>Materials Use-Case Group</a:t>
            </a:r>
            <a:endParaRPr lang="en-US" sz="3600" b="1" baseline="-250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17475" y="1477669"/>
            <a:ext cx="70231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566409" y="1772347"/>
            <a:ext cx="8011182" cy="2389822"/>
            <a:chOff x="332529" y="1772347"/>
            <a:chExt cx="8011182" cy="2389822"/>
          </a:xfrm>
        </p:grpSpPr>
        <p:pic>
          <p:nvPicPr>
            <p:cNvPr id="8" name="Picture 14" descr="stairs_crop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1902" y="1776484"/>
              <a:ext cx="1438162" cy="1969375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C:\Users\Journal\Documents\Northwestern\Press\Professional Photo\Hersam Portrait Centered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95" r="12048"/>
            <a:stretch/>
          </p:blipFill>
          <p:spPr bwMode="auto">
            <a:xfrm>
              <a:off x="614855" y="1772347"/>
              <a:ext cx="1519638" cy="196937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http://www.ctcms.nist.gov/~davydov/myphoto1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497" y="1776484"/>
              <a:ext cx="1631006" cy="196937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332529" y="3762059"/>
              <a:ext cx="208428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 smtClean="0"/>
                <a:t>Mark Hersam, NU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100163" y="3745732"/>
              <a:ext cx="22416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 smtClean="0"/>
                <a:t>Lincoln Lauhon, NU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920291" y="3762059"/>
              <a:ext cx="242342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 smtClean="0"/>
                <a:t>Albert Davydov, NIST</a:t>
              </a:r>
              <a:endParaRPr lang="en-US" sz="2000" b="1" dirty="0"/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9999" y="4331874"/>
            <a:ext cx="1888408" cy="1995934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4439" y="4337561"/>
            <a:ext cx="1981741" cy="199024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1588164" y="6359035"/>
            <a:ext cx="2692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Francesca Tavazza, NIST</a:t>
            </a:r>
            <a:endParaRPr lang="en-US" sz="20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4719797" y="6359035"/>
            <a:ext cx="23510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Arunima Singh, NIST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31009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>
            <a:off x="117475" y="1148381"/>
            <a:ext cx="70231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>
            <a:spLocks noChangeAspect="1"/>
          </p:cNvSpPr>
          <p:nvPr/>
        </p:nvSpPr>
        <p:spPr>
          <a:xfrm>
            <a:off x="613572" y="1381466"/>
            <a:ext cx="167892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u="sng" dirty="0" smtClean="0"/>
              <a:t>PROCESSING</a:t>
            </a:r>
            <a:endParaRPr lang="en-US" sz="2200" b="1" u="sng" dirty="0"/>
          </a:p>
        </p:txBody>
      </p:sp>
      <p:sp>
        <p:nvSpPr>
          <p:cNvPr id="10" name="TextBox 9"/>
          <p:cNvSpPr txBox="1">
            <a:spLocks noChangeAspect="1"/>
          </p:cNvSpPr>
          <p:nvPr/>
        </p:nvSpPr>
        <p:spPr>
          <a:xfrm>
            <a:off x="3174075" y="1385931"/>
            <a:ext cx="157037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u="sng" dirty="0" smtClean="0"/>
              <a:t>STRUCTURE</a:t>
            </a:r>
            <a:endParaRPr lang="en-US" sz="2200" b="1" u="sng" dirty="0"/>
          </a:p>
        </p:txBody>
      </p:sp>
      <p:sp>
        <p:nvSpPr>
          <p:cNvPr id="11" name="TextBox 10"/>
          <p:cNvSpPr txBox="1">
            <a:spLocks noChangeAspect="1"/>
          </p:cNvSpPr>
          <p:nvPr/>
        </p:nvSpPr>
        <p:spPr>
          <a:xfrm>
            <a:off x="5437412" y="1385931"/>
            <a:ext cx="16169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u="sng" dirty="0" smtClean="0"/>
              <a:t>PROPERTIES</a:t>
            </a:r>
            <a:endParaRPr lang="en-US" sz="2200" b="1" u="sng" dirty="0"/>
          </a:p>
        </p:txBody>
      </p:sp>
      <p:sp>
        <p:nvSpPr>
          <p:cNvPr id="12" name="TextBox 11"/>
          <p:cNvSpPr txBox="1">
            <a:spLocks noChangeAspect="1"/>
          </p:cNvSpPr>
          <p:nvPr/>
        </p:nvSpPr>
        <p:spPr>
          <a:xfrm>
            <a:off x="7219469" y="1385931"/>
            <a:ext cx="20007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u="sng" dirty="0" smtClean="0"/>
              <a:t>PERFORMANCE</a:t>
            </a:r>
            <a:endParaRPr lang="en-US" sz="2200" b="1" u="sng" dirty="0"/>
          </a:p>
        </p:txBody>
      </p:sp>
      <p:sp>
        <p:nvSpPr>
          <p:cNvPr id="18" name="Rounded Rectangle 85"/>
          <p:cNvSpPr/>
          <p:nvPr/>
        </p:nvSpPr>
        <p:spPr>
          <a:xfrm>
            <a:off x="7741720" y="4540248"/>
            <a:ext cx="1295400" cy="54410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400" b="1" dirty="0" smtClean="0">
                <a:solidFill>
                  <a:schemeClr val="tx1"/>
                </a:solidFill>
              </a:rPr>
              <a:t>Transistor</a:t>
            </a:r>
            <a:endParaRPr lang="en-US" sz="14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22" name="Rounded Rectangle 12"/>
          <p:cNvSpPr/>
          <p:nvPr/>
        </p:nvSpPr>
        <p:spPr>
          <a:xfrm>
            <a:off x="5379525" y="5589049"/>
            <a:ext cx="1828800" cy="54410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400" b="1" dirty="0" smtClean="0">
                <a:solidFill>
                  <a:schemeClr val="tx1"/>
                </a:solidFill>
              </a:rPr>
              <a:t>Air Stability</a:t>
            </a:r>
            <a:endParaRPr lang="en-US" sz="14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23" name="Rounded Rectangle 48"/>
          <p:cNvSpPr/>
          <p:nvPr/>
        </p:nvSpPr>
        <p:spPr>
          <a:xfrm>
            <a:off x="5379525" y="4293649"/>
            <a:ext cx="1828800" cy="108788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400" b="1" dirty="0" smtClean="0">
                <a:solidFill>
                  <a:schemeClr val="tx1"/>
                </a:solidFill>
              </a:rPr>
              <a:t>Charge Transport</a:t>
            </a:r>
          </a:p>
          <a:p>
            <a:pPr lvl="0" algn="ctr"/>
            <a:endParaRPr lang="en-US" sz="1100" b="1" dirty="0" smtClean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lvl="0" algn="ctr"/>
            <a:r>
              <a:rPr lang="en-US" sz="11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Carrier type</a:t>
            </a:r>
          </a:p>
          <a:p>
            <a:pPr lvl="0" algn="ctr"/>
            <a:r>
              <a:rPr lang="en-US" sz="11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Carrier concentration</a:t>
            </a:r>
          </a:p>
          <a:p>
            <a:pPr lvl="0" algn="ctr"/>
            <a:r>
              <a:rPr lang="en-US" sz="11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Carrier mobility</a:t>
            </a:r>
            <a:endParaRPr lang="en-US" sz="11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grpSp>
        <p:nvGrpSpPr>
          <p:cNvPr id="43" name="Group 75"/>
          <p:cNvGrpSpPr/>
          <p:nvPr/>
        </p:nvGrpSpPr>
        <p:grpSpPr>
          <a:xfrm>
            <a:off x="114502" y="4239214"/>
            <a:ext cx="2330927" cy="1193255"/>
            <a:chOff x="76201" y="3324308"/>
            <a:chExt cx="2330927" cy="1193255"/>
          </a:xfrm>
          <a:solidFill>
            <a:srgbClr val="FFC000"/>
          </a:solidFill>
        </p:grpSpPr>
        <p:sp>
          <p:nvSpPr>
            <p:cNvPr id="50" name="Rounded Rectangle 207"/>
            <p:cNvSpPr/>
            <p:nvPr/>
          </p:nvSpPr>
          <p:spPr>
            <a:xfrm rot="16200000">
              <a:off x="645037" y="2755472"/>
              <a:ext cx="1193255" cy="233092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53" name="Rounded Rectangle 187"/>
            <p:cNvSpPr/>
            <p:nvPr/>
          </p:nvSpPr>
          <p:spPr>
            <a:xfrm>
              <a:off x="367143" y="3665067"/>
              <a:ext cx="1769092" cy="51210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solidFill>
                    <a:schemeClr val="tx1"/>
                  </a:solidFill>
                </a:rPr>
                <a:t>Chemical Functionalization</a:t>
              </a:r>
              <a:endParaRPr lang="en-US" sz="1600" b="1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60" name="Straight Connector 300"/>
          <p:cNvCxnSpPr>
            <a:cxnSpLocks noChangeAspect="1"/>
            <a:stCxn id="50" idx="2"/>
            <a:endCxn id="86" idx="1"/>
          </p:cNvCxnSpPr>
          <p:nvPr/>
        </p:nvCxnSpPr>
        <p:spPr>
          <a:xfrm>
            <a:off x="2445429" y="4835841"/>
            <a:ext cx="709155" cy="116870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160"/>
          <p:cNvCxnSpPr>
            <a:cxnSpLocks noChangeAspect="1"/>
            <a:stCxn id="86" idx="3"/>
          </p:cNvCxnSpPr>
          <p:nvPr/>
        </p:nvCxnSpPr>
        <p:spPr>
          <a:xfrm flipV="1">
            <a:off x="4709064" y="5861102"/>
            <a:ext cx="658586" cy="143447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169"/>
          <p:cNvCxnSpPr>
            <a:cxnSpLocks noChangeAspect="1"/>
            <a:stCxn id="86" idx="3"/>
            <a:endCxn id="23" idx="1"/>
          </p:cNvCxnSpPr>
          <p:nvPr/>
        </p:nvCxnSpPr>
        <p:spPr>
          <a:xfrm flipV="1">
            <a:off x="4709064" y="4837590"/>
            <a:ext cx="670461" cy="1166959"/>
          </a:xfrm>
          <a:prstGeom prst="line">
            <a:avLst/>
          </a:prstGeom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215"/>
          <p:cNvCxnSpPr>
            <a:stCxn id="22" idx="3"/>
            <a:endCxn id="18" idx="1"/>
          </p:cNvCxnSpPr>
          <p:nvPr/>
        </p:nvCxnSpPr>
        <p:spPr>
          <a:xfrm flipV="1">
            <a:off x="7208325" y="4812300"/>
            <a:ext cx="533395" cy="10488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直接连接符 101"/>
          <p:cNvCxnSpPr>
            <a:stCxn id="23" idx="3"/>
            <a:endCxn id="18" idx="1"/>
          </p:cNvCxnSpPr>
          <p:nvPr/>
        </p:nvCxnSpPr>
        <p:spPr>
          <a:xfrm flipV="1">
            <a:off x="7208325" y="4812300"/>
            <a:ext cx="533395" cy="25290"/>
          </a:xfrm>
          <a:prstGeom prst="line">
            <a:avLst/>
          </a:prstGeom>
          <a:ln>
            <a:solidFill>
              <a:schemeClr val="tx1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Rounded Rectangle 195"/>
          <p:cNvSpPr/>
          <p:nvPr/>
        </p:nvSpPr>
        <p:spPr>
          <a:xfrm>
            <a:off x="3154584" y="5451109"/>
            <a:ext cx="1554480" cy="110688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Composition:</a:t>
            </a:r>
          </a:p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Stoichiometry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Doping</a:t>
            </a:r>
          </a:p>
        </p:txBody>
      </p:sp>
      <p:sp>
        <p:nvSpPr>
          <p:cNvPr id="90" name="Title 1"/>
          <p:cNvSpPr>
            <a:spLocks noGrp="1"/>
          </p:cNvSpPr>
          <p:nvPr>
            <p:ph type="title"/>
          </p:nvPr>
        </p:nvSpPr>
        <p:spPr>
          <a:xfrm>
            <a:off x="457200" y="-35675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b="1" u="sng" dirty="0"/>
              <a:t>Design </a:t>
            </a:r>
            <a:r>
              <a:rPr lang="en-US" sz="3200" b="1" u="sng" dirty="0" smtClean="0"/>
              <a:t>Sub-Goal</a:t>
            </a:r>
            <a:r>
              <a:rPr lang="en-US" sz="3200" b="1" dirty="0" smtClean="0"/>
              <a:t>:</a:t>
            </a:r>
            <a:br>
              <a:rPr lang="en-US" sz="3200" b="1" dirty="0" smtClean="0"/>
            </a:br>
            <a:r>
              <a:rPr lang="en-US" sz="3200" b="1" dirty="0" smtClean="0"/>
              <a:t>Chemical Functionalization Doping</a:t>
            </a:r>
            <a:endParaRPr lang="en-US" sz="3200" b="1" dirty="0"/>
          </a:p>
        </p:txBody>
      </p:sp>
      <p:grpSp>
        <p:nvGrpSpPr>
          <p:cNvPr id="14" name="Group 13"/>
          <p:cNvGrpSpPr/>
          <p:nvPr/>
        </p:nvGrpSpPr>
        <p:grpSpPr>
          <a:xfrm>
            <a:off x="4017828" y="1875002"/>
            <a:ext cx="4552194" cy="2200227"/>
            <a:chOff x="613572" y="4122013"/>
            <a:chExt cx="5486400" cy="26517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572" y="4122013"/>
              <a:ext cx="5486400" cy="2651760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613572" y="4122013"/>
              <a:ext cx="182075" cy="2006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91" name="Picture 2" descr="Crystal and electronic structure of bulk black phosphorus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4" t="10657" r="14442" b="83080"/>
          <a:stretch>
            <a:fillRect/>
          </a:stretch>
        </p:blipFill>
        <p:spPr bwMode="auto">
          <a:xfrm>
            <a:off x="210848" y="3091933"/>
            <a:ext cx="3376613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457200" y="2032590"/>
            <a:ext cx="28321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Chemical Functionalization</a:t>
            </a:r>
          </a:p>
          <a:p>
            <a:pPr algn="ctr"/>
            <a:r>
              <a:rPr lang="en-US" b="1" dirty="0" smtClean="0"/>
              <a:t>Doping of Two-Dimensional</a:t>
            </a:r>
          </a:p>
          <a:p>
            <a:pPr algn="ctr"/>
            <a:r>
              <a:rPr lang="en-US" b="1" dirty="0" smtClean="0"/>
              <a:t>Black Phosphorus: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7198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212725" y="1969284"/>
            <a:ext cx="5246243" cy="4550266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 smtClean="0"/>
              <a:t>Accomplishments:</a:t>
            </a:r>
          </a:p>
          <a:p>
            <a:r>
              <a:rPr lang="en-US" sz="2400" dirty="0" smtClean="0"/>
              <a:t>First covalent modification of 2D black phosphorus has been achieved with diazonium chemistry.</a:t>
            </a:r>
            <a:endParaRPr lang="en-US" sz="2400" dirty="0"/>
          </a:p>
          <a:p>
            <a:r>
              <a:rPr lang="en-US" sz="2400" dirty="0" smtClean="0"/>
              <a:t>Ambient stability of 2D black phosphorus is significantly improved following functionalization.</a:t>
            </a:r>
            <a:endParaRPr lang="en-US" sz="2400" dirty="0"/>
          </a:p>
          <a:p>
            <a:r>
              <a:rPr lang="en-US" sz="2400" dirty="0" smtClean="0"/>
              <a:t>Functionalization leads to controlled p-type doping and improved transistor metrics (e.g., mobility and on/off ratio).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117475" y="1207756"/>
            <a:ext cx="70231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87338" y="35575"/>
            <a:ext cx="8569325" cy="1143000"/>
          </a:xfrm>
        </p:spPr>
        <p:txBody>
          <a:bodyPr>
            <a:noAutofit/>
          </a:bodyPr>
          <a:lstStyle/>
          <a:p>
            <a:r>
              <a:rPr lang="en-US" sz="3200" b="1" u="sng" dirty="0" smtClean="0"/>
              <a:t>Y2 Accomplishments</a:t>
            </a:r>
            <a:r>
              <a:rPr lang="en-US" sz="3200" b="1" dirty="0" smtClean="0"/>
              <a:t>:</a:t>
            </a: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 smtClean="0"/>
              <a:t>Diazonium Functionalization of Black Phosphorus</a:t>
            </a:r>
            <a:endParaRPr lang="en-US" sz="3200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5458967" y="2659515"/>
            <a:ext cx="3495027" cy="3179461"/>
            <a:chOff x="6151418" y="1875002"/>
            <a:chExt cx="2418603" cy="220022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91"/>
            <a:stretch/>
          </p:blipFill>
          <p:spPr>
            <a:xfrm>
              <a:off x="6175168" y="1875002"/>
              <a:ext cx="2394853" cy="2200227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6151418" y="2719449"/>
              <a:ext cx="273133" cy="2556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" name="Text Box 164"/>
          <p:cNvSpPr txBox="1">
            <a:spLocks noChangeArrowheads="1"/>
          </p:cNvSpPr>
          <p:nvPr/>
        </p:nvSpPr>
        <p:spPr bwMode="auto">
          <a:xfrm>
            <a:off x="679847" y="1345750"/>
            <a:ext cx="77843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dirty="0" smtClean="0">
                <a:latin typeface="+mj-lt"/>
                <a:cs typeface="Times New Roman" panose="02020603050405020304" pitchFamily="18" charset="0"/>
              </a:rPr>
              <a:t>M. C. Hersam, T. J. Marks, </a:t>
            </a:r>
            <a:r>
              <a:rPr lang="en-US" altLang="en-US" sz="2000" i="1" dirty="0" smtClean="0">
                <a:latin typeface="+mj-lt"/>
                <a:cs typeface="Times New Roman" panose="02020603050405020304" pitchFamily="18" charset="0"/>
              </a:rPr>
              <a:t>et al., Nature Chemistry</a:t>
            </a:r>
            <a:r>
              <a:rPr lang="en-US" altLang="en-US" sz="2000" dirty="0" smtClean="0">
                <a:latin typeface="+mj-lt"/>
                <a:cs typeface="Times New Roman" panose="02020603050405020304" pitchFamily="18" charset="0"/>
              </a:rPr>
              <a:t>, in press, 2016.</a:t>
            </a:r>
            <a:endParaRPr lang="en-US" altLang="en-US" sz="2000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46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76102" y="-1"/>
            <a:ext cx="8591797" cy="1083701"/>
          </a:xfrm>
        </p:spPr>
        <p:txBody>
          <a:bodyPr>
            <a:noAutofit/>
          </a:bodyPr>
          <a:lstStyle/>
          <a:p>
            <a:r>
              <a:rPr lang="en-US" altLang="en-US" sz="3200" b="1" dirty="0" smtClean="0"/>
              <a:t>DFT Predicts Stable Arylation of Black Phosphorus</a:t>
            </a:r>
            <a:endParaRPr lang="en-US" sz="3200" b="1" baseline="-250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17475" y="1077131"/>
            <a:ext cx="70231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393817" y="1720618"/>
            <a:ext cx="8356367" cy="4038910"/>
            <a:chOff x="613572" y="4122013"/>
            <a:chExt cx="5486400" cy="265176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572" y="4122013"/>
              <a:ext cx="5486400" cy="265176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613572" y="4122013"/>
              <a:ext cx="182075" cy="2006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Text Box 164"/>
          <p:cNvSpPr txBox="1">
            <a:spLocks noChangeArrowheads="1"/>
          </p:cNvSpPr>
          <p:nvPr/>
        </p:nvSpPr>
        <p:spPr bwMode="auto">
          <a:xfrm>
            <a:off x="861959" y="5842832"/>
            <a:ext cx="685006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200" dirty="0" smtClean="0">
                <a:latin typeface="+mj-lt"/>
                <a:cs typeface="Times New Roman" panose="02020603050405020304" pitchFamily="18" charset="0"/>
              </a:rPr>
              <a:t>DFT predicts stable covalent bonding of diazonium aryl radical intermediates to black phosphorus</a:t>
            </a:r>
            <a:endParaRPr lang="en-US" altLang="en-US" sz="22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5" name="Text Box 164"/>
          <p:cNvSpPr txBox="1">
            <a:spLocks noChangeArrowheads="1"/>
          </p:cNvSpPr>
          <p:nvPr/>
        </p:nvSpPr>
        <p:spPr bwMode="auto">
          <a:xfrm>
            <a:off x="679847" y="1238875"/>
            <a:ext cx="77843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dirty="0" smtClean="0">
                <a:latin typeface="+mj-lt"/>
                <a:cs typeface="Times New Roman" panose="02020603050405020304" pitchFamily="18" charset="0"/>
              </a:rPr>
              <a:t>M. C. Hersam, T. J. Marks, </a:t>
            </a:r>
            <a:r>
              <a:rPr lang="en-US" altLang="en-US" sz="2000" i="1" dirty="0" smtClean="0">
                <a:latin typeface="+mj-lt"/>
                <a:cs typeface="Times New Roman" panose="02020603050405020304" pitchFamily="18" charset="0"/>
              </a:rPr>
              <a:t>et al., Nature Chemistry</a:t>
            </a:r>
            <a:r>
              <a:rPr lang="en-US" altLang="en-US" sz="2000" dirty="0" smtClean="0">
                <a:latin typeface="+mj-lt"/>
                <a:cs typeface="Times New Roman" panose="02020603050405020304" pitchFamily="18" charset="0"/>
              </a:rPr>
              <a:t>, in press, 2016.</a:t>
            </a:r>
            <a:endParaRPr lang="en-US" altLang="en-US" sz="2000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78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88721" y="-1"/>
            <a:ext cx="5566558" cy="1083701"/>
          </a:xfrm>
        </p:spPr>
        <p:txBody>
          <a:bodyPr>
            <a:noAutofit/>
          </a:bodyPr>
          <a:lstStyle/>
          <a:p>
            <a:r>
              <a:rPr lang="en-US" altLang="en-US" sz="3200" b="1" dirty="0" smtClean="0"/>
              <a:t>Experimental Confirmation </a:t>
            </a:r>
            <a:r>
              <a:rPr lang="en-US" altLang="en-US" sz="3200" b="1" dirty="0" smtClean="0"/>
              <a:t>of </a:t>
            </a:r>
            <a:r>
              <a:rPr lang="en-US" altLang="en-US" sz="3200" b="1" dirty="0" smtClean="0"/>
              <a:t>Arylation of </a:t>
            </a:r>
            <a:r>
              <a:rPr lang="en-US" altLang="en-US" sz="3200" b="1" dirty="0" smtClean="0"/>
              <a:t>Black Phosphorus</a:t>
            </a:r>
            <a:endParaRPr lang="en-US" sz="3200" b="1" baseline="-250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17475" y="1077131"/>
            <a:ext cx="70231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Box 164"/>
          <p:cNvSpPr txBox="1">
            <a:spLocks noChangeArrowheads="1"/>
          </p:cNvSpPr>
          <p:nvPr/>
        </p:nvSpPr>
        <p:spPr bwMode="auto">
          <a:xfrm>
            <a:off x="679847" y="1238875"/>
            <a:ext cx="77843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dirty="0" smtClean="0">
                <a:latin typeface="+mj-lt"/>
                <a:cs typeface="Times New Roman" panose="02020603050405020304" pitchFamily="18" charset="0"/>
              </a:rPr>
              <a:t>M. C. Hersam, T. J. Marks, </a:t>
            </a:r>
            <a:r>
              <a:rPr lang="en-US" altLang="en-US" sz="2000" i="1" dirty="0" smtClean="0">
                <a:latin typeface="+mj-lt"/>
                <a:cs typeface="Times New Roman" panose="02020603050405020304" pitchFamily="18" charset="0"/>
              </a:rPr>
              <a:t>et al., Nature Chemistry</a:t>
            </a:r>
            <a:r>
              <a:rPr lang="en-US" altLang="en-US" sz="2000" dirty="0" smtClean="0">
                <a:latin typeface="+mj-lt"/>
                <a:cs typeface="Times New Roman" panose="02020603050405020304" pitchFamily="18" charset="0"/>
              </a:rPr>
              <a:t>, in press, 2016.</a:t>
            </a:r>
            <a:endParaRPr lang="en-US" altLang="en-US" sz="20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2" name="Text Box 164"/>
          <p:cNvSpPr txBox="1">
            <a:spLocks noChangeArrowheads="1"/>
          </p:cNvSpPr>
          <p:nvPr/>
        </p:nvSpPr>
        <p:spPr bwMode="auto">
          <a:xfrm>
            <a:off x="826334" y="5747831"/>
            <a:ext cx="685006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200" dirty="0" smtClean="0">
                <a:latin typeface="+mj-lt"/>
                <a:cs typeface="Times New Roman" panose="02020603050405020304" pitchFamily="18" charset="0"/>
              </a:rPr>
              <a:t>Atomic force microscopy shows an increase in black phosphorus flake height consistent with arylation</a:t>
            </a:r>
          </a:p>
          <a:p>
            <a:pPr algn="ctr" eaLnBrk="1" hangingPunct="1"/>
            <a:r>
              <a:rPr lang="en-US" altLang="en-US" sz="2200" dirty="0" smtClean="0">
                <a:latin typeface="+mj-lt"/>
                <a:cs typeface="Times New Roman" panose="02020603050405020304" pitchFamily="18" charset="0"/>
              </a:rPr>
              <a:t>(corroborated by XPS and Raman)</a:t>
            </a:r>
            <a:endParaRPr lang="en-US" altLang="en-US" sz="2200" dirty="0"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259997" y="1764768"/>
            <a:ext cx="6457756" cy="3935563"/>
            <a:chOff x="1283747" y="1824937"/>
            <a:chExt cx="6457756" cy="3935563"/>
          </a:xfrm>
        </p:grpSpPr>
        <p:grpSp>
          <p:nvGrpSpPr>
            <p:cNvPr id="11" name="Group 10"/>
            <p:cNvGrpSpPr/>
            <p:nvPr/>
          </p:nvGrpSpPr>
          <p:grpSpPr>
            <a:xfrm>
              <a:off x="1283747" y="1824937"/>
              <a:ext cx="6457756" cy="3935563"/>
              <a:chOff x="1129367" y="1907269"/>
              <a:chExt cx="6885266" cy="4196101"/>
            </a:xfrm>
          </p:grpSpPr>
          <p:pic>
            <p:nvPicPr>
              <p:cNvPr id="8" name="Picture 7"/>
              <p:cNvPicPr/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1310"/>
              <a:stretch/>
            </p:blipFill>
            <p:spPr>
              <a:xfrm>
                <a:off x="1129367" y="1919144"/>
                <a:ext cx="6885266" cy="4184226"/>
              </a:xfrm>
              <a:prstGeom prst="rect">
                <a:avLst/>
              </a:prstGeom>
            </p:spPr>
          </p:pic>
          <p:sp>
            <p:nvSpPr>
              <p:cNvPr id="9" name="Rectangle 8"/>
              <p:cNvSpPr/>
              <p:nvPr/>
            </p:nvSpPr>
            <p:spPr>
              <a:xfrm>
                <a:off x="1307497" y="1907269"/>
                <a:ext cx="224420" cy="206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4400415" y="1917959"/>
                <a:ext cx="224420" cy="206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3573923" y="3971078"/>
              <a:ext cx="6655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2 </a:t>
              </a:r>
              <a:r>
                <a:rPr lang="el-GR" b="1" dirty="0" smtClean="0">
                  <a:solidFill>
                    <a:schemeClr val="bg1"/>
                  </a:solidFill>
                </a:rPr>
                <a:t>μ</a:t>
              </a:r>
              <a:r>
                <a:rPr lang="en-US" b="1" dirty="0" smtClean="0">
                  <a:solidFill>
                    <a:schemeClr val="bg1"/>
                  </a:solidFill>
                </a:rPr>
                <a:t>m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475007" y="3962562"/>
              <a:ext cx="6655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2 </a:t>
              </a:r>
              <a:r>
                <a:rPr lang="el-GR" b="1" dirty="0" smtClean="0">
                  <a:solidFill>
                    <a:schemeClr val="bg1"/>
                  </a:solidFill>
                </a:rPr>
                <a:t>μ</a:t>
              </a:r>
              <a:r>
                <a:rPr lang="en-US" b="1" dirty="0" smtClean="0">
                  <a:solidFill>
                    <a:schemeClr val="bg1"/>
                  </a:solidFill>
                </a:rPr>
                <a:t>m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25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76102" y="-1"/>
            <a:ext cx="8591797" cy="1083701"/>
          </a:xfrm>
        </p:spPr>
        <p:txBody>
          <a:bodyPr>
            <a:noAutofit/>
          </a:bodyPr>
          <a:lstStyle/>
          <a:p>
            <a:r>
              <a:rPr lang="en-US" altLang="en-US" sz="3200" b="1" dirty="0" smtClean="0"/>
              <a:t>Chemical Functionalization Improves the Ambient Stability of Two-Dimensional Black Phosphorus</a:t>
            </a:r>
            <a:endParaRPr lang="en-US" sz="3200" b="1" baseline="-250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17475" y="1077131"/>
            <a:ext cx="70231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Box 164"/>
          <p:cNvSpPr txBox="1">
            <a:spLocks noChangeArrowheads="1"/>
          </p:cNvSpPr>
          <p:nvPr/>
        </p:nvSpPr>
        <p:spPr bwMode="auto">
          <a:xfrm>
            <a:off x="679847" y="1238875"/>
            <a:ext cx="77843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dirty="0" smtClean="0">
                <a:latin typeface="+mj-lt"/>
                <a:cs typeface="Times New Roman" panose="02020603050405020304" pitchFamily="18" charset="0"/>
              </a:rPr>
              <a:t>M. C. Hersam, T. J. Marks, </a:t>
            </a:r>
            <a:r>
              <a:rPr lang="en-US" altLang="en-US" sz="2000" i="1" dirty="0" smtClean="0">
                <a:latin typeface="+mj-lt"/>
                <a:cs typeface="Times New Roman" panose="02020603050405020304" pitchFamily="18" charset="0"/>
              </a:rPr>
              <a:t>et al., Nature Chemistry</a:t>
            </a:r>
            <a:r>
              <a:rPr lang="en-US" altLang="en-US" sz="2000" dirty="0" smtClean="0">
                <a:latin typeface="+mj-lt"/>
                <a:cs typeface="Times New Roman" panose="02020603050405020304" pitchFamily="18" charset="0"/>
              </a:rPr>
              <a:t>, in press, 2016.</a:t>
            </a:r>
            <a:endParaRPr lang="en-US" altLang="en-US" sz="2000" dirty="0"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363057" y="1718063"/>
            <a:ext cx="8504842" cy="4338358"/>
            <a:chOff x="363057" y="1813063"/>
            <a:chExt cx="8504842" cy="4338358"/>
          </a:xfrm>
        </p:grpSpPr>
        <p:pic>
          <p:nvPicPr>
            <p:cNvPr id="8" name="Picture 7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6183" y="1813063"/>
              <a:ext cx="6361716" cy="433835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63058" y="2458191"/>
              <a:ext cx="204812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With covalent</a:t>
              </a:r>
            </a:p>
            <a:p>
              <a:r>
                <a:rPr lang="en-US" sz="2000" b="1" dirty="0" smtClean="0"/>
                <a:t>functionalization: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63057" y="4540568"/>
              <a:ext cx="204812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Without covalent</a:t>
              </a:r>
            </a:p>
            <a:p>
              <a:r>
                <a:rPr lang="en-US" sz="2000" b="1" dirty="0" smtClean="0"/>
                <a:t>functionalization: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807152" y="1887287"/>
              <a:ext cx="7865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0 days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835308" y="1900191"/>
              <a:ext cx="9035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10 days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781421" y="3922296"/>
              <a:ext cx="7865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0 days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809577" y="3935200"/>
              <a:ext cx="9035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10 days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963772" y="3437341"/>
              <a:ext cx="6655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2 </a:t>
              </a:r>
              <a:r>
                <a:rPr lang="el-GR" b="1" dirty="0" smtClean="0">
                  <a:solidFill>
                    <a:schemeClr val="bg1"/>
                  </a:solidFill>
                </a:rPr>
                <a:t>μ</a:t>
              </a:r>
              <a:r>
                <a:rPr lang="en-US" b="1" dirty="0" smtClean="0">
                  <a:solidFill>
                    <a:schemeClr val="bg1"/>
                  </a:solidFill>
                </a:rPr>
                <a:t>m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120516" y="3437920"/>
              <a:ext cx="6655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2 </a:t>
              </a:r>
              <a:r>
                <a:rPr lang="el-GR" b="1" dirty="0" smtClean="0">
                  <a:solidFill>
                    <a:schemeClr val="bg1"/>
                  </a:solidFill>
                </a:rPr>
                <a:t>μ</a:t>
              </a:r>
              <a:r>
                <a:rPr lang="en-US" b="1" dirty="0" smtClean="0">
                  <a:solidFill>
                    <a:schemeClr val="bg1"/>
                  </a:solidFill>
                </a:rPr>
                <a:t>m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963771" y="5430951"/>
              <a:ext cx="6655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2 </a:t>
              </a:r>
              <a:r>
                <a:rPr lang="el-GR" b="1" dirty="0" smtClean="0">
                  <a:solidFill>
                    <a:schemeClr val="bg1"/>
                  </a:solidFill>
                </a:rPr>
                <a:t>μ</a:t>
              </a:r>
              <a:r>
                <a:rPr lang="en-US" b="1" dirty="0" smtClean="0">
                  <a:solidFill>
                    <a:schemeClr val="bg1"/>
                  </a:solidFill>
                </a:rPr>
                <a:t>m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118676" y="5446219"/>
              <a:ext cx="6655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2 </a:t>
              </a:r>
              <a:r>
                <a:rPr lang="el-GR" b="1" dirty="0" smtClean="0">
                  <a:solidFill>
                    <a:schemeClr val="bg1"/>
                  </a:solidFill>
                </a:rPr>
                <a:t>μ</a:t>
              </a:r>
              <a:r>
                <a:rPr lang="en-US" b="1" dirty="0" smtClean="0">
                  <a:solidFill>
                    <a:schemeClr val="bg1"/>
                  </a:solidFill>
                </a:rPr>
                <a:t>m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3" name="Text Box 164"/>
          <p:cNvSpPr txBox="1">
            <a:spLocks noChangeArrowheads="1"/>
          </p:cNvSpPr>
          <p:nvPr/>
        </p:nvSpPr>
        <p:spPr bwMode="auto">
          <a:xfrm>
            <a:off x="585397" y="6095724"/>
            <a:ext cx="685006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200" dirty="0" smtClean="0">
                <a:latin typeface="+mj-lt"/>
                <a:cs typeface="Times New Roman" panose="02020603050405020304" pitchFamily="18" charset="0"/>
              </a:rPr>
              <a:t>Chemical functionalization achieves the design goal of improving the ambient stability of 2D black phosphorus</a:t>
            </a:r>
            <a:endParaRPr lang="en-US" altLang="en-US" sz="2200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24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117475" y="1077131"/>
            <a:ext cx="70231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Box 164"/>
          <p:cNvSpPr txBox="1">
            <a:spLocks noChangeArrowheads="1"/>
          </p:cNvSpPr>
          <p:nvPr/>
        </p:nvSpPr>
        <p:spPr bwMode="auto">
          <a:xfrm>
            <a:off x="679847" y="1238875"/>
            <a:ext cx="77843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dirty="0" smtClean="0">
                <a:latin typeface="+mj-lt"/>
                <a:cs typeface="Times New Roman" panose="02020603050405020304" pitchFamily="18" charset="0"/>
              </a:rPr>
              <a:t>M. C. Hersam, T. J. Marks, </a:t>
            </a:r>
            <a:r>
              <a:rPr lang="en-US" altLang="en-US" sz="2000" i="1" dirty="0" smtClean="0">
                <a:latin typeface="+mj-lt"/>
                <a:cs typeface="Times New Roman" panose="02020603050405020304" pitchFamily="18" charset="0"/>
              </a:rPr>
              <a:t>et al., Nature Chemistry</a:t>
            </a:r>
            <a:r>
              <a:rPr lang="en-US" altLang="en-US" sz="2000" dirty="0" smtClean="0">
                <a:latin typeface="+mj-lt"/>
                <a:cs typeface="Times New Roman" panose="02020603050405020304" pitchFamily="18" charset="0"/>
              </a:rPr>
              <a:t>, in press, 2016.</a:t>
            </a:r>
            <a:endParaRPr lang="en-US" altLang="en-US" sz="2000" dirty="0"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20979" y="1777437"/>
            <a:ext cx="8876897" cy="3365376"/>
            <a:chOff x="679847" y="2081514"/>
            <a:chExt cx="6018729" cy="2281798"/>
          </a:xfrm>
        </p:grpSpPr>
        <p:grpSp>
          <p:nvGrpSpPr>
            <p:cNvPr id="11" name="Group 10"/>
            <p:cNvGrpSpPr/>
            <p:nvPr/>
          </p:nvGrpSpPr>
          <p:grpSpPr>
            <a:xfrm>
              <a:off x="679847" y="2081514"/>
              <a:ext cx="2854737" cy="2281798"/>
              <a:chOff x="4465122" y="2064570"/>
              <a:chExt cx="2854737" cy="2281798"/>
            </a:xfrm>
          </p:grpSpPr>
          <p:pic>
            <p:nvPicPr>
              <p:cNvPr id="8" name="Picture 7"/>
              <p:cNvPicPr/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369" b="49126"/>
              <a:stretch/>
            </p:blipFill>
            <p:spPr>
              <a:xfrm>
                <a:off x="4488872" y="2064570"/>
                <a:ext cx="2830987" cy="2246173"/>
              </a:xfrm>
              <a:prstGeom prst="rect">
                <a:avLst/>
              </a:prstGeom>
            </p:spPr>
          </p:pic>
          <p:sp>
            <p:nvSpPr>
              <p:cNvPr id="9" name="Rectangle 8"/>
              <p:cNvSpPr/>
              <p:nvPr/>
            </p:nvSpPr>
            <p:spPr>
              <a:xfrm>
                <a:off x="4465122" y="2064570"/>
                <a:ext cx="213757" cy="27486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4560125" y="4071499"/>
                <a:ext cx="213757" cy="27486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2" name="Picture 11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0" t="55140" r="51308" b="-1402"/>
            <a:stretch/>
          </p:blipFill>
          <p:spPr>
            <a:xfrm>
              <a:off x="3629025" y="2130514"/>
              <a:ext cx="3069551" cy="2209048"/>
            </a:xfrm>
            <a:prstGeom prst="rect">
              <a:avLst/>
            </a:prstGeom>
          </p:spPr>
        </p:pic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76102" y="-1"/>
            <a:ext cx="8591797" cy="1083701"/>
          </a:xfrm>
        </p:spPr>
        <p:txBody>
          <a:bodyPr>
            <a:noAutofit/>
          </a:bodyPr>
          <a:lstStyle/>
          <a:p>
            <a:r>
              <a:rPr lang="en-US" altLang="en-US" sz="3200" b="1" dirty="0" smtClean="0"/>
              <a:t>Chemical Functionalization Leads to Controlled</a:t>
            </a:r>
            <a:br>
              <a:rPr lang="en-US" altLang="en-US" sz="3200" b="1" dirty="0" smtClean="0"/>
            </a:br>
            <a:r>
              <a:rPr lang="en-US" altLang="en-US" sz="3200" b="1" dirty="0" smtClean="0"/>
              <a:t>p-type Doping and Improved Device Metrics</a:t>
            </a:r>
            <a:endParaRPr lang="en-US" sz="3200" b="1" baseline="-25000" dirty="0"/>
          </a:p>
        </p:txBody>
      </p:sp>
      <p:sp>
        <p:nvSpPr>
          <p:cNvPr id="16" name="Text Box 164"/>
          <p:cNvSpPr txBox="1">
            <a:spLocks noChangeArrowheads="1"/>
          </p:cNvSpPr>
          <p:nvPr/>
        </p:nvSpPr>
        <p:spPr bwMode="auto">
          <a:xfrm>
            <a:off x="569030" y="5122444"/>
            <a:ext cx="8005941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2200" dirty="0" smtClean="0">
                <a:latin typeface="+mj-lt"/>
                <a:cs typeface="Times New Roman" panose="02020603050405020304" pitchFamily="18" charset="0"/>
              </a:rPr>
              <a:t>Covalent functionalization leads to controlled p-type doping as evidence by rightward shift in transistor transfer curves.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2200" dirty="0" smtClean="0">
                <a:latin typeface="+mj-lt"/>
                <a:cs typeface="Times New Roman" panose="02020603050405020304" pitchFamily="18" charset="0"/>
              </a:rPr>
              <a:t>Transistor metrics (e.g., mobility and on/off ratio) are optimized at intermediate functionalization conditions.</a:t>
            </a:r>
            <a:endParaRPr lang="en-US" altLang="en-US" sz="2200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17475" y="1148381"/>
            <a:ext cx="70231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>
            <a:spLocks noChangeAspect="1"/>
          </p:cNvSpPr>
          <p:nvPr/>
        </p:nvSpPr>
        <p:spPr>
          <a:xfrm>
            <a:off x="613572" y="1381466"/>
            <a:ext cx="167892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u="sng" dirty="0" smtClean="0"/>
              <a:t>PROCESSING</a:t>
            </a:r>
            <a:endParaRPr lang="en-US" sz="2200" b="1" u="sng" dirty="0"/>
          </a:p>
        </p:txBody>
      </p:sp>
      <p:sp>
        <p:nvSpPr>
          <p:cNvPr id="7" name="TextBox 6"/>
          <p:cNvSpPr txBox="1">
            <a:spLocks noChangeAspect="1"/>
          </p:cNvSpPr>
          <p:nvPr/>
        </p:nvSpPr>
        <p:spPr>
          <a:xfrm>
            <a:off x="3174075" y="1385931"/>
            <a:ext cx="157037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u="sng" dirty="0" smtClean="0"/>
              <a:t>STRUCTURE</a:t>
            </a:r>
            <a:endParaRPr lang="en-US" sz="2200" b="1" u="sng" dirty="0"/>
          </a:p>
        </p:txBody>
      </p:sp>
      <p:sp>
        <p:nvSpPr>
          <p:cNvPr id="8" name="TextBox 7"/>
          <p:cNvSpPr txBox="1">
            <a:spLocks noChangeAspect="1"/>
          </p:cNvSpPr>
          <p:nvPr/>
        </p:nvSpPr>
        <p:spPr>
          <a:xfrm>
            <a:off x="5437412" y="1385931"/>
            <a:ext cx="16169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u="sng" dirty="0" smtClean="0"/>
              <a:t>PROPERTIES</a:t>
            </a:r>
            <a:endParaRPr lang="en-US" sz="2200" b="1" u="sng" dirty="0"/>
          </a:p>
        </p:txBody>
      </p:sp>
      <p:sp>
        <p:nvSpPr>
          <p:cNvPr id="9" name="TextBox 8"/>
          <p:cNvSpPr txBox="1">
            <a:spLocks noChangeAspect="1"/>
          </p:cNvSpPr>
          <p:nvPr/>
        </p:nvSpPr>
        <p:spPr>
          <a:xfrm>
            <a:off x="7219469" y="1385931"/>
            <a:ext cx="20007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u="sng" dirty="0" smtClean="0"/>
              <a:t>PERFORMANCE</a:t>
            </a:r>
            <a:endParaRPr lang="en-US" sz="2200" b="1" u="sng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8738" y="-35675"/>
            <a:ext cx="9026525" cy="1143000"/>
          </a:xfrm>
        </p:spPr>
        <p:txBody>
          <a:bodyPr>
            <a:noAutofit/>
          </a:bodyPr>
          <a:lstStyle/>
          <a:p>
            <a:r>
              <a:rPr lang="en-US" sz="3200" b="1" u="sng" dirty="0"/>
              <a:t>Design </a:t>
            </a:r>
            <a:r>
              <a:rPr lang="en-US" sz="3200" b="1" u="sng" dirty="0" smtClean="0"/>
              <a:t>Sub-Goal</a:t>
            </a:r>
            <a:r>
              <a:rPr lang="en-US" sz="3200" b="1" dirty="0" smtClean="0"/>
              <a:t>:</a:t>
            </a:r>
            <a:br>
              <a:rPr lang="en-US" sz="3200" b="1" dirty="0" smtClean="0"/>
            </a:br>
            <a:r>
              <a:rPr lang="en-US" sz="3200" b="1" dirty="0" smtClean="0"/>
              <a:t>Growth of Nanoelectronic Heterostructures</a:t>
            </a:r>
            <a:endParaRPr lang="en-US" sz="3200" b="1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117475" y="1148381"/>
            <a:ext cx="70231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86"/>
          <p:cNvSpPr/>
          <p:nvPr/>
        </p:nvSpPr>
        <p:spPr>
          <a:xfrm>
            <a:off x="7689269" y="5160727"/>
            <a:ext cx="1371605" cy="54410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400" b="1" dirty="0" smtClean="0">
                <a:solidFill>
                  <a:schemeClr val="tx1"/>
                </a:solidFill>
              </a:rPr>
              <a:t>Memristor</a:t>
            </a:r>
            <a:endParaRPr lang="en-US" sz="14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21" name="Rounded Rectangle 87"/>
          <p:cNvSpPr/>
          <p:nvPr/>
        </p:nvSpPr>
        <p:spPr>
          <a:xfrm>
            <a:off x="5380415" y="5419018"/>
            <a:ext cx="1828800" cy="54410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Defect Migration</a:t>
            </a:r>
            <a:endParaRPr lang="en-US" sz="14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grpSp>
        <p:nvGrpSpPr>
          <p:cNvPr id="25" name="Group 79"/>
          <p:cNvGrpSpPr>
            <a:grpSpLocks noChangeAspect="1"/>
          </p:cNvGrpSpPr>
          <p:nvPr/>
        </p:nvGrpSpPr>
        <p:grpSpPr>
          <a:xfrm>
            <a:off x="118750" y="5077310"/>
            <a:ext cx="2796540" cy="1335086"/>
            <a:chOff x="22860" y="4554079"/>
            <a:chExt cx="2796540" cy="1335086"/>
          </a:xfrm>
          <a:solidFill>
            <a:srgbClr val="FFC000"/>
          </a:solidFill>
        </p:grpSpPr>
        <p:sp>
          <p:nvSpPr>
            <p:cNvPr id="26" name="Rounded Rectangle 212"/>
            <p:cNvSpPr/>
            <p:nvPr/>
          </p:nvSpPr>
          <p:spPr>
            <a:xfrm>
              <a:off x="22860" y="4554079"/>
              <a:ext cx="2796540" cy="80168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US" sz="1000" b="1" dirty="0">
                <a:solidFill>
                  <a:schemeClr val="tx1"/>
                </a:solidFill>
              </a:endParaRPr>
            </a:p>
          </p:txBody>
        </p:sp>
        <p:grpSp>
          <p:nvGrpSpPr>
            <p:cNvPr id="29" name="Group 77"/>
            <p:cNvGrpSpPr/>
            <p:nvPr/>
          </p:nvGrpSpPr>
          <p:grpSpPr>
            <a:xfrm>
              <a:off x="76200" y="4824145"/>
              <a:ext cx="2640080" cy="1065020"/>
              <a:chOff x="76200" y="4824145"/>
              <a:chExt cx="2640080" cy="1065020"/>
            </a:xfrm>
            <a:grpFill/>
          </p:grpSpPr>
          <p:sp>
            <p:nvSpPr>
              <p:cNvPr id="30" name="Right Arrow 98"/>
              <p:cNvSpPr/>
              <p:nvPr/>
            </p:nvSpPr>
            <p:spPr>
              <a:xfrm rot="16200000" flipV="1">
                <a:off x="1348715" y="5310020"/>
                <a:ext cx="286441" cy="262249"/>
              </a:xfrm>
              <a:prstGeom prst="rightArrow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Rounded Rectangle 189"/>
              <p:cNvSpPr/>
              <p:nvPr/>
            </p:nvSpPr>
            <p:spPr>
              <a:xfrm>
                <a:off x="76200" y="4824145"/>
                <a:ext cx="2640080" cy="51210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 smtClean="0">
                    <a:solidFill>
                      <a:schemeClr val="tx1"/>
                    </a:solidFill>
                  </a:rPr>
                  <a:t>Chemical Vapor Deposition</a:t>
                </a:r>
                <a:endParaRPr lang="en-US" sz="16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Rounded Rectangle 192"/>
              <p:cNvSpPr/>
              <p:nvPr/>
            </p:nvSpPr>
            <p:spPr>
              <a:xfrm>
                <a:off x="632460" y="5561138"/>
                <a:ext cx="1554480" cy="32802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>
                    <a:solidFill>
                      <a:schemeClr val="tx1"/>
                    </a:solidFill>
                  </a:rPr>
                  <a:t>Substrate</a:t>
                </a:r>
                <a:endParaRPr lang="en-US" sz="1400" b="1" dirty="0">
                  <a:solidFill>
                    <a:schemeClr val="tx1"/>
                  </a:solidFill>
                </a:endParaRPr>
              </a:p>
            </p:txBody>
          </p:sp>
        </p:grpSp>
      </p:grpSp>
      <p:cxnSp>
        <p:nvCxnSpPr>
          <p:cNvPr id="54" name="Straight Connector 311"/>
          <p:cNvCxnSpPr>
            <a:cxnSpLocks noChangeAspect="1"/>
            <a:stCxn id="26" idx="3"/>
            <a:endCxn id="23" idx="1"/>
          </p:cNvCxnSpPr>
          <p:nvPr/>
        </p:nvCxnSpPr>
        <p:spPr>
          <a:xfrm flipV="1">
            <a:off x="2915290" y="4839907"/>
            <a:ext cx="457200" cy="638247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325"/>
          <p:cNvCxnSpPr>
            <a:cxnSpLocks noChangeAspect="1"/>
            <a:stCxn id="21" idx="1"/>
            <a:endCxn id="23" idx="3"/>
          </p:cNvCxnSpPr>
          <p:nvPr/>
        </p:nvCxnSpPr>
        <p:spPr>
          <a:xfrm flipH="1" flipV="1">
            <a:off x="4926970" y="4839907"/>
            <a:ext cx="453445" cy="851163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353"/>
          <p:cNvCxnSpPr>
            <a:cxnSpLocks noChangeAspect="1"/>
            <a:stCxn id="15" idx="1"/>
            <a:endCxn id="21" idx="3"/>
          </p:cNvCxnSpPr>
          <p:nvPr/>
        </p:nvCxnSpPr>
        <p:spPr>
          <a:xfrm flipH="1">
            <a:off x="7209215" y="5432779"/>
            <a:ext cx="480054" cy="258291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342"/>
          <p:cNvCxnSpPr>
            <a:stCxn id="32" idx="3"/>
          </p:cNvCxnSpPr>
          <p:nvPr/>
        </p:nvCxnSpPr>
        <p:spPr>
          <a:xfrm flipV="1">
            <a:off x="2282830" y="6238231"/>
            <a:ext cx="731520" cy="10152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255"/>
          <p:cNvCxnSpPr>
            <a:endCxn id="23" idx="1"/>
          </p:cNvCxnSpPr>
          <p:nvPr/>
        </p:nvCxnSpPr>
        <p:spPr>
          <a:xfrm flipV="1">
            <a:off x="3014350" y="4839907"/>
            <a:ext cx="358140" cy="1408476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819656" y="5137757"/>
            <a:ext cx="15611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Growth Method</a:t>
            </a:r>
            <a:endParaRPr lang="en-US" sz="1600" b="1" dirty="0"/>
          </a:p>
        </p:txBody>
      </p:sp>
      <p:pic>
        <p:nvPicPr>
          <p:cNvPr id="89" name="Picture 8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42" y="2665840"/>
            <a:ext cx="3230350" cy="1673321"/>
          </a:xfrm>
          <a:prstGeom prst="rect">
            <a:avLst/>
          </a:prstGeom>
        </p:spPr>
      </p:pic>
      <p:sp>
        <p:nvSpPr>
          <p:cNvPr id="91" name="TextBox 90"/>
          <p:cNvSpPr txBox="1"/>
          <p:nvPr/>
        </p:nvSpPr>
        <p:spPr>
          <a:xfrm>
            <a:off x="799064" y="1985090"/>
            <a:ext cx="1863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MoS</a:t>
            </a:r>
            <a:r>
              <a:rPr lang="en-US" b="1" baseline="-25000" dirty="0" smtClean="0"/>
              <a:t>2</a:t>
            </a:r>
            <a:r>
              <a:rPr lang="en-US" b="1" dirty="0" smtClean="0"/>
              <a:t>/Graphene</a:t>
            </a:r>
            <a:endParaRPr lang="en-US" b="1" dirty="0"/>
          </a:p>
          <a:p>
            <a:pPr algn="ctr"/>
            <a:r>
              <a:rPr lang="en-US" b="1" dirty="0" smtClean="0"/>
              <a:t>Heterostructures:</a:t>
            </a:r>
            <a:endParaRPr lang="en-US" b="1" dirty="0"/>
          </a:p>
        </p:txBody>
      </p:sp>
      <p:sp>
        <p:nvSpPr>
          <p:cNvPr id="23" name="Rounded Rectangle 196"/>
          <p:cNvSpPr/>
          <p:nvPr/>
        </p:nvSpPr>
        <p:spPr>
          <a:xfrm>
            <a:off x="3372490" y="4230307"/>
            <a:ext cx="1554480" cy="12192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Microstructure</a:t>
            </a:r>
          </a:p>
          <a:p>
            <a:pPr algn="ctr"/>
            <a:endParaRPr lang="en-US" sz="1400" b="1" dirty="0" smtClean="0">
              <a:solidFill>
                <a:schemeClr val="tx1"/>
              </a:solidFill>
            </a:endParaRPr>
          </a:p>
          <a:p>
            <a:pPr marL="173038" indent="-173038" algn="ctr"/>
            <a:r>
              <a:rPr lang="en-US" sz="1100" b="1" dirty="0" smtClean="0">
                <a:solidFill>
                  <a:schemeClr val="tx1"/>
                </a:solidFill>
              </a:rPr>
              <a:t>Grain boundaries</a:t>
            </a:r>
          </a:p>
          <a:p>
            <a:pPr marL="173038" indent="-173038" algn="ctr"/>
            <a:r>
              <a:rPr lang="en-US" sz="1100" b="1" dirty="0" smtClean="0">
                <a:solidFill>
                  <a:schemeClr val="tx1"/>
                </a:solidFill>
              </a:rPr>
              <a:t>Grain size</a:t>
            </a:r>
          </a:p>
          <a:p>
            <a:pPr marL="173038" indent="-173038" algn="ctr"/>
            <a:r>
              <a:rPr lang="en-US" sz="1100" b="1" dirty="0" smtClean="0">
                <a:solidFill>
                  <a:schemeClr val="tx1"/>
                </a:solidFill>
              </a:rPr>
              <a:t>Grain orientation </a:t>
            </a:r>
            <a:endParaRPr lang="en-US" sz="1100" b="1" dirty="0">
              <a:solidFill>
                <a:schemeClr val="tx1"/>
              </a:solidFill>
            </a:endParaRPr>
          </a:p>
        </p:txBody>
      </p:sp>
      <p:grpSp>
        <p:nvGrpSpPr>
          <p:cNvPr id="90" name="Group 89"/>
          <p:cNvGrpSpPr/>
          <p:nvPr/>
        </p:nvGrpSpPr>
        <p:grpSpPr>
          <a:xfrm>
            <a:off x="3294731" y="2236092"/>
            <a:ext cx="5623640" cy="1502837"/>
            <a:chOff x="3223478" y="2105467"/>
            <a:chExt cx="5623640" cy="1502837"/>
          </a:xfrm>
        </p:grpSpPr>
        <p:pic>
          <p:nvPicPr>
            <p:cNvPr id="85" name="Picture 1" descr="Figure 4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63" b="75312"/>
            <a:stretch/>
          </p:blipFill>
          <p:spPr bwMode="auto">
            <a:xfrm>
              <a:off x="3223478" y="2105467"/>
              <a:ext cx="5623640" cy="1502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7" name="Rectangle 86"/>
            <p:cNvSpPr/>
            <p:nvPr/>
          </p:nvSpPr>
          <p:spPr>
            <a:xfrm>
              <a:off x="3492051" y="2105467"/>
              <a:ext cx="1751390" cy="2940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0720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3"/>
          <p:cNvSpPr>
            <a:spLocks noGrp="1"/>
          </p:cNvSpPr>
          <p:nvPr>
            <p:ph idx="1"/>
          </p:nvPr>
        </p:nvSpPr>
        <p:spPr>
          <a:xfrm>
            <a:off x="212725" y="1969284"/>
            <a:ext cx="5246243" cy="4550266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 smtClean="0"/>
              <a:t>Accomplishments:</a:t>
            </a:r>
          </a:p>
          <a:p>
            <a:r>
              <a:rPr lang="en-US" sz="2400" dirty="0" smtClean="0"/>
              <a:t>Rotationally commensurate growth of MoS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on epitaxial graphene on SiC by chemical vapor deposition.</a:t>
            </a:r>
            <a:endParaRPr lang="en-US" sz="2400" dirty="0"/>
          </a:p>
          <a:p>
            <a:r>
              <a:rPr lang="en-US" sz="2400" dirty="0"/>
              <a:t>CVD MoS</a:t>
            </a:r>
            <a:r>
              <a:rPr lang="en-US" sz="2400" baseline="-25000" dirty="0"/>
              <a:t>2</a:t>
            </a:r>
            <a:r>
              <a:rPr lang="en-US" sz="2400" dirty="0"/>
              <a:t> on epi-graphene shows higher hole doping and reduced strain compared to CVD MoS</a:t>
            </a:r>
            <a:r>
              <a:rPr lang="en-US" sz="2400" baseline="-25000" dirty="0"/>
              <a:t>2</a:t>
            </a:r>
            <a:r>
              <a:rPr lang="en-US" sz="2400" dirty="0"/>
              <a:t> on </a:t>
            </a:r>
            <a:r>
              <a:rPr lang="en-US" sz="2400" dirty="0" smtClean="0"/>
              <a:t>SiO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.</a:t>
            </a:r>
            <a:endParaRPr lang="en-US" sz="2400" dirty="0"/>
          </a:p>
          <a:p>
            <a:r>
              <a:rPr lang="en-US" sz="2400" dirty="0">
                <a:cs typeface="Times New Roman" pitchFamily="18" charset="0"/>
              </a:rPr>
              <a:t>Rotational commensurability implies only 2 possible angles (</a:t>
            </a:r>
            <a:r>
              <a:rPr lang="en-US" sz="2400" dirty="0" smtClean="0">
                <a:cs typeface="Times New Roman" pitchFamily="18" charset="0"/>
              </a:rPr>
              <a:t>30</a:t>
            </a:r>
            <a:r>
              <a:rPr lang="en-US" sz="2400" b="1" dirty="0">
                <a:cs typeface="Times New Roman" pitchFamily="18" charset="0"/>
              </a:rPr>
              <a:t>°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>
                <a:cs typeface="Times New Roman" pitchFamily="18" charset="0"/>
              </a:rPr>
              <a:t>and </a:t>
            </a:r>
            <a:r>
              <a:rPr lang="en-US" sz="2400" dirty="0" smtClean="0">
                <a:cs typeface="Times New Roman" pitchFamily="18" charset="0"/>
              </a:rPr>
              <a:t>60</a:t>
            </a:r>
            <a:r>
              <a:rPr lang="en-US" sz="2400" b="1" dirty="0" smtClean="0">
                <a:cs typeface="Times New Roman" pitchFamily="18" charset="0"/>
              </a:rPr>
              <a:t>°</a:t>
            </a:r>
            <a:r>
              <a:rPr lang="en-US" sz="2400" dirty="0" smtClean="0">
                <a:cs typeface="Times New Roman" pitchFamily="18" charset="0"/>
              </a:rPr>
              <a:t>) </a:t>
            </a:r>
            <a:r>
              <a:rPr lang="en-US" sz="2400" dirty="0">
                <a:cs typeface="Times New Roman" pitchFamily="18" charset="0"/>
              </a:rPr>
              <a:t>for CVD MoS</a:t>
            </a:r>
            <a:r>
              <a:rPr lang="en-US" sz="2400" baseline="-25000" dirty="0">
                <a:cs typeface="Times New Roman" pitchFamily="18" charset="0"/>
              </a:rPr>
              <a:t>2</a:t>
            </a:r>
            <a:r>
              <a:rPr lang="en-US" sz="2400" dirty="0">
                <a:cs typeface="Times New Roman" pitchFamily="18" charset="0"/>
              </a:rPr>
              <a:t> grain boundaries on epi-graphene</a:t>
            </a:r>
            <a:r>
              <a:rPr lang="en-US" sz="2400" dirty="0" smtClean="0"/>
              <a:t>.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17475" y="1207756"/>
            <a:ext cx="70231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87338" y="35575"/>
            <a:ext cx="8569325" cy="1143000"/>
          </a:xfrm>
        </p:spPr>
        <p:txBody>
          <a:bodyPr>
            <a:noAutofit/>
          </a:bodyPr>
          <a:lstStyle/>
          <a:p>
            <a:r>
              <a:rPr lang="en-US" sz="3200" b="1" u="sng" dirty="0" smtClean="0"/>
              <a:t>Y2 Accomplishments</a:t>
            </a:r>
            <a:r>
              <a:rPr lang="en-US" sz="3200" b="1" dirty="0" smtClean="0"/>
              <a:t>:</a:t>
            </a: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 smtClean="0"/>
              <a:t>MoS</a:t>
            </a:r>
            <a:r>
              <a:rPr lang="en-US" sz="3200" b="1" baseline="-25000" dirty="0" smtClean="0"/>
              <a:t>2</a:t>
            </a:r>
            <a:r>
              <a:rPr lang="en-US" sz="3200" b="1" dirty="0" smtClean="0"/>
              <a:t>/Graphene Heterostructures</a:t>
            </a:r>
            <a:endParaRPr lang="en-US" sz="3200" b="1" dirty="0"/>
          </a:p>
        </p:txBody>
      </p:sp>
      <p:sp>
        <p:nvSpPr>
          <p:cNvPr id="8" name="Text Box 164"/>
          <p:cNvSpPr txBox="1">
            <a:spLocks noChangeArrowheads="1"/>
          </p:cNvSpPr>
          <p:nvPr/>
        </p:nvSpPr>
        <p:spPr bwMode="auto">
          <a:xfrm>
            <a:off x="679847" y="1345750"/>
            <a:ext cx="77843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dirty="0" smtClean="0">
                <a:latin typeface="+mj-lt"/>
                <a:cs typeface="Times New Roman" panose="02020603050405020304" pitchFamily="18" charset="0"/>
              </a:rPr>
              <a:t>M. C. Hersam, M. J. Bedzyk, </a:t>
            </a:r>
            <a:r>
              <a:rPr lang="en-US" altLang="en-US" sz="2000" i="1" dirty="0" smtClean="0">
                <a:latin typeface="+mj-lt"/>
                <a:cs typeface="Times New Roman" panose="02020603050405020304" pitchFamily="18" charset="0"/>
              </a:rPr>
              <a:t>et al., ACS Nano</a:t>
            </a:r>
            <a:r>
              <a:rPr lang="en-US" altLang="en-US" sz="2000" dirty="0" smtClean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2000" b="1" dirty="0" smtClean="0">
                <a:latin typeface="+mj-lt"/>
                <a:cs typeface="Times New Roman" panose="02020603050405020304" pitchFamily="18" charset="0"/>
              </a:rPr>
              <a:t>10</a:t>
            </a:r>
            <a:r>
              <a:rPr lang="en-US" altLang="en-US" sz="2000" dirty="0" smtClean="0">
                <a:latin typeface="+mj-lt"/>
                <a:cs typeface="Times New Roman" panose="02020603050405020304" pitchFamily="18" charset="0"/>
              </a:rPr>
              <a:t>, 1067 (2016).</a:t>
            </a:r>
            <a:endParaRPr lang="en-US" altLang="en-US" sz="20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9" name="Picture 2" descr="Figure 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415" y="2029941"/>
            <a:ext cx="3216248" cy="4147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132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17475" y="1077131"/>
            <a:ext cx="70231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 Box 164"/>
          <p:cNvSpPr txBox="1">
            <a:spLocks noChangeArrowheads="1"/>
          </p:cNvSpPr>
          <p:nvPr/>
        </p:nvSpPr>
        <p:spPr bwMode="auto">
          <a:xfrm>
            <a:off x="679847" y="1298250"/>
            <a:ext cx="77843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dirty="0" smtClean="0">
                <a:latin typeface="+mj-lt"/>
                <a:cs typeface="Times New Roman" panose="02020603050405020304" pitchFamily="18" charset="0"/>
              </a:rPr>
              <a:t>M. C. Hersam, M. J. Bedzyk, </a:t>
            </a:r>
            <a:r>
              <a:rPr lang="en-US" altLang="en-US" sz="2000" i="1" dirty="0" smtClean="0">
                <a:latin typeface="+mj-lt"/>
                <a:cs typeface="Times New Roman" panose="02020603050405020304" pitchFamily="18" charset="0"/>
              </a:rPr>
              <a:t>et al., ACS Nano</a:t>
            </a:r>
            <a:r>
              <a:rPr lang="en-US" altLang="en-US" sz="2000" dirty="0" smtClean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2000" b="1" dirty="0" smtClean="0">
                <a:latin typeface="+mj-lt"/>
                <a:cs typeface="Times New Roman" panose="02020603050405020304" pitchFamily="18" charset="0"/>
              </a:rPr>
              <a:t>10</a:t>
            </a:r>
            <a:r>
              <a:rPr lang="en-US" altLang="en-US" sz="2000" dirty="0" smtClean="0">
                <a:latin typeface="+mj-lt"/>
                <a:cs typeface="Times New Roman" panose="02020603050405020304" pitchFamily="18" charset="0"/>
              </a:rPr>
              <a:t>, 1067 (2016).</a:t>
            </a:r>
            <a:endParaRPr lang="en-US" altLang="en-US" sz="2000" dirty="0"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7" name="Group 12"/>
          <p:cNvGrpSpPr>
            <a:grpSpLocks/>
          </p:cNvGrpSpPr>
          <p:nvPr/>
        </p:nvGrpSpPr>
        <p:grpSpPr bwMode="auto">
          <a:xfrm>
            <a:off x="587148" y="1931247"/>
            <a:ext cx="7969704" cy="3441738"/>
            <a:chOff x="544322" y="2296611"/>
            <a:chExt cx="7499883" cy="3237915"/>
          </a:xfrm>
        </p:grpSpPr>
        <p:pic>
          <p:nvPicPr>
            <p:cNvPr id="8" name="Picture 1" descr="Figure 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516" b="60806"/>
            <a:stretch>
              <a:fillRect/>
            </a:stretch>
          </p:blipFill>
          <p:spPr bwMode="auto">
            <a:xfrm>
              <a:off x="544322" y="2332707"/>
              <a:ext cx="3943456" cy="3201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 descr="Figure 1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738"/>
            <a:stretch>
              <a:fillRect/>
            </a:stretch>
          </p:blipFill>
          <p:spPr bwMode="auto">
            <a:xfrm>
              <a:off x="4884162" y="2296611"/>
              <a:ext cx="3160043" cy="3225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76102" y="-1"/>
            <a:ext cx="8591797" cy="1083701"/>
          </a:xfrm>
        </p:spPr>
        <p:txBody>
          <a:bodyPr>
            <a:noAutofit/>
          </a:bodyPr>
          <a:lstStyle/>
          <a:p>
            <a:r>
              <a:rPr lang="en-US" altLang="en-US" sz="3200" b="1" dirty="0"/>
              <a:t>CVD Growth of MoS</a:t>
            </a:r>
            <a:r>
              <a:rPr lang="en-US" altLang="en-US" sz="3200" b="1" baseline="-25000" dirty="0"/>
              <a:t>2</a:t>
            </a:r>
            <a:r>
              <a:rPr lang="en-US" altLang="en-US" sz="3200" b="1" dirty="0"/>
              <a:t> on </a:t>
            </a:r>
            <a:r>
              <a:rPr lang="en-US" altLang="en-US" sz="3200" b="1" dirty="0" smtClean="0"/>
              <a:t>Epi-Graphene </a:t>
            </a:r>
            <a:r>
              <a:rPr lang="en-US" altLang="en-US" sz="3200" b="1" dirty="0"/>
              <a:t>on SiC</a:t>
            </a:r>
            <a:endParaRPr lang="en-US" sz="3200" b="1" baseline="-25000" dirty="0"/>
          </a:p>
        </p:txBody>
      </p:sp>
      <p:sp>
        <p:nvSpPr>
          <p:cNvPr id="11" name="Content Placeholder 6"/>
          <p:cNvSpPr txBox="1">
            <a:spLocks/>
          </p:cNvSpPr>
          <p:nvPr/>
        </p:nvSpPr>
        <p:spPr bwMode="auto">
          <a:xfrm>
            <a:off x="323850" y="5484691"/>
            <a:ext cx="8496300" cy="78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buClr>
                <a:schemeClr val="tx1"/>
              </a:buClr>
              <a:buSzPct val="100000"/>
              <a:defRPr/>
            </a:pPr>
            <a:r>
              <a:rPr lang="en-US" sz="2200" dirty="0">
                <a:latin typeface="+mj-lt"/>
                <a:cs typeface="Times New Roman" pitchFamily="18" charset="0"/>
              </a:rPr>
              <a:t>Chemical vapor deposition growth of MoS</a:t>
            </a:r>
            <a:r>
              <a:rPr lang="en-US" sz="2200" baseline="-25000" dirty="0">
                <a:latin typeface="+mj-lt"/>
                <a:cs typeface="Times New Roman" pitchFamily="18" charset="0"/>
              </a:rPr>
              <a:t>2</a:t>
            </a:r>
            <a:r>
              <a:rPr lang="en-US" sz="2200" dirty="0">
                <a:latin typeface="+mj-lt"/>
                <a:cs typeface="Times New Roman" pitchFamily="18" charset="0"/>
              </a:rPr>
              <a:t> on epitaxial graphene on SiC leads to most MoS</a:t>
            </a:r>
            <a:r>
              <a:rPr lang="en-US" sz="2200" baseline="-25000" dirty="0">
                <a:latin typeface="+mj-lt"/>
                <a:cs typeface="Times New Roman" pitchFamily="18" charset="0"/>
              </a:rPr>
              <a:t>2</a:t>
            </a:r>
            <a:r>
              <a:rPr lang="en-US" sz="2200" dirty="0">
                <a:latin typeface="+mj-lt"/>
                <a:cs typeface="Times New Roman" pitchFamily="18" charset="0"/>
              </a:rPr>
              <a:t> flakes being rotationally aligned or </a:t>
            </a:r>
            <a:r>
              <a:rPr lang="en-US" sz="2200" dirty="0" smtClean="0">
                <a:latin typeface="+mj-lt"/>
                <a:cs typeface="Times New Roman" pitchFamily="18" charset="0"/>
              </a:rPr>
              <a:t>30</a:t>
            </a:r>
            <a:r>
              <a:rPr lang="en-US" sz="2200" b="1" dirty="0" smtClean="0">
                <a:latin typeface="+mj-lt"/>
                <a:cs typeface="Times New Roman" pitchFamily="18" charset="0"/>
              </a:rPr>
              <a:t>°</a:t>
            </a:r>
            <a:r>
              <a:rPr lang="en-US" sz="2200" dirty="0" smtClean="0">
                <a:latin typeface="+mj-lt"/>
                <a:cs typeface="Times New Roman" pitchFamily="18" charset="0"/>
              </a:rPr>
              <a:t> </a:t>
            </a:r>
            <a:r>
              <a:rPr lang="en-US" sz="2200" dirty="0">
                <a:latin typeface="+mj-lt"/>
                <a:cs typeface="Times New Roman" pitchFamily="18" charset="0"/>
              </a:rPr>
              <a:t>misaligned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116142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17475" y="1077131"/>
            <a:ext cx="70231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 Box 164"/>
          <p:cNvSpPr txBox="1">
            <a:spLocks noChangeArrowheads="1"/>
          </p:cNvSpPr>
          <p:nvPr/>
        </p:nvSpPr>
        <p:spPr bwMode="auto">
          <a:xfrm>
            <a:off x="679847" y="1298250"/>
            <a:ext cx="77843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dirty="0" smtClean="0">
                <a:latin typeface="+mj-lt"/>
                <a:cs typeface="Times New Roman" panose="02020603050405020304" pitchFamily="18" charset="0"/>
              </a:rPr>
              <a:t>M. C. Hersam, M. J. Bedzyk, </a:t>
            </a:r>
            <a:r>
              <a:rPr lang="en-US" altLang="en-US" sz="2000" i="1" dirty="0" smtClean="0">
                <a:latin typeface="+mj-lt"/>
                <a:cs typeface="Times New Roman" panose="02020603050405020304" pitchFamily="18" charset="0"/>
              </a:rPr>
              <a:t>et al., ACS Nano</a:t>
            </a:r>
            <a:r>
              <a:rPr lang="en-US" altLang="en-US" sz="2000" dirty="0" smtClean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2000" b="1" dirty="0" smtClean="0">
                <a:latin typeface="+mj-lt"/>
                <a:cs typeface="Times New Roman" panose="02020603050405020304" pitchFamily="18" charset="0"/>
              </a:rPr>
              <a:t>10</a:t>
            </a:r>
            <a:r>
              <a:rPr lang="en-US" altLang="en-US" sz="2000" dirty="0" smtClean="0">
                <a:latin typeface="+mj-lt"/>
                <a:cs typeface="Times New Roman" panose="02020603050405020304" pitchFamily="18" charset="0"/>
              </a:rPr>
              <a:t>, 1067 (2016).</a:t>
            </a:r>
            <a:endParaRPr lang="en-US" altLang="en-US" sz="20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76102" y="-1"/>
            <a:ext cx="8591797" cy="1083701"/>
          </a:xfrm>
        </p:spPr>
        <p:txBody>
          <a:bodyPr>
            <a:noAutofit/>
          </a:bodyPr>
          <a:lstStyle/>
          <a:p>
            <a:r>
              <a:rPr lang="en-US" altLang="en-US" sz="3200" b="1" dirty="0"/>
              <a:t>Raman Analysis of CVD MoS</a:t>
            </a:r>
            <a:r>
              <a:rPr lang="en-US" altLang="en-US" sz="3200" b="1" baseline="-25000" dirty="0"/>
              <a:t>2</a:t>
            </a:r>
            <a:r>
              <a:rPr lang="en-US" altLang="en-US" sz="3200" b="1" dirty="0"/>
              <a:t> on Epi-Graphene</a:t>
            </a:r>
            <a:endParaRPr lang="en-US" sz="3200" b="1" baseline="-25000" dirty="0"/>
          </a:p>
        </p:txBody>
      </p:sp>
      <p:pic>
        <p:nvPicPr>
          <p:cNvPr id="8" name="Picture 1" descr="Figure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81" y="1893325"/>
            <a:ext cx="8427839" cy="3477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6"/>
          <p:cNvSpPr txBox="1">
            <a:spLocks/>
          </p:cNvSpPr>
          <p:nvPr/>
        </p:nvSpPr>
        <p:spPr bwMode="auto">
          <a:xfrm>
            <a:off x="501849" y="5449063"/>
            <a:ext cx="8140303" cy="78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buClr>
                <a:schemeClr val="tx1"/>
              </a:buClr>
              <a:buSzPct val="100000"/>
              <a:defRPr/>
            </a:pPr>
            <a:r>
              <a:rPr lang="en-US" sz="2200" dirty="0">
                <a:latin typeface="+mj-lt"/>
                <a:cs typeface="Times New Roman" pitchFamily="18" charset="0"/>
              </a:rPr>
              <a:t>Raman analysis shows that CVD MoS</a:t>
            </a:r>
            <a:r>
              <a:rPr lang="en-US" sz="2200" baseline="-25000" dirty="0">
                <a:latin typeface="+mj-lt"/>
                <a:cs typeface="Times New Roman" pitchFamily="18" charset="0"/>
              </a:rPr>
              <a:t>2</a:t>
            </a:r>
            <a:r>
              <a:rPr lang="en-US" sz="2200" dirty="0">
                <a:latin typeface="+mj-lt"/>
                <a:cs typeface="Times New Roman" pitchFamily="18" charset="0"/>
              </a:rPr>
              <a:t> on epi-graphene </a:t>
            </a:r>
            <a:r>
              <a:rPr lang="en-US" sz="2200" dirty="0" smtClean="0">
                <a:latin typeface="+mj-lt"/>
                <a:cs typeface="Times New Roman" pitchFamily="18" charset="0"/>
              </a:rPr>
              <a:t>possesses </a:t>
            </a:r>
            <a:r>
              <a:rPr lang="en-US" sz="2200" dirty="0">
                <a:latin typeface="+mj-lt"/>
                <a:cs typeface="Times New Roman" pitchFamily="18" charset="0"/>
              </a:rPr>
              <a:t>higher hole doping and reduced strain compared to CVD MoS</a:t>
            </a:r>
            <a:r>
              <a:rPr lang="en-US" sz="2200" baseline="-25000" dirty="0">
                <a:cs typeface="Times New Roman" pitchFamily="18" charset="0"/>
              </a:rPr>
              <a:t>2</a:t>
            </a:r>
            <a:r>
              <a:rPr lang="en-US" sz="2200" dirty="0">
                <a:latin typeface="+mj-lt"/>
                <a:cs typeface="Times New Roman" pitchFamily="18" charset="0"/>
              </a:rPr>
              <a:t> on SiO</a:t>
            </a:r>
            <a:r>
              <a:rPr lang="en-US" sz="2200" baseline="-25000" dirty="0">
                <a:latin typeface="+mj-lt"/>
                <a:cs typeface="Times New Roman" pitchFamily="18" charset="0"/>
              </a:rPr>
              <a:t>2</a:t>
            </a:r>
            <a:r>
              <a:rPr lang="en-US" sz="2200" dirty="0">
                <a:latin typeface="+mj-lt"/>
                <a:cs typeface="Times New Roman" pitchFamily="18" charset="0"/>
              </a:rPr>
              <a:t> 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317009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17475" y="1077131"/>
            <a:ext cx="70231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4"/>
          <p:cNvSpPr>
            <a:spLocks noGrp="1"/>
          </p:cNvSpPr>
          <p:nvPr>
            <p:ph idx="1"/>
          </p:nvPr>
        </p:nvSpPr>
        <p:spPr>
          <a:xfrm>
            <a:off x="332845" y="1289685"/>
            <a:ext cx="8478310" cy="5280779"/>
          </a:xfrm>
        </p:spPr>
        <p:txBody>
          <a:bodyPr>
            <a:normAutofit fontScale="70000" lnSpcReduction="20000"/>
          </a:bodyPr>
          <a:lstStyle/>
          <a:p>
            <a:r>
              <a:rPr lang="en-US" u="sng" dirty="0" smtClean="0"/>
              <a:t>Vision Statement</a:t>
            </a:r>
            <a:r>
              <a:rPr lang="en-US" dirty="0" smtClean="0"/>
              <a:t>: Understand and realize p-type and n-type doping  in the low-dimensional limit</a:t>
            </a:r>
          </a:p>
          <a:p>
            <a:pPr marL="0" indent="0">
              <a:buNone/>
            </a:pPr>
            <a:endParaRPr lang="en-US" sz="1100" dirty="0" smtClean="0"/>
          </a:p>
          <a:p>
            <a:r>
              <a:rPr lang="en-US" u="sng" dirty="0" smtClean="0"/>
              <a:t>Functions</a:t>
            </a:r>
            <a:r>
              <a:rPr lang="en-US" dirty="0" smtClean="0"/>
              <a:t>: rectification, light emission, photoresponse, photovoltaic</a:t>
            </a:r>
          </a:p>
          <a:p>
            <a:endParaRPr lang="en-US" sz="1100" dirty="0" smtClean="0"/>
          </a:p>
          <a:p>
            <a:r>
              <a:rPr lang="en-US" u="sng" dirty="0" smtClean="0"/>
              <a:t>Design goals</a:t>
            </a:r>
            <a:r>
              <a:rPr lang="en-US" dirty="0" smtClean="0"/>
              <a:t>: </a:t>
            </a:r>
          </a:p>
          <a:p>
            <a:pPr lvl="1"/>
            <a:r>
              <a:rPr lang="en-US" dirty="0" smtClean="0"/>
              <a:t>Control doping and carrier concentration in the low-dimensional limit</a:t>
            </a:r>
          </a:p>
          <a:p>
            <a:pPr lvl="1"/>
            <a:r>
              <a:rPr lang="en-US" dirty="0" smtClean="0"/>
              <a:t>Realize heterostructures from low-dimensional nanoelectronic materials</a:t>
            </a:r>
          </a:p>
          <a:p>
            <a:endParaRPr lang="en-US" sz="1300" dirty="0" smtClean="0"/>
          </a:p>
          <a:p>
            <a:r>
              <a:rPr lang="en-US" u="sng" dirty="0" smtClean="0"/>
              <a:t>Experimental methods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Charge transport (automated wafer prober)</a:t>
            </a:r>
          </a:p>
          <a:p>
            <a:pPr lvl="1"/>
            <a:r>
              <a:rPr lang="en-US" dirty="0" smtClean="0"/>
              <a:t>Optical spectroscopy (e.g., PL, Raman)</a:t>
            </a:r>
          </a:p>
          <a:p>
            <a:pPr lvl="1"/>
            <a:r>
              <a:rPr lang="en-US" dirty="0" smtClean="0"/>
              <a:t>Scanning </a:t>
            </a:r>
            <a:r>
              <a:rPr lang="en-US" dirty="0"/>
              <a:t>p</a:t>
            </a:r>
            <a:r>
              <a:rPr lang="en-US" dirty="0" smtClean="0"/>
              <a:t>robe methods</a:t>
            </a:r>
          </a:p>
          <a:p>
            <a:pPr lvl="1"/>
            <a:r>
              <a:rPr lang="en-US" dirty="0" smtClean="0"/>
              <a:t>Atom probe tomography</a:t>
            </a:r>
          </a:p>
          <a:p>
            <a:endParaRPr lang="en-US" sz="1300" dirty="0" smtClean="0"/>
          </a:p>
          <a:p>
            <a:r>
              <a:rPr lang="en-US" u="sng" dirty="0" smtClean="0"/>
              <a:t>Computational methods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Multi-scale modeling</a:t>
            </a:r>
          </a:p>
          <a:p>
            <a:pPr lvl="1"/>
            <a:r>
              <a:rPr lang="en-US" dirty="0" smtClean="0"/>
              <a:t>Molecular dynamics, DFT</a:t>
            </a:r>
          </a:p>
          <a:p>
            <a:pPr lvl="1"/>
            <a:r>
              <a:rPr lang="en-US" dirty="0" smtClean="0"/>
              <a:t>Finite element methods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-35675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Use-Case Group Overview and Design Goals</a:t>
            </a:r>
            <a:endParaRPr lang="en-US" sz="3200" b="1" dirty="0"/>
          </a:p>
        </p:txBody>
      </p:sp>
      <p:pic>
        <p:nvPicPr>
          <p:cNvPr id="10" name="Picture 2" descr="F:\NU\Projects\ChiMad\BiSe-PbSe\Manuscript\Figures for APT 2D\Figures-no labes\Figure-3-no-labe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9" t="65047" r="34259" b="12731"/>
          <a:stretch/>
        </p:blipFill>
        <p:spPr bwMode="auto">
          <a:xfrm rot="5400000">
            <a:off x="5965886" y="3717386"/>
            <a:ext cx="2572879" cy="2429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753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17475" y="1077131"/>
            <a:ext cx="70231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 Box 164"/>
          <p:cNvSpPr txBox="1">
            <a:spLocks noChangeArrowheads="1"/>
          </p:cNvSpPr>
          <p:nvPr/>
        </p:nvSpPr>
        <p:spPr bwMode="auto">
          <a:xfrm>
            <a:off x="679847" y="1298250"/>
            <a:ext cx="77843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dirty="0" smtClean="0">
                <a:latin typeface="+mj-lt"/>
                <a:cs typeface="Times New Roman" panose="02020603050405020304" pitchFamily="18" charset="0"/>
              </a:rPr>
              <a:t>M. C. Hersam, M. J. Bedzyk, </a:t>
            </a:r>
            <a:r>
              <a:rPr lang="en-US" altLang="en-US" sz="2000" i="1" dirty="0" smtClean="0">
                <a:latin typeface="+mj-lt"/>
                <a:cs typeface="Times New Roman" panose="02020603050405020304" pitchFamily="18" charset="0"/>
              </a:rPr>
              <a:t>et al., ACS Nano</a:t>
            </a:r>
            <a:r>
              <a:rPr lang="en-US" altLang="en-US" sz="2000" dirty="0" smtClean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2000" b="1" dirty="0" smtClean="0">
                <a:latin typeface="+mj-lt"/>
                <a:cs typeface="Times New Roman" panose="02020603050405020304" pitchFamily="18" charset="0"/>
              </a:rPr>
              <a:t>10</a:t>
            </a:r>
            <a:r>
              <a:rPr lang="en-US" altLang="en-US" sz="2000" dirty="0" smtClean="0">
                <a:latin typeface="+mj-lt"/>
                <a:cs typeface="Times New Roman" panose="02020603050405020304" pitchFamily="18" charset="0"/>
              </a:rPr>
              <a:t>, 1067 (2016).</a:t>
            </a:r>
            <a:endParaRPr lang="en-US" altLang="en-US" sz="20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6788" y="-1"/>
            <a:ext cx="8750424" cy="1083701"/>
          </a:xfrm>
        </p:spPr>
        <p:txBody>
          <a:bodyPr>
            <a:noAutofit/>
          </a:bodyPr>
          <a:lstStyle/>
          <a:p>
            <a:r>
              <a:rPr lang="en-US" altLang="en-US" sz="3200" b="1" dirty="0"/>
              <a:t>Electronic Structure of CVD MoS</a:t>
            </a:r>
            <a:r>
              <a:rPr lang="en-US" altLang="en-US" sz="3200" b="1" baseline="-25000" dirty="0"/>
              <a:t>2</a:t>
            </a:r>
            <a:r>
              <a:rPr lang="en-US" altLang="en-US" sz="3200" b="1" dirty="0"/>
              <a:t> on Epi-Graphene</a:t>
            </a:r>
            <a:endParaRPr lang="en-US" sz="3200" b="1" baseline="-25000" dirty="0"/>
          </a:p>
        </p:txBody>
      </p:sp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411982" y="1869753"/>
            <a:ext cx="8320037" cy="3601409"/>
            <a:chOff x="0" y="1615008"/>
            <a:chExt cx="8936863" cy="3868621"/>
          </a:xfrm>
        </p:grpSpPr>
        <p:pic>
          <p:nvPicPr>
            <p:cNvPr id="9" name="Picture 1" descr="Figure 4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5229"/>
            <a:stretch>
              <a:fillRect/>
            </a:stretch>
          </p:blipFill>
          <p:spPr bwMode="auto">
            <a:xfrm>
              <a:off x="0" y="1882329"/>
              <a:ext cx="5806804" cy="3333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Figure 5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6800" y="1615008"/>
              <a:ext cx="3000063" cy="3868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Content Placeholder 6"/>
          <p:cNvSpPr txBox="1">
            <a:spLocks/>
          </p:cNvSpPr>
          <p:nvPr/>
        </p:nvSpPr>
        <p:spPr bwMode="auto">
          <a:xfrm>
            <a:off x="222250" y="5522022"/>
            <a:ext cx="8699500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buClr>
                <a:schemeClr val="tx1"/>
              </a:buClr>
              <a:buSzPct val="100000"/>
              <a:defRPr/>
            </a:pPr>
            <a:r>
              <a:rPr lang="en-US" sz="2200" dirty="0">
                <a:latin typeface="+mj-lt"/>
                <a:cs typeface="Times New Roman" pitchFamily="18" charset="0"/>
              </a:rPr>
              <a:t>Scanning tunneling spectroscopy reveals strong contrast between zero bandgap epi-graphene and the ~2 eV bandgap of single-layer MoS</a:t>
            </a:r>
            <a:r>
              <a:rPr lang="en-US" sz="2200" baseline="-25000" dirty="0">
                <a:latin typeface="+mj-lt"/>
                <a:cs typeface="Times New Roman" pitchFamily="18" charset="0"/>
              </a:rPr>
              <a:t>2</a:t>
            </a:r>
            <a:endParaRPr lang="en-US" sz="2200" baseline="-25000" dirty="0"/>
          </a:p>
        </p:txBody>
      </p:sp>
    </p:spTree>
    <p:extLst>
      <p:ext uri="{BB962C8B-B14F-4D97-AF65-F5344CB8AC3E}">
        <p14:creationId xmlns:p14="http://schemas.microsoft.com/office/powerpoint/2010/main" val="420235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17475" y="1077131"/>
            <a:ext cx="70231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 Box 164"/>
          <p:cNvSpPr txBox="1">
            <a:spLocks noChangeArrowheads="1"/>
          </p:cNvSpPr>
          <p:nvPr/>
        </p:nvSpPr>
        <p:spPr bwMode="auto">
          <a:xfrm>
            <a:off x="679847" y="1298250"/>
            <a:ext cx="77843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dirty="0" smtClean="0">
                <a:latin typeface="+mj-lt"/>
                <a:cs typeface="Times New Roman" panose="02020603050405020304" pitchFamily="18" charset="0"/>
              </a:rPr>
              <a:t>M. C. Hersam, M. J. Bedzyk, </a:t>
            </a:r>
            <a:r>
              <a:rPr lang="en-US" altLang="en-US" sz="2000" i="1" dirty="0" smtClean="0">
                <a:latin typeface="+mj-lt"/>
                <a:cs typeface="Times New Roman" panose="02020603050405020304" pitchFamily="18" charset="0"/>
              </a:rPr>
              <a:t>et al., ACS Nano</a:t>
            </a:r>
            <a:r>
              <a:rPr lang="en-US" altLang="en-US" sz="2000" dirty="0" smtClean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2000" b="1" dirty="0" smtClean="0">
                <a:latin typeface="+mj-lt"/>
                <a:cs typeface="Times New Roman" panose="02020603050405020304" pitchFamily="18" charset="0"/>
              </a:rPr>
              <a:t>10</a:t>
            </a:r>
            <a:r>
              <a:rPr lang="en-US" altLang="en-US" sz="2000" dirty="0" smtClean="0">
                <a:latin typeface="+mj-lt"/>
                <a:cs typeface="Times New Roman" panose="02020603050405020304" pitchFamily="18" charset="0"/>
              </a:rPr>
              <a:t>, 1067 (2016).</a:t>
            </a:r>
            <a:endParaRPr lang="en-US" altLang="en-US" sz="20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6788" y="-1"/>
            <a:ext cx="8750424" cy="1083701"/>
          </a:xfrm>
        </p:spPr>
        <p:txBody>
          <a:bodyPr>
            <a:noAutofit/>
          </a:bodyPr>
          <a:lstStyle/>
          <a:p>
            <a:r>
              <a:rPr lang="en-US" altLang="en-US" sz="3200" b="1" dirty="0"/>
              <a:t>GIWAXS of CVD MoS</a:t>
            </a:r>
            <a:r>
              <a:rPr lang="en-US" altLang="en-US" sz="3200" b="1" baseline="-25000" dirty="0"/>
              <a:t>2</a:t>
            </a:r>
            <a:r>
              <a:rPr lang="en-US" altLang="en-US" sz="3200" b="1" dirty="0"/>
              <a:t> on Epi-Graphene</a:t>
            </a:r>
            <a:endParaRPr lang="en-US" sz="3200" b="1" baseline="-250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653898" y="1943687"/>
            <a:ext cx="7836204" cy="3495088"/>
            <a:chOff x="271463" y="1589088"/>
            <a:chExt cx="8631237" cy="3849687"/>
          </a:xfrm>
        </p:grpSpPr>
        <p:pic>
          <p:nvPicPr>
            <p:cNvPr id="8" name="Picture 1" descr="Figure 6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463" y="1589088"/>
              <a:ext cx="2532062" cy="3849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" name="Group 4"/>
            <p:cNvGrpSpPr>
              <a:grpSpLocks/>
            </p:cNvGrpSpPr>
            <p:nvPr/>
          </p:nvGrpSpPr>
          <p:grpSpPr bwMode="auto">
            <a:xfrm>
              <a:off x="2892425" y="1727200"/>
              <a:ext cx="6010275" cy="3573463"/>
              <a:chOff x="3903800" y="3125171"/>
              <a:chExt cx="5101353" cy="3033146"/>
            </a:xfrm>
          </p:grpSpPr>
          <p:pic>
            <p:nvPicPr>
              <p:cNvPr id="10" name="Picture 6" descr="Figure7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03800" y="3125171"/>
                <a:ext cx="5101353" cy="30331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TextBox 6"/>
              <p:cNvSpPr txBox="1">
                <a:spLocks noChangeArrowheads="1"/>
              </p:cNvSpPr>
              <p:nvPr/>
            </p:nvSpPr>
            <p:spPr bwMode="auto">
              <a:xfrm>
                <a:off x="7023399" y="5159107"/>
                <a:ext cx="1708885" cy="3917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sz="2400" dirty="0"/>
                  <a:t>86 %     14 %</a:t>
                </a:r>
              </a:p>
            </p:txBody>
          </p:sp>
        </p:grpSp>
      </p:grpSp>
      <p:sp>
        <p:nvSpPr>
          <p:cNvPr id="12" name="Content Placeholder 6"/>
          <p:cNvSpPr txBox="1">
            <a:spLocks/>
          </p:cNvSpPr>
          <p:nvPr/>
        </p:nvSpPr>
        <p:spPr bwMode="auto">
          <a:xfrm>
            <a:off x="222250" y="5486400"/>
            <a:ext cx="8699500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buClr>
                <a:schemeClr val="tx1"/>
              </a:buClr>
              <a:buSzPct val="100000"/>
              <a:defRPr/>
            </a:pPr>
            <a:r>
              <a:rPr lang="en-US" sz="2200" dirty="0">
                <a:latin typeface="+mj-lt"/>
                <a:cs typeface="Times New Roman" pitchFamily="18" charset="0"/>
              </a:rPr>
              <a:t>Synchrotron grazing-incidence wide-angle X-ray scattering (GIWAXS) reveals rotational commensurability between CVD MoS</a:t>
            </a:r>
            <a:r>
              <a:rPr lang="en-US" sz="2200" baseline="-25000" dirty="0">
                <a:latin typeface="+mj-lt"/>
                <a:cs typeface="Times New Roman" pitchFamily="18" charset="0"/>
              </a:rPr>
              <a:t>2</a:t>
            </a:r>
            <a:r>
              <a:rPr lang="en-US" sz="2200" dirty="0">
                <a:latin typeface="+mj-lt"/>
                <a:cs typeface="Times New Roman" pitchFamily="18" charset="0"/>
              </a:rPr>
              <a:t> and epi-graphene</a:t>
            </a:r>
            <a:endParaRPr lang="en-US" sz="2200" baseline="-25000" dirty="0"/>
          </a:p>
        </p:txBody>
      </p:sp>
    </p:spTree>
    <p:extLst>
      <p:ext uri="{BB962C8B-B14F-4D97-AF65-F5344CB8AC3E}">
        <p14:creationId xmlns:p14="http://schemas.microsoft.com/office/powerpoint/2010/main" val="212863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17475" y="1077131"/>
            <a:ext cx="70231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6788" y="-1"/>
            <a:ext cx="8750424" cy="1083701"/>
          </a:xfrm>
        </p:spPr>
        <p:txBody>
          <a:bodyPr>
            <a:noAutofit/>
          </a:bodyPr>
          <a:lstStyle/>
          <a:p>
            <a:r>
              <a:rPr lang="en-US" altLang="en-US" sz="3200" b="1" u="sng" dirty="0" smtClean="0"/>
              <a:t>NIST Collaboration</a:t>
            </a:r>
            <a:r>
              <a:rPr lang="en-US" altLang="en-US" sz="3200" b="1" dirty="0" smtClean="0"/>
              <a:t>: Multi-Scale Modeling of 2D Material Growth and Heterostructures </a:t>
            </a:r>
            <a:endParaRPr lang="en-US" sz="3200" b="1" baseline="-25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80" y="1255604"/>
            <a:ext cx="8163441" cy="3132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3532" y="4708933"/>
            <a:ext cx="90748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4813" lvl="1" indent="-1714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Developed DFT framework and python-based tool to automate high-throughput screening of substrates for synthesis and functionalization of 2D </a:t>
            </a:r>
            <a:r>
              <a:rPr lang="en-US" sz="2000" dirty="0" smtClean="0">
                <a:latin typeface="Calibri" panose="020F0502020204030204" pitchFamily="34" charset="0"/>
              </a:rPr>
              <a:t>materials</a:t>
            </a:r>
          </a:p>
          <a:p>
            <a:pPr marL="233363" lvl="1"/>
            <a:endParaRPr lang="en-US" sz="1000" dirty="0" smtClean="0">
              <a:latin typeface="Calibri" panose="020F0502020204030204" pitchFamily="34" charset="0"/>
            </a:endParaRPr>
          </a:p>
          <a:p>
            <a:pPr marL="404813" lvl="1" indent="-1714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In-progress: Integrating with phase-field models for bottom-up </a:t>
            </a:r>
            <a:r>
              <a:rPr lang="en-US" sz="2000" dirty="0">
                <a:latin typeface="Calibri" panose="020F0502020204030204" pitchFamily="34" charset="0"/>
              </a:rPr>
              <a:t>design of 2D materials with controllable structural, mechanical and electronic </a:t>
            </a:r>
            <a:r>
              <a:rPr lang="en-US" sz="2000" dirty="0" smtClean="0">
                <a:latin typeface="Calibri" panose="020F0502020204030204" pitchFamily="34" charset="0"/>
              </a:rPr>
              <a:t>properties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7475" y="6371254"/>
            <a:ext cx="25147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NIST</a:t>
            </a:r>
            <a:r>
              <a:rPr lang="en-US" sz="2200" b="1" dirty="0" smtClean="0"/>
              <a:t>:</a:t>
            </a:r>
            <a:r>
              <a:rPr lang="en-US" sz="2200" dirty="0" smtClean="0"/>
              <a:t> Singh, Tavazza</a:t>
            </a:r>
            <a:endParaRPr lang="en-US" sz="2200" dirty="0" smtClean="0"/>
          </a:p>
        </p:txBody>
      </p:sp>
    </p:spTree>
    <p:extLst>
      <p:ext uri="{BB962C8B-B14F-4D97-AF65-F5344CB8AC3E}">
        <p14:creationId xmlns:p14="http://schemas.microsoft.com/office/powerpoint/2010/main" val="214408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117475" y="1077131"/>
            <a:ext cx="70231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96788" y="-1"/>
            <a:ext cx="8750424" cy="1083701"/>
          </a:xfrm>
        </p:spPr>
        <p:txBody>
          <a:bodyPr>
            <a:noAutofit/>
          </a:bodyPr>
          <a:lstStyle/>
          <a:p>
            <a:r>
              <a:rPr lang="en-US" altLang="en-US" sz="3200" b="1" u="sng" dirty="0" smtClean="0"/>
              <a:t>NIST Collaboration</a:t>
            </a:r>
            <a:r>
              <a:rPr lang="en-US" altLang="en-US" sz="3200" b="1" dirty="0" smtClean="0"/>
              <a:t>: </a:t>
            </a:r>
            <a:r>
              <a:rPr lang="en-US" sz="3200" b="1" dirty="0">
                <a:latin typeface="Calibri" panose="020F0502020204030204" pitchFamily="34" charset="0"/>
              </a:rPr>
              <a:t>Modeling of</a:t>
            </a:r>
            <a:r>
              <a:rPr lang="ru-RU" sz="3200" b="1" dirty="0">
                <a:latin typeface="Calibri" panose="020F0502020204030204" pitchFamily="34" charset="0"/>
              </a:rPr>
              <a:t> </a:t>
            </a:r>
            <a:r>
              <a:rPr lang="en-US" sz="3200" b="1" dirty="0">
                <a:latin typeface="Calibri" panose="020F0502020204030204" pitchFamily="34" charset="0"/>
              </a:rPr>
              <a:t>Alloy Phase Diagrams for Band-Gap Engineering</a:t>
            </a:r>
            <a:r>
              <a:rPr lang="en-US" altLang="en-US" sz="3200" b="1" dirty="0" smtClean="0"/>
              <a:t> </a:t>
            </a:r>
            <a:endParaRPr lang="en-US" sz="3200" b="1" baseline="-25000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52400" y="1259999"/>
            <a:ext cx="6283076" cy="707886"/>
          </a:xfrm>
          <a:prstGeom prst="rect">
            <a:avLst/>
          </a:prstGeom>
          <a:noFill/>
          <a:ln w="6350">
            <a:solidFill>
              <a:schemeClr val="accent1">
                <a:shade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defTabSz="457200"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Case 1: Alloying on 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ea typeface="ＭＳ Ｐゴシック" pitchFamily="34" charset="-128"/>
              </a:rPr>
              <a:t>Chalcogen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 sublattice  -   Mo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ea typeface="ＭＳ Ｐゴシック" pitchFamily="34" charset="-128"/>
              </a:rPr>
              <a:t>S</a:t>
            </a:r>
            <a:r>
              <a:rPr lang="en-US" sz="2000" baseline="-25000" dirty="0" smtClean="0">
                <a:solidFill>
                  <a:srgbClr val="FF0000"/>
                </a:solidFill>
                <a:latin typeface="Calibri"/>
                <a:ea typeface="ＭＳ Ｐゴシック" pitchFamily="34" charset="-128"/>
              </a:rPr>
              <a:t>2(1-x)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ea typeface="ＭＳ Ｐゴシック" pitchFamily="34" charset="-128"/>
              </a:rPr>
              <a:t>Te</a:t>
            </a:r>
            <a:r>
              <a:rPr lang="en-US" sz="2000" baseline="-25000" dirty="0" smtClean="0">
                <a:solidFill>
                  <a:srgbClr val="FF0000"/>
                </a:solidFill>
                <a:latin typeface="Calibri"/>
                <a:ea typeface="ＭＳ Ｐゴシック" pitchFamily="34" charset="-128"/>
              </a:rPr>
              <a:t>2x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 </a:t>
            </a:r>
          </a:p>
          <a:p>
            <a:pPr marL="342900" indent="-342900" defTabSz="457200"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Case 2: Alloying on </a:t>
            </a:r>
            <a:r>
              <a:rPr lang="en-US" sz="2000" dirty="0" smtClean="0">
                <a:solidFill>
                  <a:srgbClr val="0000CC"/>
                </a:solidFill>
                <a:latin typeface="Calibri"/>
                <a:ea typeface="ＭＳ Ｐゴシック" pitchFamily="34" charset="-128"/>
              </a:rPr>
              <a:t>Metal 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sublattice </a:t>
            </a:r>
            <a:r>
              <a:rPr lang="ru-RU" sz="2000" dirty="0" smtClean="0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-   </a:t>
            </a:r>
            <a:r>
              <a:rPr lang="en-US" sz="2000" dirty="0" smtClean="0">
                <a:solidFill>
                  <a:srgbClr val="1629DC"/>
                </a:solidFill>
                <a:latin typeface="Calibri"/>
                <a:ea typeface="ＭＳ Ｐゴシック" pitchFamily="34" charset="-128"/>
              </a:rPr>
              <a:t>Nb</a:t>
            </a:r>
            <a:r>
              <a:rPr lang="en-US" sz="2000" baseline="-25000" dirty="0" smtClean="0">
                <a:solidFill>
                  <a:srgbClr val="1629DC"/>
                </a:solidFill>
                <a:latin typeface="Calibri"/>
                <a:ea typeface="ＭＳ Ｐゴシック" pitchFamily="34" charset="-128"/>
              </a:rPr>
              <a:t>(1-x)</a:t>
            </a:r>
            <a:r>
              <a:rPr lang="en-US" sz="2000" dirty="0" smtClean="0">
                <a:solidFill>
                  <a:srgbClr val="1629DC"/>
                </a:solidFill>
                <a:latin typeface="Calibri"/>
                <a:ea typeface="ＭＳ Ｐゴシック" pitchFamily="34" charset="-128"/>
              </a:rPr>
              <a:t>W</a:t>
            </a:r>
            <a:r>
              <a:rPr lang="en-US" sz="2000" baseline="-25000" dirty="0" smtClean="0">
                <a:solidFill>
                  <a:srgbClr val="1629DC"/>
                </a:solidFill>
                <a:latin typeface="Calibri"/>
                <a:ea typeface="ＭＳ Ｐゴシック" pitchFamily="34" charset="-128"/>
              </a:rPr>
              <a:t>x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Se</a:t>
            </a:r>
            <a:r>
              <a:rPr lang="en-US" sz="2000" baseline="-25000" dirty="0" smtClean="0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2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 </a:t>
            </a:r>
            <a:endParaRPr lang="en-US" sz="2000" baseline="30000" dirty="0">
              <a:solidFill>
                <a:prstClr val="black"/>
              </a:solidFill>
              <a:latin typeface="Calibri"/>
              <a:ea typeface="ＭＳ Ｐゴシック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49241" y="1595535"/>
            <a:ext cx="220874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CC"/>
                </a:solidFill>
                <a:latin typeface="Calibri" panose="020F0502020204030204" pitchFamily="34" charset="0"/>
              </a:rPr>
              <a:t>Nb</a:t>
            </a:r>
            <a:r>
              <a:rPr lang="en-US" dirty="0" smtClean="0">
                <a:latin typeface="Calibri" panose="020F0502020204030204" pitchFamily="34" charset="0"/>
              </a:rPr>
              <a:t> is </a:t>
            </a:r>
            <a:r>
              <a:rPr lang="ru-RU" dirty="0" smtClean="0">
                <a:latin typeface="Calibri" panose="020F0502020204030204" pitchFamily="34" charset="0"/>
              </a:rPr>
              <a:t>а</a:t>
            </a:r>
            <a:r>
              <a:rPr lang="en-US" dirty="0" smtClean="0">
                <a:latin typeface="Calibri" panose="020F0502020204030204" pitchFamily="34" charset="0"/>
              </a:rPr>
              <a:t> p-type dopant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2502" y="2064307"/>
            <a:ext cx="61722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</a:rPr>
              <a:t>(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</a:rPr>
              <a:t>1)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</a:rPr>
              <a:t>Calculate DFT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</a:rPr>
              <a:t>formation energies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06779" y="2868029"/>
            <a:ext cx="53340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US" dirty="0">
                <a:latin typeface="Times" charset="0"/>
              </a:rPr>
              <a:t>H</a:t>
            </a:r>
            <a:r>
              <a:rPr lang="en-US" baseline="-25000" dirty="0">
                <a:latin typeface="Times" charset="0"/>
              </a:rPr>
              <a:t>CE</a:t>
            </a:r>
            <a:r>
              <a:rPr lang="en-US" dirty="0">
                <a:latin typeface="Times" charset="0"/>
              </a:rPr>
              <a:t> = E(</a:t>
            </a:r>
            <a:r>
              <a:rPr lang="en-US" dirty="0">
                <a:latin typeface="Symbol" charset="2"/>
                <a:cs typeface="Symbol" charset="2"/>
              </a:rPr>
              <a:t>s</a:t>
            </a:r>
            <a:r>
              <a:rPr lang="en-US" baseline="-25000" dirty="0">
                <a:latin typeface="Times" charset="0"/>
              </a:rPr>
              <a:t>1</a:t>
            </a:r>
            <a:r>
              <a:rPr lang="en-US" dirty="0">
                <a:latin typeface="Times" charset="0"/>
              </a:rPr>
              <a:t>…</a:t>
            </a:r>
            <a:r>
              <a:rPr lang="en-US" dirty="0">
                <a:latin typeface="Symbol" charset="2"/>
                <a:cs typeface="Symbol" charset="2"/>
              </a:rPr>
              <a:t>s</a:t>
            </a:r>
            <a:r>
              <a:rPr lang="en-US" baseline="-25000" dirty="0">
                <a:latin typeface="Times" charset="0"/>
              </a:rPr>
              <a:t>n</a:t>
            </a:r>
            <a:r>
              <a:rPr lang="en-US" dirty="0">
                <a:latin typeface="Times" charset="0"/>
              </a:rPr>
              <a:t>) =</a:t>
            </a:r>
            <a:r>
              <a:rPr lang="en-US" dirty="0">
                <a:latin typeface="Calibri"/>
              </a:rPr>
              <a:t> </a:t>
            </a:r>
            <a:r>
              <a:rPr lang="en-US" dirty="0">
                <a:latin typeface="Symbol" charset="2"/>
                <a:cs typeface="Symbol" charset="2"/>
              </a:rPr>
              <a:t>S</a:t>
            </a:r>
            <a:r>
              <a:rPr lang="en-US" baseline="-25000" dirty="0">
                <a:latin typeface="Times" charset="0"/>
              </a:rPr>
              <a:t>{i,j}</a:t>
            </a:r>
            <a:r>
              <a:rPr lang="en-US" dirty="0">
                <a:latin typeface="Times" charset="0"/>
              </a:rPr>
              <a:t>J</a:t>
            </a:r>
            <a:r>
              <a:rPr lang="en-US" baseline="-25000" dirty="0">
                <a:latin typeface="Times" charset="0"/>
              </a:rPr>
              <a:t>ij</a:t>
            </a:r>
            <a:r>
              <a:rPr lang="en-US" dirty="0">
                <a:latin typeface="Symbol" charset="2"/>
                <a:cs typeface="Symbol" charset="2"/>
              </a:rPr>
              <a:t>s</a:t>
            </a:r>
            <a:r>
              <a:rPr lang="en-US" baseline="-25000" dirty="0">
                <a:latin typeface="Times" charset="0"/>
              </a:rPr>
              <a:t>i</a:t>
            </a:r>
            <a:r>
              <a:rPr lang="en-US" dirty="0">
                <a:latin typeface="Symbol" charset="2"/>
                <a:cs typeface="Symbol" charset="2"/>
              </a:rPr>
              <a:t>s</a:t>
            </a:r>
            <a:r>
              <a:rPr lang="en-US" baseline="-25000" dirty="0">
                <a:latin typeface="Times" charset="0"/>
              </a:rPr>
              <a:t>j</a:t>
            </a:r>
            <a:r>
              <a:rPr lang="en-US" dirty="0">
                <a:latin typeface="Times" charset="0"/>
              </a:rPr>
              <a:t> + </a:t>
            </a:r>
            <a:r>
              <a:rPr lang="en-US" dirty="0">
                <a:latin typeface="Symbol" charset="2"/>
                <a:cs typeface="Symbol" charset="2"/>
              </a:rPr>
              <a:t>S</a:t>
            </a:r>
            <a:r>
              <a:rPr lang="en-US" baseline="-25000" dirty="0">
                <a:latin typeface="Times" charset="0"/>
              </a:rPr>
              <a:t>{i,j,k}</a:t>
            </a:r>
            <a:r>
              <a:rPr lang="en-US" dirty="0">
                <a:latin typeface="Times" charset="0"/>
              </a:rPr>
              <a:t>J</a:t>
            </a:r>
            <a:r>
              <a:rPr lang="en-US" baseline="-25000" dirty="0">
                <a:latin typeface="Times" charset="0"/>
              </a:rPr>
              <a:t>ijk</a:t>
            </a:r>
            <a:r>
              <a:rPr lang="en-US" dirty="0">
                <a:latin typeface="Symbol" charset="2"/>
                <a:cs typeface="Symbol" charset="2"/>
              </a:rPr>
              <a:t>s</a:t>
            </a:r>
            <a:r>
              <a:rPr lang="en-US" baseline="-25000" dirty="0">
                <a:latin typeface="Times" charset="0"/>
              </a:rPr>
              <a:t>i</a:t>
            </a:r>
            <a:r>
              <a:rPr lang="en-US" dirty="0">
                <a:latin typeface="Symbol" charset="2"/>
                <a:cs typeface="Symbol" charset="2"/>
              </a:rPr>
              <a:t>s</a:t>
            </a:r>
            <a:r>
              <a:rPr lang="en-US" baseline="-25000" dirty="0">
                <a:latin typeface="Times" charset="0"/>
              </a:rPr>
              <a:t>j</a:t>
            </a:r>
            <a:r>
              <a:rPr lang="en-US" dirty="0">
                <a:latin typeface="Symbol" charset="2"/>
                <a:cs typeface="Symbol" charset="2"/>
              </a:rPr>
              <a:t>s</a:t>
            </a:r>
            <a:r>
              <a:rPr lang="en-US" baseline="-25000" dirty="0">
                <a:latin typeface="Times" charset="0"/>
              </a:rPr>
              <a:t>k</a:t>
            </a:r>
            <a:r>
              <a:rPr lang="en-US" dirty="0">
                <a:latin typeface="Times" charset="0"/>
              </a:rPr>
              <a:t> + </a:t>
            </a:r>
            <a:r>
              <a:rPr lang="en-US" dirty="0" smtClean="0">
                <a:latin typeface="Times" charset="0"/>
              </a:rPr>
              <a:t>…</a:t>
            </a:r>
          </a:p>
          <a:p>
            <a:pPr defTabSz="457200">
              <a:lnSpc>
                <a:spcPct val="200000"/>
              </a:lnSpc>
              <a:defRPr/>
            </a:pPr>
            <a:r>
              <a:rPr lang="en-US" dirty="0" smtClean="0">
                <a:latin typeface="Times" charset="0"/>
              </a:rPr>
              <a:t>   </a:t>
            </a:r>
            <a:r>
              <a:rPr lang="en-US" dirty="0" smtClean="0">
                <a:latin typeface="Times" charset="0"/>
              </a:rPr>
              <a:t>H</a:t>
            </a:r>
            <a:r>
              <a:rPr lang="en-US" baseline="-25000" dirty="0" smtClean="0">
                <a:latin typeface="Times" charset="0"/>
              </a:rPr>
              <a:t>CE</a:t>
            </a:r>
            <a:r>
              <a:rPr lang="en-US" dirty="0" smtClean="0">
                <a:latin typeface="Times" charset="0"/>
              </a:rPr>
              <a:t>=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baseline="-25000" dirty="0" smtClean="0">
                <a:latin typeface="Symbol" charset="2"/>
                <a:cs typeface="Symbol" charset="2"/>
              </a:rPr>
              <a:t>a</a:t>
            </a:r>
            <a:r>
              <a:rPr lang="en-US" dirty="0" smtClean="0">
                <a:latin typeface="Calibri"/>
                <a:cs typeface="Symbol" charset="2"/>
              </a:rPr>
              <a:t>J</a:t>
            </a:r>
            <a:r>
              <a:rPr lang="en-US" baseline="-25000" dirty="0" smtClean="0">
                <a:latin typeface="Symbol" charset="2"/>
                <a:cs typeface="Symbol" charset="2"/>
              </a:rPr>
              <a:t>a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baseline="-25000" dirty="0" smtClean="0">
                <a:latin typeface="Symbol" charset="2"/>
                <a:cs typeface="Symbol" charset="2"/>
              </a:rPr>
              <a:t>a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574" y="2468563"/>
            <a:ext cx="4105484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 defTabSz="457200">
              <a:defRPr/>
            </a:pPr>
            <a:r>
              <a:rPr lang="en-US" sz="2000" b="1" dirty="0" smtClean="0">
                <a:latin typeface="Calibri"/>
              </a:rPr>
              <a:t>(2) </a:t>
            </a:r>
            <a:r>
              <a:rPr lang="en-US" sz="2000" dirty="0" smtClean="0">
                <a:latin typeface="Calibri"/>
              </a:rPr>
              <a:t>Fit Cluster Expansion Hamiltonian:</a:t>
            </a:r>
            <a:endParaRPr lang="en-US" sz="2000" dirty="0"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1294" y="3775160"/>
            <a:ext cx="560448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sz="2000" b="1" dirty="0" smtClean="0">
                <a:latin typeface="Calibri"/>
              </a:rPr>
              <a:t>(3) </a:t>
            </a:r>
            <a:r>
              <a:rPr lang="en-US" sz="2000" dirty="0" smtClean="0">
                <a:latin typeface="Calibri"/>
              </a:rPr>
              <a:t>Calculate </a:t>
            </a:r>
            <a:r>
              <a:rPr lang="en-US" sz="2000" dirty="0" smtClean="0">
                <a:latin typeface="Calibri"/>
              </a:rPr>
              <a:t>phase </a:t>
            </a:r>
            <a:r>
              <a:rPr lang="en-US" sz="2000" dirty="0" smtClean="0">
                <a:latin typeface="Calibri"/>
              </a:rPr>
              <a:t>diagrams </a:t>
            </a:r>
            <a:r>
              <a:rPr lang="en-US" sz="2000" dirty="0" smtClean="0">
                <a:latin typeface="Calibri"/>
              </a:rPr>
              <a:t>(via MC simulation</a:t>
            </a:r>
            <a:r>
              <a:rPr lang="en-US" sz="2000" dirty="0" smtClean="0">
                <a:latin typeface="Calibri"/>
              </a:rPr>
              <a:t>):</a:t>
            </a:r>
            <a:endParaRPr lang="en-US" sz="2000" dirty="0">
              <a:latin typeface="Calibri"/>
            </a:endParaRPr>
          </a:p>
        </p:txBody>
      </p:sp>
      <p:pic>
        <p:nvPicPr>
          <p:cNvPr id="10" name="Picture 9" descr="eofx_vdW235(1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779" y="2284852"/>
            <a:ext cx="3450738" cy="2980615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4235933" y="2288112"/>
            <a:ext cx="1452346" cy="563589"/>
          </a:xfrm>
          <a:prstGeom prst="straightConnector1">
            <a:avLst/>
          </a:prstGeom>
          <a:ln w="5715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t="1098" b="1"/>
          <a:stretch/>
        </p:blipFill>
        <p:spPr>
          <a:xfrm>
            <a:off x="2986478" y="4310743"/>
            <a:ext cx="2701801" cy="2463841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283555" y="4120348"/>
            <a:ext cx="2711354" cy="2623002"/>
            <a:chOff x="283555" y="4120348"/>
            <a:chExt cx="2711354" cy="2623002"/>
          </a:xfrm>
        </p:grpSpPr>
        <p:grpSp>
          <p:nvGrpSpPr>
            <p:cNvPr id="14" name="Group 13"/>
            <p:cNvGrpSpPr/>
            <p:nvPr/>
          </p:nvGrpSpPr>
          <p:grpSpPr>
            <a:xfrm>
              <a:off x="283555" y="4191598"/>
              <a:ext cx="2711354" cy="2551752"/>
              <a:chOff x="6172200" y="3959897"/>
              <a:chExt cx="3053858" cy="2874095"/>
            </a:xfrm>
          </p:grpSpPr>
          <p:pic>
            <p:nvPicPr>
              <p:cNvPr id="15" name="Picture 14" descr="PD_vdW(2).pd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72200" y="3959897"/>
                <a:ext cx="2720126" cy="2874095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8554592" y="6483943"/>
                <a:ext cx="671466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ru-RU" sz="1200" dirty="0" smtClean="0"/>
                  <a:t>Мо</a:t>
                </a:r>
                <a:r>
                  <a:rPr lang="ru-RU" sz="1200" dirty="0" smtClean="0">
                    <a:solidFill>
                      <a:srgbClr val="FF0000"/>
                    </a:solidFill>
                  </a:rPr>
                  <a:t>Те</a:t>
                </a:r>
                <a:r>
                  <a:rPr lang="ru-RU" sz="1200" baseline="-25000" dirty="0" smtClean="0">
                    <a:solidFill>
                      <a:srgbClr val="FF0000"/>
                    </a:solidFill>
                  </a:rPr>
                  <a:t>2</a:t>
                </a:r>
                <a:r>
                  <a:rPr lang="ru-RU" sz="1200" dirty="0" smtClean="0"/>
                  <a:t> </a:t>
                </a:r>
                <a:endParaRPr lang="en-US" sz="1200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6336500" y="6508994"/>
                <a:ext cx="603178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ru-RU" sz="1200" dirty="0" smtClean="0"/>
                  <a:t>Мо</a:t>
                </a:r>
                <a:r>
                  <a:rPr lang="en-US" sz="1200" dirty="0" smtClean="0">
                    <a:solidFill>
                      <a:srgbClr val="FF0000"/>
                    </a:solidFill>
                  </a:rPr>
                  <a:t>S</a:t>
                </a:r>
                <a:r>
                  <a:rPr lang="ru-RU" sz="1200" baseline="-25000" dirty="0" smtClean="0">
                    <a:solidFill>
                      <a:srgbClr val="FF0000"/>
                    </a:solidFill>
                  </a:rPr>
                  <a:t>2</a:t>
                </a:r>
                <a:r>
                  <a:rPr lang="ru-RU" sz="1200" dirty="0" smtClean="0">
                    <a:solidFill>
                      <a:srgbClr val="FF0000"/>
                    </a:solidFill>
                  </a:rPr>
                  <a:t> </a:t>
                </a:r>
                <a:endParaRPr lang="en-US" sz="12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1" name="Rectangle 20"/>
            <p:cNvSpPr/>
            <p:nvPr/>
          </p:nvSpPr>
          <p:spPr>
            <a:xfrm>
              <a:off x="1199408" y="4120348"/>
              <a:ext cx="971908" cy="2260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6314702" y="5542663"/>
            <a:ext cx="25147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NIST</a:t>
            </a:r>
            <a:r>
              <a:rPr lang="en-US" sz="2200" b="1" dirty="0" smtClean="0"/>
              <a:t>:</a:t>
            </a:r>
            <a:r>
              <a:rPr lang="en-US" sz="2200" dirty="0" smtClean="0"/>
              <a:t> Singh, Tavazza</a:t>
            </a:r>
            <a:endParaRPr lang="en-US" sz="2200" dirty="0" smtClean="0"/>
          </a:p>
        </p:txBody>
      </p:sp>
    </p:spTree>
    <p:extLst>
      <p:ext uri="{BB962C8B-B14F-4D97-AF65-F5344CB8AC3E}">
        <p14:creationId xmlns:p14="http://schemas.microsoft.com/office/powerpoint/2010/main" val="343872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6788" y="-1"/>
            <a:ext cx="8750424" cy="1083701"/>
          </a:xfrm>
        </p:spPr>
        <p:txBody>
          <a:bodyPr>
            <a:noAutofit/>
          </a:bodyPr>
          <a:lstStyle/>
          <a:p>
            <a:r>
              <a:rPr lang="en-US" altLang="en-US" sz="3200" b="1" u="sng" dirty="0" smtClean="0"/>
              <a:t>NIST Collaboration</a:t>
            </a:r>
            <a:r>
              <a:rPr lang="en-US" altLang="en-US" sz="3200" b="1" dirty="0" smtClean="0"/>
              <a:t>: </a:t>
            </a:r>
            <a:r>
              <a:rPr lang="en-US" sz="3200" b="1" dirty="0" smtClean="0">
                <a:latin typeface="Calibri" panose="020F0502020204030204" pitchFamily="34" charset="0"/>
              </a:rPr>
              <a:t>Benchmarked Library of</a:t>
            </a:r>
            <a:br>
              <a:rPr lang="en-US" sz="3200" b="1" dirty="0" smtClean="0">
                <a:latin typeface="Calibri" panose="020F0502020204030204" pitchFamily="34" charset="0"/>
              </a:rPr>
            </a:br>
            <a:r>
              <a:rPr lang="en-US" sz="3200" b="1" dirty="0" smtClean="0">
                <a:latin typeface="Calibri" panose="020F0502020204030204" pitchFamily="34" charset="0"/>
              </a:rPr>
              <a:t>Two-Dimensional Nanomaterials</a:t>
            </a:r>
            <a:r>
              <a:rPr lang="en-US" altLang="en-US" sz="3200" b="1" dirty="0" smtClean="0"/>
              <a:t> </a:t>
            </a:r>
            <a:endParaRPr lang="en-US" sz="3200" b="1" baseline="-250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17475" y="1077131"/>
            <a:ext cx="70231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0" y="1457541"/>
            <a:ext cx="8949566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CVT </a:t>
            </a:r>
            <a:r>
              <a:rPr kumimoji="0" lang="en-US" sz="2200" b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single crystal</a:t>
            </a:r>
            <a:r>
              <a:rPr kumimoji="0" lang="en-US" sz="2200" b="0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growth:</a:t>
            </a:r>
          </a:p>
          <a:p>
            <a:pPr marL="346075" lvl="1" indent="-179388">
              <a:buFont typeface="Wingdings" panose="05000000000000000000" pitchFamily="2" charset="2"/>
              <a:buChar char="§"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346075" lvl="1" indent="-179388">
              <a:buFont typeface="Wingdings" panose="05000000000000000000" pitchFamily="2" charset="2"/>
              <a:buChar char="§"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2D Library for developing 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controlled doping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(computational + experim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database)</a:t>
            </a:r>
          </a:p>
          <a:p>
            <a:pPr marL="346075" lvl="1" indent="-179388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NbSe</a:t>
            </a:r>
            <a:r>
              <a:rPr lang="en-US" sz="2000" baseline="-25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2</a:t>
            </a:r>
            <a:r>
              <a:rPr lang="en-US" sz="2000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; 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MoTe</a:t>
            </a:r>
            <a:r>
              <a:rPr lang="en-US" sz="2000" baseline="-25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2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;  Mo</a:t>
            </a:r>
            <a:r>
              <a:rPr lang="en-US" sz="2000" baseline="-25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1-x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W</a:t>
            </a:r>
            <a:r>
              <a:rPr lang="en-US" sz="2000" baseline="-25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x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Te</a:t>
            </a:r>
            <a:r>
              <a:rPr lang="en-US" sz="2000" baseline="-25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2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WS</a:t>
            </a:r>
            <a:r>
              <a:rPr lang="en-US" sz="2000" baseline="-25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2(1-x)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Te</a:t>
            </a:r>
            <a:r>
              <a:rPr lang="en-US" sz="2000" baseline="-25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2x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GaSe</a:t>
            </a:r>
            <a:endParaRPr lang="en-US" sz="2000" baseline="-250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3483" y="2553155"/>
            <a:ext cx="3637479" cy="13116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9025" y="1197156"/>
            <a:ext cx="3030956" cy="9755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31885" y="3267192"/>
            <a:ext cx="633211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CVD </a:t>
            </a:r>
            <a:r>
              <a:rPr kumimoji="0" lang="en-US" sz="22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wafer-scale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growth:</a:t>
            </a:r>
          </a:p>
          <a:p>
            <a:pPr marL="346075" marR="0" lvl="1" indent="-179388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Metal sulfurization: Mo + S</a:t>
            </a:r>
            <a:r>
              <a:rPr kumimoji="0" lang="en-US" sz="20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MoS</a:t>
            </a:r>
            <a:r>
              <a:rPr kumimoji="0" lang="en-US" sz="20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</a:t>
            </a:r>
          </a:p>
          <a:p>
            <a:pPr marL="346075" marR="0" lvl="1" indent="-179388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Chloride-chemistry CVD: MoCl</a:t>
            </a:r>
            <a:r>
              <a:rPr kumimoji="0" lang="en-US" sz="20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5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+ H</a:t>
            </a:r>
            <a:r>
              <a:rPr kumimoji="0" lang="en-US" sz="20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Wingdings" panose="05000000000000000000" pitchFamily="2" charset="2"/>
              </a:rPr>
              <a:t> MoS</a:t>
            </a:r>
            <a:r>
              <a:rPr kumimoji="0" lang="en-US" sz="20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Wingdings" panose="05000000000000000000" pitchFamily="2" charset="2"/>
              </a:rPr>
              <a:t>2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Wingdings" panose="05000000000000000000" pitchFamily="2" charset="2"/>
              </a:rPr>
              <a:t> (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Wingdings" panose="05000000000000000000" pitchFamily="2" charset="2"/>
              </a:rPr>
              <a:t>Year 3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Wingdings" panose="05000000000000000000" pitchFamily="2" charset="2"/>
              </a:rPr>
              <a:t>)</a:t>
            </a:r>
          </a:p>
          <a:p>
            <a:pPr marL="346075" marR="0" lvl="1" indent="-179388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Wingdings" panose="05000000000000000000" pitchFamily="2" charset="2"/>
              </a:rPr>
              <a:t>Pulsed MOCVD/ALD: EDNOMo + DEDS  MoS</a:t>
            </a:r>
            <a:r>
              <a:rPr kumimoji="0" lang="en-US" sz="20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Wingdings" panose="05000000000000000000" pitchFamily="2" charset="2"/>
              </a:rPr>
              <a:t>2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Wingdings" panose="05000000000000000000" pitchFamily="2" charset="2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15304" y="5438951"/>
            <a:ext cx="864993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Low-temperature solution growth</a:t>
            </a: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(to complement NU’s graphene inks)</a:t>
            </a: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290513" marR="0" lvl="1" indent="-179388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 “MoS</a:t>
            </a:r>
            <a:r>
              <a:rPr kumimoji="0" lang="en-US" sz="20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2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” ink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sym typeface="Wingdings" panose="05000000000000000000" pitchFamily="2" charset="2"/>
              </a:rPr>
              <a:t> anneal  3D printing of MoS</a:t>
            </a:r>
            <a:r>
              <a:rPr kumimoji="0" lang="en-US" sz="20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sym typeface="Wingdings" panose="05000000000000000000" pitchFamily="2" charset="2"/>
              </a:rPr>
              <a:t>2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sym typeface="Wingdings" panose="05000000000000000000" pitchFamily="2" charset="2"/>
              </a:rPr>
              <a:t>/graphene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sym typeface="Wingdings" panose="05000000000000000000" pitchFamily="2" charset="2"/>
              </a:rPr>
              <a:t> devices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300233" y="3950286"/>
            <a:ext cx="2619249" cy="1345511"/>
            <a:chOff x="6567055" y="3998385"/>
            <a:chExt cx="2243978" cy="115273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67055" y="3998385"/>
              <a:ext cx="1144099" cy="115273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4904" y="4017515"/>
              <a:ext cx="1076129" cy="1122917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117475" y="6354812"/>
            <a:ext cx="50839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NIST</a:t>
            </a:r>
            <a:r>
              <a:rPr lang="en-US" sz="2200" b="1" dirty="0" smtClean="0"/>
              <a:t>:</a:t>
            </a:r>
            <a:r>
              <a:rPr lang="en-US" sz="2200" dirty="0" smtClean="0"/>
              <a:t> Davydov, Krylyuk, Maslar, Debnath</a:t>
            </a:r>
            <a:endParaRPr lang="en-US" sz="2200" dirty="0" smtClean="0"/>
          </a:p>
        </p:txBody>
      </p:sp>
    </p:spTree>
    <p:extLst>
      <p:ext uri="{BB962C8B-B14F-4D97-AF65-F5344CB8AC3E}">
        <p14:creationId xmlns:p14="http://schemas.microsoft.com/office/powerpoint/2010/main" val="137111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6788" y="-1"/>
            <a:ext cx="8750424" cy="1083701"/>
          </a:xfrm>
        </p:spPr>
        <p:txBody>
          <a:bodyPr>
            <a:noAutofit/>
          </a:bodyPr>
          <a:lstStyle/>
          <a:p>
            <a:r>
              <a:rPr lang="en-US" altLang="en-US" sz="3200" b="1" u="sng" dirty="0" smtClean="0"/>
              <a:t>NIST Collaboration</a:t>
            </a:r>
            <a:r>
              <a:rPr lang="en-US" altLang="en-US" sz="3200" b="1" dirty="0" smtClean="0"/>
              <a:t>: </a:t>
            </a:r>
            <a:r>
              <a:rPr lang="en-US" altLang="en-US" sz="3200" b="1" dirty="0" smtClean="0"/>
              <a:t/>
            </a:r>
            <a:br>
              <a:rPr lang="en-US" altLang="en-US" sz="3200" b="1" dirty="0" smtClean="0"/>
            </a:br>
            <a:r>
              <a:rPr lang="en-US" altLang="en-US" sz="3200" b="1" dirty="0" smtClean="0"/>
              <a:t>2D </a:t>
            </a:r>
            <a:r>
              <a:rPr lang="en-US" sz="3200" b="1" dirty="0" smtClean="0">
                <a:solidFill>
                  <a:prstClr val="black"/>
                </a:solidFill>
              </a:rPr>
              <a:t>Semiconductor/Metal Phase </a:t>
            </a:r>
            <a:r>
              <a:rPr lang="en-US" sz="3200" b="1" dirty="0">
                <a:solidFill>
                  <a:prstClr val="black"/>
                </a:solidFill>
              </a:rPr>
              <a:t>C</a:t>
            </a:r>
            <a:r>
              <a:rPr lang="en-US" sz="3200" b="1" dirty="0" smtClean="0">
                <a:solidFill>
                  <a:prstClr val="black"/>
                </a:solidFill>
              </a:rPr>
              <a:t>hange</a:t>
            </a:r>
            <a:endParaRPr lang="en-US" sz="3200" b="1" baseline="-250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17475" y="1077131"/>
            <a:ext cx="70231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15038" y="5495309"/>
            <a:ext cx="87139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3038" marR="0" lvl="0" indent="-1730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NIST-grown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2D MoTe</a:t>
            </a:r>
            <a:r>
              <a:rPr kumimoji="0" lang="en-US" sz="22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2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layers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show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 semiconductor/metal 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phase transition</a:t>
            </a:r>
          </a:p>
          <a:p>
            <a:pPr marL="173038" marR="0" lvl="0" indent="-1730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200" noProof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NU + NIST </a:t>
            </a:r>
            <a:r>
              <a:rPr lang="en-US" sz="2200" noProof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device </a:t>
            </a:r>
            <a:r>
              <a:rPr lang="en-US" sz="2200" noProof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fabrication and testing to understand </a:t>
            </a:r>
            <a:r>
              <a:rPr lang="en-US" sz="2200" noProof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charge transport</a:t>
            </a:r>
            <a:endParaRPr lang="en-US" sz="2200" noProof="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7150" y="1585670"/>
            <a:ext cx="4201987" cy="3755273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511258" y="1571927"/>
            <a:ext cx="1889006" cy="3807162"/>
            <a:chOff x="2001578" y="1585511"/>
            <a:chExt cx="1515878" cy="305514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01578" y="3155185"/>
              <a:ext cx="1515878" cy="148547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39018" y="1585511"/>
              <a:ext cx="1478438" cy="1493372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7892015" y="3528103"/>
            <a:ext cx="5325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2H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892015" y="2281145"/>
            <a:ext cx="575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CC"/>
                </a:solidFill>
              </a:rPr>
              <a:t>1T’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63946" y="1171076"/>
            <a:ext cx="17836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Calibri" panose="020F0502020204030204" pitchFamily="34" charset="0"/>
              </a:rPr>
              <a:t>Raman </a:t>
            </a:r>
            <a:r>
              <a:rPr lang="en-US" sz="2000" b="1" dirty="0" smtClean="0">
                <a:latin typeface="Calibri" panose="020F0502020204030204" pitchFamily="34" charset="0"/>
              </a:rPr>
              <a:t>Spectra</a:t>
            </a:r>
            <a:endParaRPr lang="en-US" sz="2000" b="1" dirty="0">
              <a:latin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3357" t="815" r="-2"/>
          <a:stretch/>
        </p:blipFill>
        <p:spPr>
          <a:xfrm>
            <a:off x="142503" y="1650671"/>
            <a:ext cx="1062915" cy="36362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2876" y="3592135"/>
            <a:ext cx="1063234" cy="11683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3614" y="1817711"/>
            <a:ext cx="1107881" cy="1124354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 bwMode="auto">
          <a:xfrm flipV="1">
            <a:off x="1011933" y="2421343"/>
            <a:ext cx="410936" cy="52254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CC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Arrow Connector 13"/>
          <p:cNvCxnSpPr>
            <a:endCxn id="11" idx="1"/>
          </p:cNvCxnSpPr>
          <p:nvPr/>
        </p:nvCxnSpPr>
        <p:spPr bwMode="auto">
          <a:xfrm>
            <a:off x="846521" y="3675419"/>
            <a:ext cx="526355" cy="50091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TextBox 23"/>
          <p:cNvSpPr txBox="1"/>
          <p:nvPr/>
        </p:nvSpPr>
        <p:spPr>
          <a:xfrm>
            <a:off x="31570" y="1171018"/>
            <a:ext cx="176920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Calibri" panose="020F0502020204030204" pitchFamily="34" charset="0"/>
              </a:rPr>
              <a:t>Phase </a:t>
            </a:r>
            <a:r>
              <a:rPr lang="en-US" sz="2000" b="1" dirty="0" smtClean="0">
                <a:latin typeface="Calibri" panose="020F0502020204030204" pitchFamily="34" charset="0"/>
              </a:rPr>
              <a:t>Diagram</a:t>
            </a:r>
            <a:endParaRPr lang="en-US" sz="2000" b="1" dirty="0">
              <a:latin typeface="Calibri" panose="020F0502020204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253729" y="1185868"/>
            <a:ext cx="29258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Calibri" panose="020F0502020204030204" pitchFamily="34" charset="0"/>
              </a:rPr>
              <a:t>Transistor Transfer Curves</a:t>
            </a:r>
            <a:endParaRPr lang="en-US" sz="2000" b="1" dirty="0">
              <a:latin typeface="Calibri" panose="020F0502020204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477001" y="6363904"/>
            <a:ext cx="38025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NIST</a:t>
            </a:r>
            <a:r>
              <a:rPr lang="en-US" sz="2200" b="1" dirty="0" smtClean="0"/>
              <a:t>:</a:t>
            </a:r>
            <a:r>
              <a:rPr lang="en-US" sz="2200" dirty="0" smtClean="0"/>
              <a:t> Davydov, Krylyuk, Sharma</a:t>
            </a:r>
            <a:endParaRPr lang="en-US" sz="2200" dirty="0" smtClean="0"/>
          </a:p>
        </p:txBody>
      </p:sp>
      <p:sp>
        <p:nvSpPr>
          <p:cNvPr id="29" name="TextBox 28"/>
          <p:cNvSpPr txBox="1"/>
          <p:nvPr/>
        </p:nvSpPr>
        <p:spPr>
          <a:xfrm>
            <a:off x="65822" y="6363905"/>
            <a:ext cx="344081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NU: </a:t>
            </a:r>
            <a:r>
              <a:rPr lang="en-US" sz="2200" dirty="0" smtClean="0"/>
              <a:t>Hersam, Beck, Bergeron</a:t>
            </a:r>
            <a:endParaRPr lang="en-US" sz="2200" dirty="0" smtClean="0"/>
          </a:p>
        </p:txBody>
      </p:sp>
    </p:spTree>
    <p:extLst>
      <p:ext uri="{BB962C8B-B14F-4D97-AF65-F5344CB8AC3E}">
        <p14:creationId xmlns:p14="http://schemas.microsoft.com/office/powerpoint/2010/main" val="461139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17475" y="1077131"/>
            <a:ext cx="70231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6788" y="-1"/>
            <a:ext cx="8750424" cy="1083701"/>
          </a:xfrm>
        </p:spPr>
        <p:txBody>
          <a:bodyPr>
            <a:noAutofit/>
          </a:bodyPr>
          <a:lstStyle/>
          <a:p>
            <a:r>
              <a:rPr lang="en-US" altLang="en-US" sz="3200" b="1" dirty="0" smtClean="0"/>
              <a:t>Industrial Collaborations</a:t>
            </a:r>
            <a:endParaRPr lang="en-US" sz="3200" b="1" baseline="-25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93" y="1290368"/>
            <a:ext cx="3249412" cy="2284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085" y="1404639"/>
            <a:ext cx="2496818" cy="889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그림 3" descr="C:\Users\Joohoon\Northwestern\Hersam Group\2012-2013\NSF Project\3. Paper\2. BP dispersion\20141226_ACS Nano\figures\Figure 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5" t="62156" r="42545"/>
          <a:stretch/>
        </p:blipFill>
        <p:spPr bwMode="auto">
          <a:xfrm>
            <a:off x="192087" y="3895111"/>
            <a:ext cx="3453637" cy="2392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Image result for ibm log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92"/>
          <a:stretch/>
        </p:blipFill>
        <p:spPr bwMode="auto">
          <a:xfrm>
            <a:off x="5056956" y="3835413"/>
            <a:ext cx="1854483" cy="815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49312" y="2387446"/>
            <a:ext cx="41563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Three graphene inks (inkjet, gravure, and screen printable) are being distributed by Sigma</a:t>
            </a:r>
            <a:endParaRPr lang="en-US" sz="2200" dirty="0"/>
          </a:p>
        </p:txBody>
      </p:sp>
      <p:sp>
        <p:nvSpPr>
          <p:cNvPr id="12" name="TextBox 11"/>
          <p:cNvSpPr txBox="1"/>
          <p:nvPr/>
        </p:nvSpPr>
        <p:spPr>
          <a:xfrm>
            <a:off x="3804085" y="4731965"/>
            <a:ext cx="43602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Black phosphorus inks have been delivered to IBM T. J. Watson </a:t>
            </a:r>
            <a:r>
              <a:rPr lang="en-US" sz="2200" dirty="0"/>
              <a:t>Research Center (Mathias </a:t>
            </a:r>
            <a:r>
              <a:rPr lang="en-US" sz="2200" dirty="0" smtClean="0"/>
              <a:t>Steiner, Michael Engel) for device testing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0327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6788" y="-1"/>
            <a:ext cx="8750424" cy="1083701"/>
          </a:xfrm>
        </p:spPr>
        <p:txBody>
          <a:bodyPr>
            <a:noAutofit/>
          </a:bodyPr>
          <a:lstStyle/>
          <a:p>
            <a:r>
              <a:rPr lang="en-US" altLang="en-US" sz="3200" b="1" u="sng" dirty="0" smtClean="0"/>
              <a:t>Future Work</a:t>
            </a:r>
            <a:r>
              <a:rPr lang="en-US" altLang="en-US" sz="3200" b="1" dirty="0" smtClean="0"/>
              <a:t>: </a:t>
            </a:r>
            <a:br>
              <a:rPr lang="en-US" altLang="en-US" sz="3200" b="1" dirty="0" smtClean="0"/>
            </a:br>
            <a:r>
              <a:rPr lang="en-US" sz="3200" b="1" dirty="0"/>
              <a:t>Substitutional Doping</a:t>
            </a:r>
            <a:endParaRPr lang="en-US" sz="3200" b="1" baseline="-250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17475" y="1077131"/>
            <a:ext cx="70231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13"/>
          <p:cNvSpPr>
            <a:spLocks noGrp="1"/>
          </p:cNvSpPr>
          <p:nvPr>
            <p:ph idx="1"/>
          </p:nvPr>
        </p:nvSpPr>
        <p:spPr>
          <a:xfrm>
            <a:off x="196788" y="1561291"/>
            <a:ext cx="5990256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Work at NIST on growth and processing of </a:t>
            </a:r>
            <a:r>
              <a:rPr lang="en-US" sz="2400" dirty="0" smtClean="0"/>
              <a:t>S-doped </a:t>
            </a:r>
            <a:r>
              <a:rPr lang="en-US" sz="2400" dirty="0" smtClean="0"/>
              <a:t>WTe</a:t>
            </a:r>
            <a:r>
              <a:rPr lang="en-US" sz="2400" baseline="-25000" dirty="0" smtClean="0"/>
              <a:t>2</a:t>
            </a:r>
            <a:r>
              <a:rPr lang="en-US" sz="2400" dirty="0"/>
              <a:t> </a:t>
            </a:r>
            <a:r>
              <a:rPr lang="en-US" sz="2400" dirty="0" smtClean="0"/>
              <a:t>for metal-semiconductor junctions. X. Ren </a:t>
            </a:r>
            <a:r>
              <a:rPr lang="en-US" sz="2400" dirty="0"/>
              <a:t>(NU student) will visit </a:t>
            </a:r>
            <a:r>
              <a:rPr lang="en-US" sz="2400" dirty="0" smtClean="0"/>
              <a:t>NIST</a:t>
            </a:r>
            <a:r>
              <a:rPr lang="en-US" sz="2400" dirty="0" smtClean="0"/>
              <a:t>.</a:t>
            </a:r>
          </a:p>
          <a:p>
            <a:pPr marL="0" indent="0">
              <a:buNone/>
            </a:pPr>
            <a:endParaRPr lang="en-US" sz="1200" dirty="0"/>
          </a:p>
          <a:p>
            <a:r>
              <a:rPr lang="en-US" sz="2400" dirty="0" smtClean="0"/>
              <a:t>Develop sample preparation </a:t>
            </a:r>
            <a:r>
              <a:rPr lang="en-US" sz="2400" dirty="0" smtClean="0"/>
              <a:t>methods </a:t>
            </a:r>
            <a:r>
              <a:rPr lang="en-US" sz="2400" dirty="0" smtClean="0"/>
              <a:t>to facilitate atom probe analysis of transition metal dichalcogenides (TMDs</a:t>
            </a:r>
            <a:r>
              <a:rPr lang="en-US" sz="2400" dirty="0" smtClean="0"/>
              <a:t>).</a:t>
            </a:r>
          </a:p>
          <a:p>
            <a:endParaRPr lang="en-US" sz="1200" dirty="0" smtClean="0"/>
          </a:p>
          <a:p>
            <a:r>
              <a:rPr lang="en-US" sz="2400" dirty="0" smtClean="0"/>
              <a:t>With NIST, correlate dopant/alloying in TMDs and electrical properties both experimentally (APT) and from first principles (DFT).</a:t>
            </a:r>
            <a:endParaRPr lang="en-US" sz="2400" dirty="0"/>
          </a:p>
        </p:txBody>
      </p:sp>
      <p:grpSp>
        <p:nvGrpSpPr>
          <p:cNvPr id="20" name="Group 19"/>
          <p:cNvGrpSpPr/>
          <p:nvPr/>
        </p:nvGrpSpPr>
        <p:grpSpPr>
          <a:xfrm>
            <a:off x="6502763" y="1674779"/>
            <a:ext cx="2334916" cy="4298986"/>
            <a:chOff x="6740270" y="896151"/>
            <a:chExt cx="2334916" cy="4298986"/>
          </a:xfrm>
        </p:grpSpPr>
        <p:pic>
          <p:nvPicPr>
            <p:cNvPr id="9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4507" y="3043486"/>
              <a:ext cx="2330679" cy="21516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4" descr="F:\NU\Projects\ChiMad\BiSe-PbSe\BiPbSe_04\01-21-2015_Bi2Se3_PbSe_04\Sharpening\VIII-2.3\01-21-2015_Bi2Se3_PbSe_04_102.t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0270" y="896151"/>
              <a:ext cx="2330244" cy="21460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0149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-35675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b="1" u="sng" dirty="0" smtClean="0"/>
              <a:t>Future Work</a:t>
            </a:r>
            <a:r>
              <a:rPr lang="en-US" sz="3200" b="1" dirty="0" smtClean="0"/>
              <a:t>: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b="1" dirty="0" smtClean="0"/>
              <a:t>Chemical Functionalization Doping</a:t>
            </a:r>
            <a:endParaRPr lang="en-US" sz="3200" b="1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117475" y="1077131"/>
            <a:ext cx="70231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5852616" y="1246911"/>
            <a:ext cx="2992617" cy="4930878"/>
            <a:chOff x="5835264" y="1508508"/>
            <a:chExt cx="2616042" cy="4310403"/>
          </a:xfrm>
        </p:grpSpPr>
        <p:pic>
          <p:nvPicPr>
            <p:cNvPr id="6" name="Picture 5"/>
            <p:cNvPicPr/>
            <p:nvPr/>
          </p:nvPicPr>
          <p:blipFill rotWithShape="1">
            <a:blip r:embed="rId2"/>
            <a:srcRect t="2300" r="56746" b="20364"/>
            <a:stretch/>
          </p:blipFill>
          <p:spPr bwMode="auto">
            <a:xfrm>
              <a:off x="5835264" y="1508508"/>
              <a:ext cx="2610622" cy="208343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7" name="Picture 6"/>
            <p:cNvPicPr/>
            <p:nvPr/>
          </p:nvPicPr>
          <p:blipFill rotWithShape="1">
            <a:blip r:embed="rId2"/>
            <a:srcRect l="42851" t="2300" r="15830" b="20364"/>
            <a:stretch/>
          </p:blipFill>
          <p:spPr bwMode="auto">
            <a:xfrm>
              <a:off x="5835264" y="3633366"/>
              <a:ext cx="2616042" cy="218554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8" name="Content Placeholder 13"/>
          <p:cNvSpPr>
            <a:spLocks noGrp="1"/>
          </p:cNvSpPr>
          <p:nvPr>
            <p:ph idx="1"/>
          </p:nvPr>
        </p:nvSpPr>
        <p:spPr>
          <a:xfrm>
            <a:off x="196788" y="1561291"/>
            <a:ext cx="5443991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Explore variable temperature charge transport in black phosphorus vertical field-effect transistors.</a:t>
            </a:r>
            <a:endParaRPr lang="en-US" sz="2000" dirty="0" smtClean="0"/>
          </a:p>
          <a:p>
            <a:pPr marL="0" indent="0">
              <a:buNone/>
            </a:pPr>
            <a:endParaRPr lang="en-US" sz="1200" dirty="0"/>
          </a:p>
          <a:p>
            <a:r>
              <a:rPr lang="en-US" sz="2400" dirty="0" smtClean="0"/>
              <a:t>Perform 1/f noise characterization of black phosphorus transistors (initial devices sent to NIST).</a:t>
            </a:r>
          </a:p>
          <a:p>
            <a:endParaRPr lang="en-US" sz="1200" dirty="0" smtClean="0"/>
          </a:p>
          <a:p>
            <a:r>
              <a:rPr lang="en-US" sz="2400" dirty="0" smtClean="0"/>
              <a:t>Elaborate chemical functionalization doping to other nanoelectronic materials (e.g., transition metal dichalcogenides and IV-VI compounds).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158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0" y="-35675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b="1" u="sng" dirty="0" smtClean="0"/>
              <a:t>Future Work</a:t>
            </a:r>
            <a:r>
              <a:rPr lang="en-US" sz="3200" b="1" dirty="0" smtClean="0"/>
              <a:t>: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b="1" dirty="0"/>
              <a:t>Growth of Nanoelectronic Heterostructures</a:t>
            </a:r>
            <a:endParaRPr lang="en-US" sz="3200" b="1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17475" y="1077131"/>
            <a:ext cx="70231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" r="3645"/>
          <a:stretch/>
        </p:blipFill>
        <p:spPr bwMode="auto">
          <a:xfrm>
            <a:off x="4845130" y="1496287"/>
            <a:ext cx="4180114" cy="458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Content Placeholder 13"/>
          <p:cNvSpPr>
            <a:spLocks noGrp="1"/>
          </p:cNvSpPr>
          <p:nvPr>
            <p:ph idx="1"/>
          </p:nvPr>
        </p:nvSpPr>
        <p:spPr>
          <a:xfrm>
            <a:off x="125538" y="1537541"/>
            <a:ext cx="4695842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Explore grain boundary physical and electronic structure for rotationally commensurate MoS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/graphene heterojunctions.</a:t>
            </a:r>
            <a:endParaRPr lang="en-US" sz="2000" dirty="0" smtClean="0"/>
          </a:p>
          <a:p>
            <a:pPr marL="0" indent="0">
              <a:buNone/>
            </a:pPr>
            <a:endParaRPr lang="en-US" sz="1200" dirty="0"/>
          </a:p>
          <a:p>
            <a:r>
              <a:rPr lang="en-US" sz="2400" dirty="0" smtClean="0"/>
              <a:t>Develop seeded growth methods to control the position and orientation of grain boundaries.</a:t>
            </a:r>
          </a:p>
          <a:p>
            <a:endParaRPr lang="en-US" sz="1200" dirty="0" smtClean="0"/>
          </a:p>
          <a:p>
            <a:r>
              <a:rPr lang="en-US" sz="2400" dirty="0" smtClean="0"/>
              <a:t>Study the effect of engineered grain boundaries on charge transport (e.g., memristors).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1691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>
            <a:off x="117475" y="1148381"/>
            <a:ext cx="70231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>
            <a:spLocks noChangeAspect="1"/>
          </p:cNvSpPr>
          <p:nvPr/>
        </p:nvSpPr>
        <p:spPr>
          <a:xfrm>
            <a:off x="613572" y="1381466"/>
            <a:ext cx="167892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u="sng" dirty="0" smtClean="0"/>
              <a:t>PROCESSING</a:t>
            </a:r>
            <a:endParaRPr lang="en-US" sz="2200" b="1" u="sng" dirty="0"/>
          </a:p>
        </p:txBody>
      </p:sp>
      <p:sp>
        <p:nvSpPr>
          <p:cNvPr id="10" name="TextBox 9"/>
          <p:cNvSpPr txBox="1">
            <a:spLocks noChangeAspect="1"/>
          </p:cNvSpPr>
          <p:nvPr/>
        </p:nvSpPr>
        <p:spPr>
          <a:xfrm>
            <a:off x="3174075" y="1385931"/>
            <a:ext cx="157037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u="sng" dirty="0" smtClean="0"/>
              <a:t>STRUCTURE</a:t>
            </a:r>
            <a:endParaRPr lang="en-US" sz="2200" b="1" u="sng" dirty="0"/>
          </a:p>
        </p:txBody>
      </p:sp>
      <p:sp>
        <p:nvSpPr>
          <p:cNvPr id="11" name="TextBox 10"/>
          <p:cNvSpPr txBox="1">
            <a:spLocks noChangeAspect="1"/>
          </p:cNvSpPr>
          <p:nvPr/>
        </p:nvSpPr>
        <p:spPr>
          <a:xfrm>
            <a:off x="5437412" y="1385931"/>
            <a:ext cx="16169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u="sng" dirty="0" smtClean="0"/>
              <a:t>PROPERTIES</a:t>
            </a:r>
            <a:endParaRPr lang="en-US" sz="2200" b="1" u="sng" dirty="0"/>
          </a:p>
        </p:txBody>
      </p:sp>
      <p:sp>
        <p:nvSpPr>
          <p:cNvPr id="12" name="TextBox 11"/>
          <p:cNvSpPr txBox="1">
            <a:spLocks noChangeAspect="1"/>
          </p:cNvSpPr>
          <p:nvPr/>
        </p:nvSpPr>
        <p:spPr>
          <a:xfrm>
            <a:off x="7219469" y="1385931"/>
            <a:ext cx="20007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u="sng" dirty="0" smtClean="0"/>
              <a:t>PERFORMANCE</a:t>
            </a:r>
            <a:endParaRPr lang="en-US" sz="2200" b="1" u="sng" dirty="0"/>
          </a:p>
        </p:txBody>
      </p:sp>
      <p:grpSp>
        <p:nvGrpSpPr>
          <p:cNvPr id="16" name="Group 235"/>
          <p:cNvGrpSpPr>
            <a:grpSpLocks noChangeAspect="1"/>
          </p:cNvGrpSpPr>
          <p:nvPr/>
        </p:nvGrpSpPr>
        <p:grpSpPr>
          <a:xfrm>
            <a:off x="7696196" y="2518482"/>
            <a:ext cx="1447801" cy="2925099"/>
            <a:chOff x="8738945" y="2179940"/>
            <a:chExt cx="1966825" cy="2925099"/>
          </a:xfrm>
          <a:solidFill>
            <a:srgbClr val="9900CC"/>
          </a:solidFill>
        </p:grpSpPr>
        <p:sp>
          <p:nvSpPr>
            <p:cNvPr id="17" name="Rounded Rectangle 84"/>
            <p:cNvSpPr/>
            <p:nvPr/>
          </p:nvSpPr>
          <p:spPr>
            <a:xfrm>
              <a:off x="8738945" y="2179940"/>
              <a:ext cx="1956471" cy="544104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1400" b="1" dirty="0" smtClean="0">
                  <a:solidFill>
                    <a:schemeClr val="bg1"/>
                  </a:solidFill>
                </a:rPr>
                <a:t>Optoelectronics</a:t>
              </a:r>
              <a:endParaRPr lang="en-US" sz="14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8" name="Rounded Rectangle 85"/>
            <p:cNvSpPr/>
            <p:nvPr/>
          </p:nvSpPr>
          <p:spPr>
            <a:xfrm>
              <a:off x="8945978" y="3370438"/>
              <a:ext cx="1759790" cy="544104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1400" b="1" dirty="0" smtClean="0">
                  <a:solidFill>
                    <a:schemeClr val="bg1"/>
                  </a:solidFill>
                </a:rPr>
                <a:t>Transistor</a:t>
              </a:r>
              <a:endParaRPr lang="en-US" sz="14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" name="Rounded Rectangle 86"/>
            <p:cNvSpPr/>
            <p:nvPr/>
          </p:nvSpPr>
          <p:spPr>
            <a:xfrm>
              <a:off x="8842457" y="4560935"/>
              <a:ext cx="1863313" cy="544104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1400" b="1" dirty="0" smtClean="0">
                  <a:solidFill>
                    <a:prstClr val="white"/>
                  </a:solidFill>
                </a:rPr>
                <a:t>Memristor</a:t>
              </a:r>
              <a:endParaRPr lang="en-US" sz="1400" b="1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239"/>
          <p:cNvGrpSpPr>
            <a:grpSpLocks noChangeAspect="1"/>
          </p:cNvGrpSpPr>
          <p:nvPr/>
        </p:nvGrpSpPr>
        <p:grpSpPr>
          <a:xfrm>
            <a:off x="5463540" y="1851477"/>
            <a:ext cx="1851660" cy="4277904"/>
            <a:chOff x="5410200" y="1732498"/>
            <a:chExt cx="1851660" cy="4277904"/>
          </a:xfrm>
          <a:solidFill>
            <a:srgbClr val="9900CC"/>
          </a:solidFill>
        </p:grpSpPr>
        <p:sp>
          <p:nvSpPr>
            <p:cNvPr id="21" name="Rounded Rectangle 11"/>
            <p:cNvSpPr/>
            <p:nvPr/>
          </p:nvSpPr>
          <p:spPr>
            <a:xfrm>
              <a:off x="5410200" y="1732498"/>
              <a:ext cx="1828800" cy="544104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1400" b="1" dirty="0" smtClean="0">
                  <a:solidFill>
                    <a:schemeClr val="bg1"/>
                  </a:solidFill>
                </a:rPr>
                <a:t>Luminescence</a:t>
              </a:r>
              <a:endParaRPr lang="en-US" sz="14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2" name="Rounded Rectangle 12"/>
            <p:cNvSpPr/>
            <p:nvPr/>
          </p:nvSpPr>
          <p:spPr>
            <a:xfrm>
              <a:off x="5433060" y="4638802"/>
              <a:ext cx="1828800" cy="544104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1400" b="1" dirty="0" smtClean="0">
                  <a:solidFill>
                    <a:prstClr val="white"/>
                  </a:solidFill>
                </a:rPr>
                <a:t>Air Stability</a:t>
              </a:r>
              <a:endParaRPr lang="en-US" sz="1400" b="1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3" name="Rounded Rectangle 48"/>
            <p:cNvSpPr/>
            <p:nvPr/>
          </p:nvSpPr>
          <p:spPr>
            <a:xfrm>
              <a:off x="5433060" y="3343402"/>
              <a:ext cx="1828800" cy="1087882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1400" b="1" dirty="0" smtClean="0">
                  <a:solidFill>
                    <a:schemeClr val="bg1"/>
                  </a:solidFill>
                </a:rPr>
                <a:t>Charge Transport</a:t>
              </a:r>
            </a:p>
            <a:p>
              <a:pPr lvl="0" algn="ctr"/>
              <a:endParaRPr lang="en-US" sz="1100" b="1" dirty="0" smtClean="0">
                <a:solidFill>
                  <a:schemeClr val="bg1"/>
                </a:solidFill>
                <a:cs typeface="Arial" panose="020B0604020202020204" pitchFamily="34" charset="0"/>
              </a:endParaRPr>
            </a:p>
            <a:p>
              <a:pPr lvl="0" algn="ctr"/>
              <a:r>
                <a:rPr lang="en-US" sz="1100" b="1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Carrier type</a:t>
              </a:r>
            </a:p>
            <a:p>
              <a:pPr lvl="0" algn="ctr"/>
              <a:r>
                <a:rPr lang="en-US" sz="1100" b="1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Carrier concentration</a:t>
              </a:r>
            </a:p>
            <a:p>
              <a:pPr lvl="0" algn="ctr"/>
              <a:r>
                <a:rPr lang="en-US" sz="1100" b="1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Carrier mobility</a:t>
              </a:r>
              <a:endParaRPr lang="en-US" sz="11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4" name="Rounded Rectangle 72"/>
            <p:cNvSpPr/>
            <p:nvPr/>
          </p:nvSpPr>
          <p:spPr>
            <a:xfrm>
              <a:off x="5433060" y="2505202"/>
              <a:ext cx="1828800" cy="544104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1400" b="1" dirty="0" smtClean="0">
                  <a:solidFill>
                    <a:schemeClr val="bg1"/>
                  </a:solidFill>
                </a:rPr>
                <a:t>Band Gap</a:t>
              </a:r>
              <a:endParaRPr lang="en-US" sz="14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5" name="Rounded Rectangle 87"/>
            <p:cNvSpPr/>
            <p:nvPr/>
          </p:nvSpPr>
          <p:spPr>
            <a:xfrm>
              <a:off x="5410200" y="5466298"/>
              <a:ext cx="1828800" cy="544104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/>
                <a:t>Defect Migration</a:t>
              </a:r>
              <a:endParaRPr lang="en-US" sz="1400" b="1" dirty="0"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68"/>
          <p:cNvGrpSpPr>
            <a:grpSpLocks noChangeAspect="1"/>
          </p:cNvGrpSpPr>
          <p:nvPr/>
        </p:nvGrpSpPr>
        <p:grpSpPr>
          <a:xfrm>
            <a:off x="3253740" y="2014581"/>
            <a:ext cx="1554480" cy="2057400"/>
            <a:chOff x="4540370" y="2460709"/>
            <a:chExt cx="1554480" cy="2057400"/>
          </a:xfrm>
          <a:solidFill>
            <a:srgbClr val="9900CC"/>
          </a:solidFill>
        </p:grpSpPr>
        <p:sp>
          <p:nvSpPr>
            <p:cNvPr id="29" name="Rounded Rectangle 196"/>
            <p:cNvSpPr/>
            <p:nvPr/>
          </p:nvSpPr>
          <p:spPr>
            <a:xfrm>
              <a:off x="4540370" y="3298909"/>
              <a:ext cx="1554480" cy="1219200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/>
                <a:t>Microstructure</a:t>
              </a:r>
            </a:p>
            <a:p>
              <a:pPr algn="ctr"/>
              <a:endParaRPr lang="en-US" sz="1400" b="1" dirty="0" smtClean="0"/>
            </a:p>
            <a:p>
              <a:pPr marL="173038" indent="-173038" algn="ctr"/>
              <a:r>
                <a:rPr lang="en-US" sz="1100" b="1" dirty="0" smtClean="0"/>
                <a:t>Grain boundaries</a:t>
              </a:r>
            </a:p>
            <a:p>
              <a:pPr marL="173038" indent="-173038" algn="ctr"/>
              <a:r>
                <a:rPr lang="en-US" sz="1100" b="1" dirty="0" smtClean="0"/>
                <a:t>Grain size</a:t>
              </a:r>
            </a:p>
            <a:p>
              <a:pPr marL="173038" indent="-173038" algn="ctr"/>
              <a:r>
                <a:rPr lang="en-US" sz="1100" b="1" dirty="0" smtClean="0"/>
                <a:t>Grain orientation </a:t>
              </a:r>
              <a:endParaRPr lang="en-US" sz="1100" b="1" dirty="0"/>
            </a:p>
          </p:txBody>
        </p:sp>
        <p:sp>
          <p:nvSpPr>
            <p:cNvPr id="30" name="Rounded Rectangle 197"/>
            <p:cNvSpPr/>
            <p:nvPr/>
          </p:nvSpPr>
          <p:spPr>
            <a:xfrm>
              <a:off x="4540370" y="2460709"/>
              <a:ext cx="1554480" cy="512105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/>
                <a:t>Thickness</a:t>
              </a:r>
              <a:endParaRPr lang="en-US" sz="1400" b="1" dirty="0"/>
            </a:p>
          </p:txBody>
        </p:sp>
      </p:grpSp>
      <p:grpSp>
        <p:nvGrpSpPr>
          <p:cNvPr id="31" name="Group 79"/>
          <p:cNvGrpSpPr>
            <a:grpSpLocks noChangeAspect="1"/>
          </p:cNvGrpSpPr>
          <p:nvPr/>
        </p:nvGrpSpPr>
        <p:grpSpPr>
          <a:xfrm>
            <a:off x="0" y="1916617"/>
            <a:ext cx="2796540" cy="4234529"/>
            <a:chOff x="22860" y="1654636"/>
            <a:chExt cx="2796540" cy="4234529"/>
          </a:xfrm>
          <a:solidFill>
            <a:srgbClr val="9900CC"/>
          </a:solidFill>
        </p:grpSpPr>
        <p:sp>
          <p:nvSpPr>
            <p:cNvPr id="32" name="Rounded Rectangle 212"/>
            <p:cNvSpPr/>
            <p:nvPr/>
          </p:nvSpPr>
          <p:spPr>
            <a:xfrm>
              <a:off x="22860" y="4554079"/>
              <a:ext cx="2796540" cy="801688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US" sz="1000" b="1" dirty="0">
                <a:solidFill>
                  <a:schemeClr val="tx1"/>
                </a:solidFill>
              </a:endParaRPr>
            </a:p>
          </p:txBody>
        </p:sp>
        <p:grpSp>
          <p:nvGrpSpPr>
            <p:cNvPr id="33" name="Group 78"/>
            <p:cNvGrpSpPr/>
            <p:nvPr/>
          </p:nvGrpSpPr>
          <p:grpSpPr>
            <a:xfrm>
              <a:off x="76200" y="1654636"/>
              <a:ext cx="2667000" cy="4234529"/>
              <a:chOff x="76200" y="1654636"/>
              <a:chExt cx="2667000" cy="4234529"/>
            </a:xfrm>
            <a:grpFill/>
          </p:grpSpPr>
          <p:grpSp>
            <p:nvGrpSpPr>
              <p:cNvPr id="34" name="Group 76"/>
              <p:cNvGrpSpPr/>
              <p:nvPr/>
            </p:nvGrpSpPr>
            <p:grpSpPr>
              <a:xfrm>
                <a:off x="244237" y="1654636"/>
                <a:ext cx="2330927" cy="2684584"/>
                <a:chOff x="76201" y="1654636"/>
                <a:chExt cx="2330927" cy="2684584"/>
              </a:xfrm>
              <a:grpFill/>
            </p:grpSpPr>
            <p:grpSp>
              <p:nvGrpSpPr>
                <p:cNvPr id="43" name="Group 75"/>
                <p:cNvGrpSpPr/>
                <p:nvPr/>
              </p:nvGrpSpPr>
              <p:grpSpPr>
                <a:xfrm>
                  <a:off x="76201" y="3145965"/>
                  <a:ext cx="2330927" cy="1193255"/>
                  <a:chOff x="76201" y="3324308"/>
                  <a:chExt cx="2330927" cy="1193255"/>
                </a:xfrm>
                <a:grpFill/>
              </p:grpSpPr>
              <p:sp>
                <p:nvSpPr>
                  <p:cNvPr id="50" name="Rounded Rectangle 207"/>
                  <p:cNvSpPr/>
                  <p:nvPr/>
                </p:nvSpPr>
                <p:spPr>
                  <a:xfrm rot="16200000">
                    <a:off x="645037" y="2755472"/>
                    <a:ext cx="1193255" cy="2330927"/>
                  </a:xfrm>
                  <a:prstGeom prst="roundRect">
                    <a:avLst/>
                  </a:prstGeom>
                  <a:solidFill>
                    <a:srgbClr val="7030A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/>
                  <a:p>
                    <a:pPr algn="ctr"/>
                    <a:endParaRPr lang="en-US" sz="1000" b="1" dirty="0">
                      <a:solidFill>
                        <a:schemeClr val="tx1"/>
                      </a:solidFill>
                    </a:endParaRPr>
                  </a:p>
                </p:txBody>
              </p:sp>
              <p:grpSp>
                <p:nvGrpSpPr>
                  <p:cNvPr id="51" name="Group 66"/>
                  <p:cNvGrpSpPr/>
                  <p:nvPr/>
                </p:nvGrpSpPr>
                <p:grpSpPr>
                  <a:xfrm>
                    <a:off x="197328" y="3395860"/>
                    <a:ext cx="2069872" cy="974255"/>
                    <a:chOff x="-31272" y="3298365"/>
                    <a:chExt cx="2069872" cy="974255"/>
                  </a:xfrm>
                  <a:grpFill/>
                </p:grpSpPr>
                <p:grpSp>
                  <p:nvGrpSpPr>
                    <p:cNvPr id="52" name="Group 65"/>
                    <p:cNvGrpSpPr/>
                    <p:nvPr/>
                  </p:nvGrpSpPr>
                  <p:grpSpPr>
                    <a:xfrm>
                      <a:off x="-31272" y="3298365"/>
                      <a:ext cx="2069872" cy="457200"/>
                      <a:chOff x="-31272" y="3229088"/>
                      <a:chExt cx="2069872" cy="457200"/>
                    </a:xfrm>
                    <a:grpFill/>
                  </p:grpSpPr>
                  <p:sp>
                    <p:nvSpPr>
                      <p:cNvPr id="54" name="Rounded Rectangle 4"/>
                      <p:cNvSpPr/>
                      <p:nvPr/>
                    </p:nvSpPr>
                    <p:spPr>
                      <a:xfrm>
                        <a:off x="-31272" y="3229088"/>
                        <a:ext cx="1003072" cy="457200"/>
                      </a:xfrm>
                      <a:prstGeom prst="roundRect">
                        <a:avLst/>
                      </a:prstGeom>
                      <a:solidFill>
                        <a:srgbClr val="7030A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sz="1400" b="1" dirty="0" smtClean="0"/>
                          <a:t>Annealing </a:t>
                        </a:r>
                        <a:endParaRPr lang="en-US" sz="1400" b="1" dirty="0"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55" name="Rounded Rectangle 185"/>
                      <p:cNvSpPr/>
                      <p:nvPr/>
                    </p:nvSpPr>
                    <p:spPr>
                      <a:xfrm>
                        <a:off x="1124200" y="3229088"/>
                        <a:ext cx="914400" cy="457200"/>
                      </a:xfrm>
                      <a:prstGeom prst="roundRect">
                        <a:avLst/>
                      </a:prstGeom>
                      <a:solidFill>
                        <a:srgbClr val="7030A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sz="1400" b="1" dirty="0" smtClean="0"/>
                          <a:t>Etching</a:t>
                        </a:r>
                        <a:endParaRPr lang="en-US" sz="1400" b="1" dirty="0"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  <p:sp>
                  <p:nvSpPr>
                    <p:cNvPr id="53" name="Rounded Rectangle 187"/>
                    <p:cNvSpPr/>
                    <p:nvPr/>
                  </p:nvSpPr>
                  <p:spPr>
                    <a:xfrm>
                      <a:off x="270760" y="3760515"/>
                      <a:ext cx="1554480" cy="512105"/>
                    </a:xfrm>
                    <a:prstGeom prst="roundRect">
                      <a:avLst/>
                    </a:prstGeom>
                    <a:solidFill>
                      <a:srgbClr val="7030A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1400" b="1" dirty="0" smtClean="0"/>
                        <a:t>Chemical Functionalization</a:t>
                      </a:r>
                      <a:endParaRPr lang="en-US" sz="1400" b="1" dirty="0"/>
                    </a:p>
                  </p:txBody>
                </p:sp>
              </p:grpSp>
            </p:grpSp>
            <p:grpSp>
              <p:nvGrpSpPr>
                <p:cNvPr id="44" name="Group 71"/>
                <p:cNvGrpSpPr/>
                <p:nvPr/>
              </p:nvGrpSpPr>
              <p:grpSpPr>
                <a:xfrm>
                  <a:off x="464426" y="1654636"/>
                  <a:ext cx="1729738" cy="1240964"/>
                  <a:chOff x="175263" y="1654636"/>
                  <a:chExt cx="1729738" cy="1240964"/>
                </a:xfrm>
                <a:grpFill/>
              </p:grpSpPr>
              <p:sp>
                <p:nvSpPr>
                  <p:cNvPr id="46" name="Rounded Rectangle 203"/>
                  <p:cNvSpPr/>
                  <p:nvPr/>
                </p:nvSpPr>
                <p:spPr>
                  <a:xfrm rot="16200000">
                    <a:off x="419650" y="1410249"/>
                    <a:ext cx="1240964" cy="1729738"/>
                  </a:xfrm>
                  <a:prstGeom prst="roundRect">
                    <a:avLst/>
                  </a:prstGeom>
                  <a:solidFill>
                    <a:srgbClr val="7030A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/>
                  <a:p>
                    <a:pPr algn="ctr"/>
                    <a:endParaRPr lang="en-US" sz="1000" b="1" dirty="0">
                      <a:solidFill>
                        <a:srgbClr val="7030A0"/>
                      </a:solidFill>
                    </a:endParaRPr>
                  </a:p>
                </p:txBody>
              </p:sp>
              <p:grpSp>
                <p:nvGrpSpPr>
                  <p:cNvPr id="47" name="Group 69"/>
                  <p:cNvGrpSpPr/>
                  <p:nvPr/>
                </p:nvGrpSpPr>
                <p:grpSpPr>
                  <a:xfrm>
                    <a:off x="257297" y="1740632"/>
                    <a:ext cx="1601983" cy="1031992"/>
                    <a:chOff x="165680" y="1740632"/>
                    <a:chExt cx="1601983" cy="1031992"/>
                  </a:xfrm>
                  <a:grpFill/>
                </p:grpSpPr>
                <p:sp>
                  <p:nvSpPr>
                    <p:cNvPr id="48" name="Rounded Rectangle 199"/>
                    <p:cNvSpPr/>
                    <p:nvPr/>
                  </p:nvSpPr>
                  <p:spPr>
                    <a:xfrm>
                      <a:off x="213183" y="2340437"/>
                      <a:ext cx="1554480" cy="432187"/>
                    </a:xfrm>
                    <a:prstGeom prst="roundRect">
                      <a:avLst/>
                    </a:prstGeom>
                    <a:solidFill>
                      <a:srgbClr val="7030A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1400" b="1" dirty="0" smtClean="0"/>
                        <a:t>Regrowth</a:t>
                      </a:r>
                      <a:endParaRPr lang="en-US" sz="1400" b="1" dirty="0"/>
                    </a:p>
                  </p:txBody>
                </p:sp>
                <p:sp>
                  <p:nvSpPr>
                    <p:cNvPr id="49" name="Rounded Rectangle 200"/>
                    <p:cNvSpPr/>
                    <p:nvPr/>
                  </p:nvSpPr>
                  <p:spPr>
                    <a:xfrm>
                      <a:off x="165680" y="1740632"/>
                      <a:ext cx="1554480" cy="447406"/>
                    </a:xfrm>
                    <a:prstGeom prst="roundRect">
                      <a:avLst/>
                    </a:prstGeom>
                    <a:solidFill>
                      <a:srgbClr val="7030A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1400" b="1" dirty="0" smtClean="0"/>
                        <a:t>Encapsulation</a:t>
                      </a:r>
                      <a:endParaRPr lang="en-US" sz="1400" b="1" dirty="0"/>
                    </a:p>
                  </p:txBody>
                </p:sp>
              </p:grpSp>
            </p:grpSp>
            <p:sp>
              <p:nvSpPr>
                <p:cNvPr id="45" name="Right Arrow 97"/>
                <p:cNvSpPr/>
                <p:nvPr/>
              </p:nvSpPr>
              <p:spPr>
                <a:xfrm rot="16200000" flipV="1">
                  <a:off x="1180678" y="2873605"/>
                  <a:ext cx="286441" cy="262249"/>
                </a:xfrm>
                <a:prstGeom prst="rightArrow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 dirty="0"/>
                </a:p>
              </p:txBody>
            </p:sp>
          </p:grpSp>
          <p:grpSp>
            <p:nvGrpSpPr>
              <p:cNvPr id="35" name="Group 77"/>
              <p:cNvGrpSpPr/>
              <p:nvPr/>
            </p:nvGrpSpPr>
            <p:grpSpPr>
              <a:xfrm>
                <a:off x="76200" y="4307324"/>
                <a:ext cx="2667000" cy="1581841"/>
                <a:chOff x="76200" y="4307324"/>
                <a:chExt cx="2667000" cy="1581841"/>
              </a:xfrm>
              <a:grpFill/>
            </p:grpSpPr>
            <p:grpSp>
              <p:nvGrpSpPr>
                <p:cNvPr id="37" name="Group 67"/>
                <p:cNvGrpSpPr/>
                <p:nvPr/>
              </p:nvGrpSpPr>
              <p:grpSpPr>
                <a:xfrm>
                  <a:off x="76200" y="4824145"/>
                  <a:ext cx="2667000" cy="512105"/>
                  <a:chOff x="76200" y="4885762"/>
                  <a:chExt cx="2667000" cy="512105"/>
                </a:xfrm>
                <a:grpFill/>
              </p:grpSpPr>
              <p:sp>
                <p:nvSpPr>
                  <p:cNvPr id="40" name="Rounded Rectangle 189"/>
                  <p:cNvSpPr/>
                  <p:nvPr/>
                </p:nvSpPr>
                <p:spPr>
                  <a:xfrm>
                    <a:off x="76200" y="4885762"/>
                    <a:ext cx="838200" cy="512105"/>
                  </a:xfrm>
                  <a:prstGeom prst="roundRect">
                    <a:avLst/>
                  </a:prstGeom>
                  <a:solidFill>
                    <a:srgbClr val="7030A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b="1" dirty="0" smtClean="0">
                        <a:solidFill>
                          <a:schemeClr val="bg1"/>
                        </a:solidFill>
                      </a:rPr>
                      <a:t>CVD</a:t>
                    </a:r>
                    <a:endParaRPr lang="en-US" sz="2000" b="1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1" name="Rounded Rectangle 190"/>
                  <p:cNvSpPr/>
                  <p:nvPr/>
                </p:nvSpPr>
                <p:spPr>
                  <a:xfrm>
                    <a:off x="990600" y="4885762"/>
                    <a:ext cx="838200" cy="512105"/>
                  </a:xfrm>
                  <a:prstGeom prst="roundRect">
                    <a:avLst/>
                  </a:prstGeom>
                  <a:solidFill>
                    <a:srgbClr val="7030A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b="1" dirty="0" smtClean="0">
                        <a:solidFill>
                          <a:schemeClr val="bg1"/>
                        </a:solidFill>
                      </a:rPr>
                      <a:t>CVT</a:t>
                    </a:r>
                    <a:endParaRPr lang="en-US" sz="2000" b="1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2" name="Rounded Rectangle 191"/>
                  <p:cNvSpPr/>
                  <p:nvPr/>
                </p:nvSpPr>
                <p:spPr>
                  <a:xfrm>
                    <a:off x="1905000" y="4885762"/>
                    <a:ext cx="838200" cy="512105"/>
                  </a:xfrm>
                  <a:prstGeom prst="roundRect">
                    <a:avLst/>
                  </a:prstGeom>
                  <a:solidFill>
                    <a:srgbClr val="7030A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b="1" dirty="0" smtClean="0">
                        <a:solidFill>
                          <a:schemeClr val="bg1"/>
                        </a:solidFill>
                      </a:rPr>
                      <a:t>ALD</a:t>
                    </a:r>
                    <a:endParaRPr lang="en-US" sz="2000" b="1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8" name="Rounded Rectangle 192"/>
                <p:cNvSpPr/>
                <p:nvPr/>
              </p:nvSpPr>
              <p:spPr>
                <a:xfrm>
                  <a:off x="632460" y="5561138"/>
                  <a:ext cx="1554480" cy="328027"/>
                </a:xfrm>
                <a:prstGeom prst="roundRect">
                  <a:avLst/>
                </a:prstGeom>
                <a:solidFill>
                  <a:srgbClr val="7030A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b="1" dirty="0" smtClean="0"/>
                    <a:t>Substrate</a:t>
                  </a:r>
                  <a:endParaRPr lang="en-US" sz="1400" b="1" dirty="0"/>
                </a:p>
              </p:txBody>
            </p:sp>
            <p:sp>
              <p:nvSpPr>
                <p:cNvPr id="39" name="Right Arrow 93"/>
                <p:cNvSpPr/>
                <p:nvPr/>
              </p:nvSpPr>
              <p:spPr>
                <a:xfrm rot="16200000" flipV="1">
                  <a:off x="1348715" y="4319420"/>
                  <a:ext cx="286441" cy="262249"/>
                </a:xfrm>
                <a:prstGeom prst="rightArrow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 dirty="0"/>
                </a:p>
              </p:txBody>
            </p:sp>
            <p:sp>
              <p:nvSpPr>
                <p:cNvPr id="36" name="Right Arrow 98"/>
                <p:cNvSpPr/>
                <p:nvPr/>
              </p:nvSpPr>
              <p:spPr>
                <a:xfrm rot="16200000" flipV="1">
                  <a:off x="1348715" y="5310020"/>
                  <a:ext cx="286441" cy="262249"/>
                </a:xfrm>
                <a:prstGeom prst="rightArrow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 dirty="0"/>
                </a:p>
              </p:txBody>
            </p:sp>
          </p:grpSp>
        </p:grpSp>
      </p:grpSp>
      <p:cxnSp>
        <p:nvCxnSpPr>
          <p:cNvPr id="59" name="Straight Connector 297"/>
          <p:cNvCxnSpPr>
            <a:cxnSpLocks noChangeAspect="1"/>
            <a:stCxn id="32" idx="3"/>
            <a:endCxn id="86" idx="1"/>
          </p:cNvCxnSpPr>
          <p:nvPr/>
        </p:nvCxnSpPr>
        <p:spPr>
          <a:xfrm flipV="1">
            <a:off x="2796540" y="5173281"/>
            <a:ext cx="464919" cy="43623"/>
          </a:xfrm>
          <a:prstGeom prst="line">
            <a:avLst/>
          </a:prstGeom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300"/>
          <p:cNvCxnSpPr>
            <a:cxnSpLocks noChangeAspect="1"/>
            <a:stCxn id="50" idx="2"/>
            <a:endCxn id="86" idx="1"/>
          </p:cNvCxnSpPr>
          <p:nvPr/>
        </p:nvCxnSpPr>
        <p:spPr>
          <a:xfrm>
            <a:off x="2552304" y="4004573"/>
            <a:ext cx="709155" cy="116870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303"/>
          <p:cNvCxnSpPr>
            <a:cxnSpLocks noChangeAspect="1"/>
            <a:stCxn id="50" idx="2"/>
            <a:endCxn id="30" idx="1"/>
          </p:cNvCxnSpPr>
          <p:nvPr/>
        </p:nvCxnSpPr>
        <p:spPr>
          <a:xfrm flipV="1">
            <a:off x="2552304" y="2270634"/>
            <a:ext cx="701436" cy="173393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306"/>
          <p:cNvCxnSpPr>
            <a:cxnSpLocks noChangeAspect="1"/>
            <a:stCxn id="86" idx="1"/>
            <a:endCxn id="48" idx="3"/>
          </p:cNvCxnSpPr>
          <p:nvPr/>
        </p:nvCxnSpPr>
        <p:spPr>
          <a:xfrm flipH="1" flipV="1">
            <a:off x="2293619" y="2818512"/>
            <a:ext cx="967840" cy="235476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311"/>
          <p:cNvCxnSpPr>
            <a:cxnSpLocks noChangeAspect="1"/>
            <a:stCxn id="32" idx="3"/>
            <a:endCxn id="29" idx="1"/>
          </p:cNvCxnSpPr>
          <p:nvPr/>
        </p:nvCxnSpPr>
        <p:spPr>
          <a:xfrm flipV="1">
            <a:off x="2796540" y="3462381"/>
            <a:ext cx="457200" cy="1754523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315"/>
          <p:cNvCxnSpPr>
            <a:cxnSpLocks noChangeAspect="1"/>
            <a:stCxn id="48" idx="3"/>
            <a:endCxn id="29" idx="1"/>
          </p:cNvCxnSpPr>
          <p:nvPr/>
        </p:nvCxnSpPr>
        <p:spPr>
          <a:xfrm>
            <a:off x="2293619" y="2818512"/>
            <a:ext cx="960121" cy="64386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318"/>
          <p:cNvCxnSpPr>
            <a:cxnSpLocks noChangeAspect="1"/>
            <a:stCxn id="48" idx="3"/>
            <a:endCxn id="30" idx="1"/>
          </p:cNvCxnSpPr>
          <p:nvPr/>
        </p:nvCxnSpPr>
        <p:spPr>
          <a:xfrm flipV="1">
            <a:off x="2293619" y="2270634"/>
            <a:ext cx="960121" cy="54787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319"/>
          <p:cNvCxnSpPr>
            <a:cxnSpLocks noChangeAspect="1"/>
            <a:stCxn id="30" idx="3"/>
            <a:endCxn id="21" idx="1"/>
          </p:cNvCxnSpPr>
          <p:nvPr/>
        </p:nvCxnSpPr>
        <p:spPr>
          <a:xfrm flipV="1">
            <a:off x="4808220" y="2123529"/>
            <a:ext cx="655320" cy="147105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320"/>
          <p:cNvCxnSpPr>
            <a:cxnSpLocks noChangeAspect="1"/>
            <a:stCxn id="24" idx="1"/>
            <a:endCxn id="30" idx="3"/>
          </p:cNvCxnSpPr>
          <p:nvPr/>
        </p:nvCxnSpPr>
        <p:spPr>
          <a:xfrm flipH="1" flipV="1">
            <a:off x="4808220" y="2270634"/>
            <a:ext cx="678180" cy="6255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321"/>
          <p:cNvCxnSpPr>
            <a:cxnSpLocks noChangeAspect="1"/>
            <a:stCxn id="29" idx="3"/>
            <a:endCxn id="21" idx="1"/>
          </p:cNvCxnSpPr>
          <p:nvPr/>
        </p:nvCxnSpPr>
        <p:spPr>
          <a:xfrm flipV="1">
            <a:off x="4808220" y="2123529"/>
            <a:ext cx="655320" cy="1338852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325"/>
          <p:cNvCxnSpPr>
            <a:cxnSpLocks noChangeAspect="1"/>
            <a:stCxn id="25" idx="1"/>
          </p:cNvCxnSpPr>
          <p:nvPr/>
        </p:nvCxnSpPr>
        <p:spPr>
          <a:xfrm flipH="1" flipV="1">
            <a:off x="4800600" y="3462381"/>
            <a:ext cx="662940" cy="239494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326"/>
          <p:cNvCxnSpPr>
            <a:cxnSpLocks noChangeAspect="1"/>
            <a:stCxn id="86" idx="3"/>
            <a:endCxn id="24" idx="1"/>
          </p:cNvCxnSpPr>
          <p:nvPr/>
        </p:nvCxnSpPr>
        <p:spPr>
          <a:xfrm flipV="1">
            <a:off x="4815939" y="2896233"/>
            <a:ext cx="670461" cy="2277048"/>
          </a:xfrm>
          <a:prstGeom prst="line">
            <a:avLst/>
          </a:prstGeom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329"/>
          <p:cNvCxnSpPr>
            <a:cxnSpLocks noChangeAspect="1"/>
            <a:stCxn id="86" idx="3"/>
            <a:endCxn id="21" idx="1"/>
          </p:cNvCxnSpPr>
          <p:nvPr/>
        </p:nvCxnSpPr>
        <p:spPr>
          <a:xfrm flipV="1">
            <a:off x="4815939" y="2123529"/>
            <a:ext cx="647601" cy="3049752"/>
          </a:xfrm>
          <a:prstGeom prst="line">
            <a:avLst/>
          </a:prstGeom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334"/>
          <p:cNvCxnSpPr>
            <a:cxnSpLocks noChangeAspect="1"/>
            <a:stCxn id="23" idx="1"/>
            <a:endCxn id="29" idx="3"/>
          </p:cNvCxnSpPr>
          <p:nvPr/>
        </p:nvCxnSpPr>
        <p:spPr>
          <a:xfrm flipH="1" flipV="1">
            <a:off x="4808220" y="3462381"/>
            <a:ext cx="678180" cy="543941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348"/>
          <p:cNvCxnSpPr>
            <a:cxnSpLocks noChangeAspect="1"/>
            <a:stCxn id="86" idx="3"/>
          </p:cNvCxnSpPr>
          <p:nvPr/>
        </p:nvCxnSpPr>
        <p:spPr>
          <a:xfrm>
            <a:off x="4815939" y="5173281"/>
            <a:ext cx="611408" cy="66576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Elbow Connector 129"/>
          <p:cNvCxnSpPr>
            <a:cxnSpLocks noChangeAspect="1"/>
            <a:stCxn id="17" idx="1"/>
            <a:endCxn id="19" idx="1"/>
          </p:cNvCxnSpPr>
          <p:nvPr/>
        </p:nvCxnSpPr>
        <p:spPr>
          <a:xfrm rot="10800000" flipH="1" flipV="1">
            <a:off x="7696196" y="2790533"/>
            <a:ext cx="76196" cy="2380995"/>
          </a:xfrm>
          <a:prstGeom prst="bentConnector3">
            <a:avLst>
              <a:gd name="adj1" fmla="val -100005"/>
            </a:avLst>
          </a:prstGeom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351"/>
          <p:cNvCxnSpPr>
            <a:cxnSpLocks noChangeAspect="1"/>
            <a:stCxn id="17" idx="1"/>
            <a:endCxn id="21" idx="3"/>
          </p:cNvCxnSpPr>
          <p:nvPr/>
        </p:nvCxnSpPr>
        <p:spPr>
          <a:xfrm flipH="1" flipV="1">
            <a:off x="7292340" y="2123529"/>
            <a:ext cx="403856" cy="667005"/>
          </a:xfrm>
          <a:prstGeom prst="line">
            <a:avLst/>
          </a:prstGeom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352"/>
          <p:cNvCxnSpPr>
            <a:cxnSpLocks noChangeAspect="1"/>
            <a:endCxn id="18" idx="1"/>
          </p:cNvCxnSpPr>
          <p:nvPr/>
        </p:nvCxnSpPr>
        <p:spPr>
          <a:xfrm>
            <a:off x="7620005" y="3981032"/>
            <a:ext cx="228590" cy="0"/>
          </a:xfrm>
          <a:prstGeom prst="line">
            <a:avLst/>
          </a:prstGeom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353"/>
          <p:cNvCxnSpPr>
            <a:cxnSpLocks noChangeAspect="1"/>
            <a:stCxn id="19" idx="1"/>
            <a:endCxn id="25" idx="3"/>
          </p:cNvCxnSpPr>
          <p:nvPr/>
        </p:nvCxnSpPr>
        <p:spPr>
          <a:xfrm flipH="1">
            <a:off x="7292340" y="5171529"/>
            <a:ext cx="480052" cy="6858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88"/>
          <p:cNvCxnSpPr>
            <a:cxnSpLocks noChangeAspect="1"/>
            <a:stCxn id="32" idx="3"/>
            <a:endCxn id="30" idx="1"/>
          </p:cNvCxnSpPr>
          <p:nvPr/>
        </p:nvCxnSpPr>
        <p:spPr>
          <a:xfrm flipV="1">
            <a:off x="2796540" y="2270634"/>
            <a:ext cx="457200" cy="294627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160"/>
          <p:cNvCxnSpPr>
            <a:cxnSpLocks noChangeAspect="1"/>
            <a:stCxn id="86" idx="3"/>
          </p:cNvCxnSpPr>
          <p:nvPr/>
        </p:nvCxnSpPr>
        <p:spPr>
          <a:xfrm flipV="1">
            <a:off x="4815939" y="5029834"/>
            <a:ext cx="658586" cy="143447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169"/>
          <p:cNvCxnSpPr>
            <a:cxnSpLocks noChangeAspect="1"/>
            <a:stCxn id="86" idx="3"/>
            <a:endCxn id="23" idx="1"/>
          </p:cNvCxnSpPr>
          <p:nvPr/>
        </p:nvCxnSpPr>
        <p:spPr>
          <a:xfrm flipV="1">
            <a:off x="4815939" y="4006322"/>
            <a:ext cx="670461" cy="1166959"/>
          </a:xfrm>
          <a:prstGeom prst="line">
            <a:avLst/>
          </a:prstGeom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186"/>
          <p:cNvCxnSpPr>
            <a:cxnSpLocks noChangeAspect="1"/>
            <a:stCxn id="23" idx="1"/>
            <a:endCxn id="30" idx="3"/>
          </p:cNvCxnSpPr>
          <p:nvPr/>
        </p:nvCxnSpPr>
        <p:spPr>
          <a:xfrm flipH="1" flipV="1">
            <a:off x="4808220" y="2270634"/>
            <a:ext cx="678180" cy="173568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198"/>
          <p:cNvCxnSpPr>
            <a:cxnSpLocks noChangeAspect="1"/>
            <a:stCxn id="25" idx="1"/>
            <a:endCxn id="30" idx="3"/>
          </p:cNvCxnSpPr>
          <p:nvPr/>
        </p:nvCxnSpPr>
        <p:spPr>
          <a:xfrm flipH="1" flipV="1">
            <a:off x="4808220" y="2270634"/>
            <a:ext cx="655320" cy="3586695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215"/>
          <p:cNvCxnSpPr>
            <a:stCxn id="22" idx="3"/>
          </p:cNvCxnSpPr>
          <p:nvPr/>
        </p:nvCxnSpPr>
        <p:spPr>
          <a:xfrm flipV="1">
            <a:off x="7315200" y="3919581"/>
            <a:ext cx="304800" cy="111025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342"/>
          <p:cNvCxnSpPr>
            <a:stCxn id="38" idx="3"/>
          </p:cNvCxnSpPr>
          <p:nvPr/>
        </p:nvCxnSpPr>
        <p:spPr>
          <a:xfrm flipV="1">
            <a:off x="2164080" y="5976981"/>
            <a:ext cx="731520" cy="10152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255"/>
          <p:cNvCxnSpPr>
            <a:endCxn id="29" idx="1"/>
          </p:cNvCxnSpPr>
          <p:nvPr/>
        </p:nvCxnSpPr>
        <p:spPr>
          <a:xfrm flipV="1">
            <a:off x="2895600" y="3462381"/>
            <a:ext cx="358140" cy="25146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Right Arrow 256"/>
          <p:cNvSpPr/>
          <p:nvPr/>
        </p:nvSpPr>
        <p:spPr>
          <a:xfrm rot="16200000" flipV="1">
            <a:off x="1325855" y="2407677"/>
            <a:ext cx="286441" cy="262249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cxnSp>
        <p:nvCxnSpPr>
          <p:cNvPr id="100" name="直接连接符 99"/>
          <p:cNvCxnSpPr>
            <a:stCxn id="24" idx="3"/>
          </p:cNvCxnSpPr>
          <p:nvPr/>
        </p:nvCxnSpPr>
        <p:spPr>
          <a:xfrm>
            <a:off x="7315200" y="2896233"/>
            <a:ext cx="304800" cy="1108340"/>
          </a:xfrm>
          <a:prstGeom prst="line">
            <a:avLst/>
          </a:prstGeom>
          <a:ln>
            <a:solidFill>
              <a:schemeClr val="tx1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直接连接符 101"/>
          <p:cNvCxnSpPr>
            <a:stCxn id="23" idx="3"/>
          </p:cNvCxnSpPr>
          <p:nvPr/>
        </p:nvCxnSpPr>
        <p:spPr>
          <a:xfrm flipV="1">
            <a:off x="7315200" y="4004573"/>
            <a:ext cx="304800" cy="1749"/>
          </a:xfrm>
          <a:prstGeom prst="line">
            <a:avLst/>
          </a:prstGeom>
          <a:ln>
            <a:solidFill>
              <a:schemeClr val="tx1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00906" y="4876507"/>
            <a:ext cx="15611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Growth Method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86" name="Rounded Rectangle 195"/>
          <p:cNvSpPr/>
          <p:nvPr/>
        </p:nvSpPr>
        <p:spPr>
          <a:xfrm>
            <a:off x="3261459" y="4619841"/>
            <a:ext cx="1554480" cy="1106880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Composition:</a:t>
            </a:r>
          </a:p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Stoichiometry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</a:rPr>
              <a:t>Doping</a:t>
            </a:r>
          </a:p>
        </p:txBody>
      </p:sp>
      <p:sp>
        <p:nvSpPr>
          <p:cNvPr id="84" name="Title 1"/>
          <p:cNvSpPr>
            <a:spLocks noGrp="1"/>
          </p:cNvSpPr>
          <p:nvPr>
            <p:ph type="title"/>
          </p:nvPr>
        </p:nvSpPr>
        <p:spPr>
          <a:xfrm>
            <a:off x="457200" y="-35675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Use-Case Group System Design Chart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54384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>
            <a:off x="117475" y="1231506"/>
            <a:ext cx="70231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>
            <a:spLocks noChangeAspect="1"/>
          </p:cNvSpPr>
          <p:nvPr/>
        </p:nvSpPr>
        <p:spPr>
          <a:xfrm>
            <a:off x="613572" y="1523966"/>
            <a:ext cx="167892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u="sng" dirty="0" smtClean="0"/>
              <a:t>PROCESSING</a:t>
            </a:r>
            <a:endParaRPr lang="en-US" sz="2200" b="1" u="sng" dirty="0"/>
          </a:p>
        </p:txBody>
      </p:sp>
      <p:sp>
        <p:nvSpPr>
          <p:cNvPr id="10" name="TextBox 9"/>
          <p:cNvSpPr txBox="1">
            <a:spLocks noChangeAspect="1"/>
          </p:cNvSpPr>
          <p:nvPr/>
        </p:nvSpPr>
        <p:spPr>
          <a:xfrm>
            <a:off x="3174075" y="1528431"/>
            <a:ext cx="157037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u="sng" dirty="0" smtClean="0"/>
              <a:t>STRUCTURE</a:t>
            </a:r>
            <a:endParaRPr lang="en-US" sz="2200" b="1" u="sng" dirty="0"/>
          </a:p>
        </p:txBody>
      </p:sp>
      <p:sp>
        <p:nvSpPr>
          <p:cNvPr id="11" name="TextBox 10"/>
          <p:cNvSpPr txBox="1">
            <a:spLocks noChangeAspect="1"/>
          </p:cNvSpPr>
          <p:nvPr/>
        </p:nvSpPr>
        <p:spPr>
          <a:xfrm>
            <a:off x="5437412" y="1528431"/>
            <a:ext cx="16169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u="sng" dirty="0" smtClean="0"/>
              <a:t>PROPERTIES</a:t>
            </a:r>
            <a:endParaRPr lang="en-US" sz="2200" b="1" u="sng" dirty="0"/>
          </a:p>
        </p:txBody>
      </p:sp>
      <p:sp>
        <p:nvSpPr>
          <p:cNvPr id="12" name="TextBox 11"/>
          <p:cNvSpPr txBox="1">
            <a:spLocks noChangeAspect="1"/>
          </p:cNvSpPr>
          <p:nvPr/>
        </p:nvSpPr>
        <p:spPr>
          <a:xfrm>
            <a:off x="7219469" y="1528431"/>
            <a:ext cx="20007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u="sng" dirty="0" smtClean="0"/>
              <a:t>PERFORMANCE</a:t>
            </a:r>
            <a:endParaRPr lang="en-US" sz="2200" b="1" u="sng" dirty="0"/>
          </a:p>
        </p:txBody>
      </p:sp>
      <p:sp>
        <p:nvSpPr>
          <p:cNvPr id="18" name="Rounded Rectangle 85"/>
          <p:cNvSpPr/>
          <p:nvPr/>
        </p:nvSpPr>
        <p:spPr>
          <a:xfrm>
            <a:off x="7848599" y="3942920"/>
            <a:ext cx="1295401" cy="544104"/>
          </a:xfrm>
          <a:prstGeom prst="roundRect">
            <a:avLst/>
          </a:prstGeom>
          <a:solidFill>
            <a:srgbClr val="FFC0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400" b="1" dirty="0" smtClean="0">
                <a:solidFill>
                  <a:schemeClr val="tx1"/>
                </a:solidFill>
              </a:rPr>
              <a:t>Transistor</a:t>
            </a:r>
            <a:endParaRPr lang="en-US" sz="14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grpSp>
        <p:nvGrpSpPr>
          <p:cNvPr id="20" name="Group 239"/>
          <p:cNvGrpSpPr>
            <a:grpSpLocks noChangeAspect="1"/>
          </p:cNvGrpSpPr>
          <p:nvPr/>
        </p:nvGrpSpPr>
        <p:grpSpPr>
          <a:xfrm>
            <a:off x="5486400" y="2903841"/>
            <a:ext cx="1828800" cy="1926082"/>
            <a:chOff x="5433060" y="2505202"/>
            <a:chExt cx="1828800" cy="1926082"/>
          </a:xfrm>
          <a:solidFill>
            <a:srgbClr val="FFC000"/>
          </a:solidFill>
        </p:grpSpPr>
        <p:sp>
          <p:nvSpPr>
            <p:cNvPr id="23" name="Rounded Rectangle 48"/>
            <p:cNvSpPr/>
            <p:nvPr/>
          </p:nvSpPr>
          <p:spPr>
            <a:xfrm>
              <a:off x="5433060" y="3343402"/>
              <a:ext cx="1828800" cy="1087882"/>
            </a:xfrm>
            <a:prstGeom prst="roundRect">
              <a:avLst/>
            </a:prstGeom>
            <a:grpFill/>
            <a:ln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1400" b="1" dirty="0" smtClean="0">
                  <a:solidFill>
                    <a:schemeClr val="tx1"/>
                  </a:solidFill>
                </a:rPr>
                <a:t>Charge Transport</a:t>
              </a:r>
            </a:p>
            <a:p>
              <a:pPr lvl="0" algn="ctr"/>
              <a:endParaRPr lang="en-US" sz="1100" b="1" dirty="0" smtClean="0">
                <a:solidFill>
                  <a:schemeClr val="tx1"/>
                </a:solidFill>
                <a:cs typeface="Arial" panose="020B0604020202020204" pitchFamily="34" charset="0"/>
              </a:endParaRPr>
            </a:p>
            <a:p>
              <a:pPr lvl="0" algn="ctr"/>
              <a:r>
                <a:rPr lang="en-US" sz="1100" b="1" dirty="0" smtClean="0">
                  <a:solidFill>
                    <a:schemeClr val="tx1"/>
                  </a:solidFill>
                  <a:cs typeface="Arial" panose="020B0604020202020204" pitchFamily="34" charset="0"/>
                </a:rPr>
                <a:t>Carrier type</a:t>
              </a:r>
            </a:p>
            <a:p>
              <a:pPr lvl="0" algn="ctr"/>
              <a:r>
                <a:rPr lang="en-US" sz="1100" b="1" dirty="0" smtClean="0">
                  <a:solidFill>
                    <a:schemeClr val="tx1"/>
                  </a:solidFill>
                  <a:cs typeface="Arial" panose="020B0604020202020204" pitchFamily="34" charset="0"/>
                </a:rPr>
                <a:t>Carrier concentration</a:t>
              </a:r>
            </a:p>
            <a:p>
              <a:pPr lvl="0" algn="ctr"/>
              <a:r>
                <a:rPr lang="en-US" sz="1100" b="1" dirty="0" smtClean="0">
                  <a:solidFill>
                    <a:schemeClr val="tx1"/>
                  </a:solidFill>
                  <a:cs typeface="Arial" panose="020B0604020202020204" pitchFamily="34" charset="0"/>
                </a:rPr>
                <a:t>Carrier mobility</a:t>
              </a:r>
              <a:endParaRPr lang="en-US" sz="1100" b="1" dirty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4" name="Rounded Rectangle 72"/>
            <p:cNvSpPr/>
            <p:nvPr/>
          </p:nvSpPr>
          <p:spPr>
            <a:xfrm>
              <a:off x="5433060" y="2505202"/>
              <a:ext cx="1828800" cy="544104"/>
            </a:xfrm>
            <a:prstGeom prst="roundRect">
              <a:avLst/>
            </a:prstGeom>
            <a:grpFill/>
            <a:ln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1400" b="1" dirty="0" smtClean="0">
                  <a:solidFill>
                    <a:schemeClr val="tx1"/>
                  </a:solidFill>
                </a:rPr>
                <a:t>Band Gap</a:t>
              </a:r>
              <a:endParaRPr lang="en-US" sz="1400" b="1" dirty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28" name="Rounded Rectangle 195"/>
          <p:cNvSpPr/>
          <p:nvPr/>
        </p:nvSpPr>
        <p:spPr>
          <a:xfrm>
            <a:off x="3253740" y="4763121"/>
            <a:ext cx="1554480" cy="110688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Composition:</a:t>
            </a:r>
          </a:p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Stoichiometry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Doping</a:t>
            </a:r>
          </a:p>
        </p:txBody>
      </p:sp>
      <p:sp>
        <p:nvSpPr>
          <p:cNvPr id="32" name="Rounded Rectangle 212"/>
          <p:cNvSpPr/>
          <p:nvPr/>
        </p:nvSpPr>
        <p:spPr>
          <a:xfrm>
            <a:off x="0" y="5050000"/>
            <a:ext cx="2796540" cy="801688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1000" b="1" dirty="0" smtClean="0">
              <a:solidFill>
                <a:schemeClr val="bg1"/>
              </a:solidFill>
            </a:endParaRPr>
          </a:p>
          <a:p>
            <a:pPr algn="ctr"/>
            <a:endParaRPr lang="en-US" sz="1000" b="1" dirty="0">
              <a:solidFill>
                <a:schemeClr val="bg1"/>
              </a:solidFill>
            </a:endParaRPr>
          </a:p>
          <a:p>
            <a:pPr algn="ctr"/>
            <a:endParaRPr lang="en-US" sz="1000" b="1" dirty="0" smtClean="0">
              <a:solidFill>
                <a:schemeClr val="bg1"/>
              </a:solidFill>
            </a:endParaRPr>
          </a:p>
          <a:p>
            <a:pPr algn="ctr"/>
            <a:endParaRPr lang="en-US" sz="1000" b="1" dirty="0">
              <a:solidFill>
                <a:schemeClr val="bg1"/>
              </a:solidFill>
            </a:endParaRPr>
          </a:p>
          <a:p>
            <a:pPr algn="ctr"/>
            <a:endParaRPr lang="en-US" sz="1000" b="1" dirty="0" smtClean="0">
              <a:solidFill>
                <a:schemeClr val="bg1"/>
              </a:solidFill>
            </a:endParaRPr>
          </a:p>
          <a:p>
            <a:pPr algn="ctr"/>
            <a:endParaRPr lang="en-US" sz="1000" b="1" dirty="0">
              <a:solidFill>
                <a:schemeClr val="bg1"/>
              </a:solidFill>
            </a:endParaRPr>
          </a:p>
          <a:p>
            <a:pPr algn="ctr"/>
            <a:endParaRPr lang="en-US" sz="1000" b="1" dirty="0" smtClean="0">
              <a:solidFill>
                <a:schemeClr val="bg1"/>
              </a:solidFill>
            </a:endParaRPr>
          </a:p>
        </p:txBody>
      </p:sp>
      <p:sp>
        <p:nvSpPr>
          <p:cNvPr id="41" name="Rounded Rectangle 190"/>
          <p:cNvSpPr/>
          <p:nvPr/>
        </p:nvSpPr>
        <p:spPr>
          <a:xfrm>
            <a:off x="427511" y="5181126"/>
            <a:ext cx="1983742" cy="51210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Growth Method:</a:t>
            </a:r>
          </a:p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Chemical Vapor Transport</a:t>
            </a:r>
            <a:endParaRPr lang="en-US" sz="1200" b="1" dirty="0">
              <a:solidFill>
                <a:schemeClr val="tx1"/>
              </a:solidFill>
            </a:endParaRPr>
          </a:p>
        </p:txBody>
      </p:sp>
      <p:cxnSp>
        <p:nvCxnSpPr>
          <p:cNvPr id="59" name="Straight Connector 297"/>
          <p:cNvCxnSpPr>
            <a:cxnSpLocks noChangeAspect="1"/>
            <a:stCxn id="32" idx="3"/>
            <a:endCxn id="28" idx="1"/>
          </p:cNvCxnSpPr>
          <p:nvPr/>
        </p:nvCxnSpPr>
        <p:spPr>
          <a:xfrm flipV="1">
            <a:off x="2796540" y="5316561"/>
            <a:ext cx="457200" cy="134283"/>
          </a:xfrm>
          <a:prstGeom prst="line">
            <a:avLst/>
          </a:prstGeom>
          <a:ln w="31750">
            <a:solidFill>
              <a:srgbClr val="FFCC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326"/>
          <p:cNvCxnSpPr>
            <a:cxnSpLocks noChangeAspect="1"/>
            <a:stCxn id="28" idx="3"/>
          </p:cNvCxnSpPr>
          <p:nvPr/>
        </p:nvCxnSpPr>
        <p:spPr>
          <a:xfrm flipV="1">
            <a:off x="4808220" y="3130173"/>
            <a:ext cx="678180" cy="2186388"/>
          </a:xfrm>
          <a:prstGeom prst="line">
            <a:avLst/>
          </a:prstGeom>
          <a:ln w="3175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352"/>
          <p:cNvCxnSpPr>
            <a:cxnSpLocks noChangeAspect="1"/>
            <a:endCxn id="18" idx="1"/>
          </p:cNvCxnSpPr>
          <p:nvPr/>
        </p:nvCxnSpPr>
        <p:spPr>
          <a:xfrm flipV="1">
            <a:off x="7315200" y="4214972"/>
            <a:ext cx="533399" cy="25290"/>
          </a:xfrm>
          <a:prstGeom prst="line">
            <a:avLst/>
          </a:prstGeom>
          <a:ln w="3175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169"/>
          <p:cNvCxnSpPr>
            <a:cxnSpLocks noChangeAspect="1"/>
            <a:stCxn id="28" idx="3"/>
          </p:cNvCxnSpPr>
          <p:nvPr/>
        </p:nvCxnSpPr>
        <p:spPr>
          <a:xfrm flipV="1">
            <a:off x="4808220" y="4240262"/>
            <a:ext cx="678180" cy="1076299"/>
          </a:xfrm>
          <a:prstGeom prst="line">
            <a:avLst/>
          </a:prstGeom>
          <a:ln w="3175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Group 54"/>
          <p:cNvGrpSpPr/>
          <p:nvPr/>
        </p:nvGrpSpPr>
        <p:grpSpPr>
          <a:xfrm>
            <a:off x="508405" y="2427598"/>
            <a:ext cx="4407718" cy="1894740"/>
            <a:chOff x="508405" y="2332605"/>
            <a:chExt cx="4407718" cy="1894740"/>
          </a:xfrm>
        </p:grpSpPr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8405" y="3515993"/>
              <a:ext cx="1153499" cy="302860"/>
            </a:xfrm>
            <a:prstGeom prst="rect">
              <a:avLst/>
            </a:prstGeom>
          </p:spPr>
        </p:pic>
        <p:pic>
          <p:nvPicPr>
            <p:cNvPr id="33" name="Picture 2" descr="B7C6D550-EB36-4274-BF07-E55C561089CA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40" b="17222"/>
            <a:stretch/>
          </p:blipFill>
          <p:spPr bwMode="auto">
            <a:xfrm>
              <a:off x="1876498" y="2332605"/>
              <a:ext cx="1869522" cy="368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550079" y="2701799"/>
              <a:ext cx="18821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Chemical Vapor Transport</a:t>
              </a:r>
              <a:endParaRPr lang="en-US" b="1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309665" y="2689186"/>
              <a:ext cx="16064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Atom Probe Tomography</a:t>
              </a:r>
              <a:endParaRPr lang="en-US" b="1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788093" y="3581014"/>
              <a:ext cx="2004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Density Functional Theory</a:t>
              </a:r>
              <a:endParaRPr lang="en-US" b="1" dirty="0"/>
            </a:p>
          </p:txBody>
        </p:sp>
        <p:sp>
          <p:nvSpPr>
            <p:cNvPr id="54" name="Left-Right Arrow 53"/>
            <p:cNvSpPr/>
            <p:nvPr/>
          </p:nvSpPr>
          <p:spPr>
            <a:xfrm>
              <a:off x="2182368" y="3191256"/>
              <a:ext cx="1136904" cy="228600"/>
            </a:xfrm>
            <a:prstGeom prst="left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457200" y="237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b="1" u="sng" dirty="0"/>
              <a:t>Design </a:t>
            </a:r>
            <a:r>
              <a:rPr lang="en-US" sz="3200" b="1" u="sng" dirty="0" smtClean="0"/>
              <a:t>Sub-Goal</a:t>
            </a:r>
            <a:r>
              <a:rPr lang="en-US" sz="3200" b="1" dirty="0" smtClean="0"/>
              <a:t>:</a:t>
            </a:r>
            <a:br>
              <a:rPr lang="en-US" sz="3200" b="1" dirty="0" smtClean="0"/>
            </a:br>
            <a:r>
              <a:rPr lang="en-US" sz="3200" b="1" dirty="0" smtClean="0"/>
              <a:t>Substitutional Doping</a:t>
            </a:r>
            <a:endParaRPr lang="en-US" sz="3200" b="1" dirty="0"/>
          </a:p>
        </p:txBody>
      </p:sp>
      <p:cxnSp>
        <p:nvCxnSpPr>
          <p:cNvPr id="43" name="Straight Connector 352"/>
          <p:cNvCxnSpPr>
            <a:cxnSpLocks noChangeAspect="1"/>
            <a:endCxn id="18" idx="1"/>
          </p:cNvCxnSpPr>
          <p:nvPr/>
        </p:nvCxnSpPr>
        <p:spPr>
          <a:xfrm>
            <a:off x="7315200" y="3143749"/>
            <a:ext cx="533399" cy="1071223"/>
          </a:xfrm>
          <a:prstGeom prst="line">
            <a:avLst/>
          </a:prstGeom>
          <a:ln w="3175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218214" y="6363904"/>
            <a:ext cx="36255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NIST: </a:t>
            </a:r>
            <a:r>
              <a:rPr lang="en-US" sz="2200" dirty="0" smtClean="0"/>
              <a:t>Singh, Tavazza, Davydov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5822" y="6363905"/>
            <a:ext cx="211455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NU: </a:t>
            </a:r>
            <a:r>
              <a:rPr lang="en-US" sz="2200" dirty="0" smtClean="0"/>
              <a:t>Ren, Lauhon</a:t>
            </a:r>
          </a:p>
        </p:txBody>
      </p:sp>
    </p:spTree>
    <p:extLst>
      <p:ext uri="{BB962C8B-B14F-4D97-AF65-F5344CB8AC3E}">
        <p14:creationId xmlns:p14="http://schemas.microsoft.com/office/powerpoint/2010/main" val="424028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212725" y="1529900"/>
            <a:ext cx="5246243" cy="4314302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 smtClean="0"/>
              <a:t>Accomplishments:</a:t>
            </a:r>
          </a:p>
          <a:p>
            <a:r>
              <a:rPr lang="en-US" sz="2400" dirty="0"/>
              <a:t>Demonstrated dopant analysis in 2-D materials by atom probe tomography for the first time.</a:t>
            </a:r>
          </a:p>
          <a:p>
            <a:r>
              <a:rPr lang="en-US" sz="2400" dirty="0"/>
              <a:t>Resolved the distribution of substitutional dopants between chemically distinct sites.</a:t>
            </a:r>
          </a:p>
          <a:p>
            <a:r>
              <a:rPr lang="en-US" sz="2400" dirty="0"/>
              <a:t>Employed density functional theory calculations to understand preferred doping configurations</a:t>
            </a:r>
            <a:r>
              <a:rPr lang="en-US" sz="2400" dirty="0" smtClean="0"/>
              <a:t>.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117475" y="1077131"/>
            <a:ext cx="70231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F:\NU\Projects\ChiMad\BiSe-PbSe\Manuscript\Figures for APT 2D\Figures-no labes\Figure-3-no-labe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9" t="65047" r="34259" b="12731"/>
          <a:stretch/>
        </p:blipFill>
        <p:spPr bwMode="auto">
          <a:xfrm rot="5400000">
            <a:off x="5784972" y="2346620"/>
            <a:ext cx="2984965" cy="2818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-35675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b="1" u="sng" dirty="0" smtClean="0"/>
              <a:t>Y2 Accomplishments</a:t>
            </a:r>
            <a:r>
              <a:rPr lang="en-US" sz="3200" b="1" dirty="0" smtClean="0"/>
              <a:t>:</a:t>
            </a:r>
            <a:br>
              <a:rPr lang="en-US" sz="3200" b="1" dirty="0" smtClean="0"/>
            </a:br>
            <a:r>
              <a:rPr lang="en-US" sz="3200" b="1" dirty="0" smtClean="0"/>
              <a:t>Atom Probe and DFT of Substitutional Doping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0823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59299"/>
            <a:ext cx="8229600" cy="1143000"/>
          </a:xfrm>
        </p:spPr>
        <p:txBody>
          <a:bodyPr>
            <a:noAutofit/>
          </a:bodyPr>
          <a:lstStyle/>
          <a:p>
            <a:r>
              <a:rPr lang="en-US" altLang="en-US" sz="3200" b="1" dirty="0" smtClean="0"/>
              <a:t>Atom Probe Tomography of (PbSe)</a:t>
            </a:r>
            <a:r>
              <a:rPr lang="en-US" altLang="en-US" sz="3200" b="1" baseline="-25000" dirty="0" smtClean="0"/>
              <a:t>5</a:t>
            </a:r>
            <a:r>
              <a:rPr lang="en-US" altLang="en-US" sz="3200" b="1" dirty="0" smtClean="0"/>
              <a:t>(Bi</a:t>
            </a:r>
            <a:r>
              <a:rPr lang="en-US" altLang="en-US" sz="3200" b="1" baseline="-25000" dirty="0" smtClean="0"/>
              <a:t>2</a:t>
            </a:r>
            <a:r>
              <a:rPr lang="en-US" altLang="en-US" sz="3200" b="1" dirty="0" smtClean="0"/>
              <a:t>Se</a:t>
            </a:r>
            <a:r>
              <a:rPr lang="en-US" altLang="en-US" sz="3200" b="1" baseline="-25000" dirty="0" smtClean="0"/>
              <a:t>3</a:t>
            </a:r>
            <a:r>
              <a:rPr lang="en-US" altLang="en-US" sz="3200" b="1" dirty="0" smtClean="0"/>
              <a:t>)</a:t>
            </a:r>
            <a:r>
              <a:rPr lang="en-US" altLang="en-US" sz="3200" b="1" baseline="-25000" dirty="0" smtClean="0"/>
              <a:t>3</a:t>
            </a:r>
            <a:endParaRPr lang="en-US" sz="3200" b="1" baseline="-25000" dirty="0">
              <a:solidFill>
                <a:srgbClr val="FF000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17475" y="1077131"/>
            <a:ext cx="70231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913122" y="3081287"/>
            <a:ext cx="2996906" cy="2960140"/>
            <a:chOff x="-260660" y="1303731"/>
            <a:chExt cx="2996906" cy="2960140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291" y="1303731"/>
              <a:ext cx="1798665" cy="2960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左中括号 9"/>
            <p:cNvSpPr/>
            <p:nvPr/>
          </p:nvSpPr>
          <p:spPr>
            <a:xfrm>
              <a:off x="612155" y="1786594"/>
              <a:ext cx="78934" cy="552804"/>
            </a:xfrm>
            <a:prstGeom prst="leftBracket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-98840" y="1875730"/>
              <a:ext cx="7260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PbSe</a:t>
              </a:r>
              <a:endParaRPr lang="en-US" dirty="0"/>
            </a:p>
          </p:txBody>
        </p:sp>
        <p:sp>
          <p:nvSpPr>
            <p:cNvPr id="16" name="左中括号 15"/>
            <p:cNvSpPr/>
            <p:nvPr/>
          </p:nvSpPr>
          <p:spPr>
            <a:xfrm>
              <a:off x="590131" y="2432125"/>
              <a:ext cx="77074" cy="822960"/>
            </a:xfrm>
            <a:prstGeom prst="leftBracket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-260660" y="2666418"/>
              <a:ext cx="8945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Bi</a:t>
              </a:r>
              <a:r>
                <a:rPr lang="en-US" baseline="-25000" dirty="0" smtClean="0"/>
                <a:t>2</a:t>
              </a:r>
              <a:r>
                <a:rPr lang="en-US" dirty="0" smtClean="0"/>
                <a:t>Se</a:t>
              </a:r>
              <a:r>
                <a:rPr lang="en-US" baseline="-25000" dirty="0" smtClean="0"/>
                <a:t>3</a:t>
              </a:r>
              <a:endParaRPr lang="en-US" baseline="-25000" dirty="0"/>
            </a:p>
          </p:txBody>
        </p:sp>
        <p:cxnSp>
          <p:nvCxnSpPr>
            <p:cNvPr id="23" name="直接连接符 22"/>
            <p:cNvCxnSpPr/>
            <p:nvPr/>
          </p:nvCxnSpPr>
          <p:spPr>
            <a:xfrm flipV="1">
              <a:off x="748419" y="2045007"/>
              <a:ext cx="1760613" cy="3609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>
              <a:off x="816152" y="3542186"/>
              <a:ext cx="1760614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箭头连接符 25"/>
            <p:cNvCxnSpPr/>
            <p:nvPr/>
          </p:nvCxnSpPr>
          <p:spPr>
            <a:xfrm>
              <a:off x="2388469" y="2075775"/>
              <a:ext cx="0" cy="145735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2336136" y="2429948"/>
              <a:ext cx="400110" cy="994025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en-US" sz="1400" dirty="0" smtClean="0"/>
                <a:t>1.65 nm</a:t>
              </a:r>
              <a:endParaRPr lang="en-US" sz="1400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58396" y="6488668"/>
            <a:ext cx="4082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Samples grown by Kanatzidis Group @NU</a:t>
            </a:r>
            <a:endParaRPr lang="en-US" i="1" dirty="0"/>
          </a:p>
        </p:txBody>
      </p:sp>
      <p:grpSp>
        <p:nvGrpSpPr>
          <p:cNvPr id="6" name="组合 5"/>
          <p:cNvGrpSpPr>
            <a:grpSpLocks noChangeAspect="1"/>
          </p:cNvGrpSpPr>
          <p:nvPr/>
        </p:nvGrpSpPr>
        <p:grpSpPr>
          <a:xfrm>
            <a:off x="5060593" y="1634755"/>
            <a:ext cx="3693528" cy="4389120"/>
            <a:chOff x="4690260" y="1264423"/>
            <a:chExt cx="4078271" cy="4846320"/>
          </a:xfrm>
        </p:grpSpPr>
        <p:grpSp>
          <p:nvGrpSpPr>
            <p:cNvPr id="20" name="组合 19"/>
            <p:cNvGrpSpPr>
              <a:grpSpLocks noChangeAspect="1"/>
            </p:cNvGrpSpPr>
            <p:nvPr/>
          </p:nvGrpSpPr>
          <p:grpSpPr>
            <a:xfrm>
              <a:off x="4697043" y="3152762"/>
              <a:ext cx="4071488" cy="2957981"/>
              <a:chOff x="5010411" y="647187"/>
              <a:chExt cx="4862486" cy="3532653"/>
            </a:xfrm>
          </p:grpSpPr>
          <p:pic>
            <p:nvPicPr>
              <p:cNvPr id="24" name="图片 23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6582" b="16582"/>
              <a:stretch/>
            </p:blipFill>
            <p:spPr>
              <a:xfrm>
                <a:off x="7441654" y="647187"/>
                <a:ext cx="2431243" cy="3532653"/>
              </a:xfrm>
              <a:prstGeom prst="rect">
                <a:avLst/>
              </a:prstGeom>
            </p:spPr>
          </p:pic>
          <p:pic>
            <p:nvPicPr>
              <p:cNvPr id="28" name="图片 27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6582" b="16582"/>
              <a:stretch/>
            </p:blipFill>
            <p:spPr>
              <a:xfrm>
                <a:off x="5010411" y="647187"/>
                <a:ext cx="2431237" cy="3532652"/>
              </a:xfrm>
              <a:prstGeom prst="rect">
                <a:avLst/>
              </a:prstGeom>
            </p:spPr>
          </p:pic>
        </p:grpSp>
        <p:sp>
          <p:nvSpPr>
            <p:cNvPr id="21" name="TextBox 20"/>
            <p:cNvSpPr txBox="1"/>
            <p:nvPr/>
          </p:nvSpPr>
          <p:spPr>
            <a:xfrm>
              <a:off x="7363772" y="3672484"/>
              <a:ext cx="917111" cy="441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FF0000"/>
                  </a:solidFill>
                </a:rPr>
                <a:t>Ag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256357" y="3690854"/>
              <a:ext cx="917111" cy="441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B08E00"/>
                  </a:solidFill>
                </a:rPr>
                <a:t>Se</a:t>
              </a:r>
              <a:endParaRPr lang="en-US" sz="2000" b="1" dirty="0">
                <a:solidFill>
                  <a:srgbClr val="B08E00"/>
                </a:solidFill>
              </a:endParaRPr>
            </a:p>
          </p:txBody>
        </p:sp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88" b="16290"/>
            <a:stretch/>
          </p:blipFill>
          <p:spPr>
            <a:xfrm>
              <a:off x="4690260" y="1264423"/>
              <a:ext cx="2035739" cy="2441024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4" b="16284"/>
            <a:stretch/>
          </p:blipFill>
          <p:spPr>
            <a:xfrm>
              <a:off x="6725999" y="1264423"/>
              <a:ext cx="2035739" cy="2441024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5256357" y="1265103"/>
              <a:ext cx="917111" cy="441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0070C0"/>
                  </a:solidFill>
                </a:rPr>
                <a:t>Bi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363772" y="1265103"/>
              <a:ext cx="917111" cy="441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00B050"/>
                  </a:solidFill>
                </a:rPr>
                <a:t>Pb</a:t>
              </a:r>
              <a:endParaRPr lang="en-US" sz="2000" b="1" dirty="0">
                <a:solidFill>
                  <a:srgbClr val="00B050"/>
                </a:solidFill>
              </a:endParaRPr>
            </a:p>
          </p:txBody>
        </p:sp>
        <p:cxnSp>
          <p:nvCxnSpPr>
            <p:cNvPr id="37" name="直接连接符 36"/>
            <p:cNvCxnSpPr/>
            <p:nvPr/>
          </p:nvCxnSpPr>
          <p:spPr>
            <a:xfrm flipV="1">
              <a:off x="4995419" y="3519699"/>
              <a:ext cx="260937" cy="0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4844122" y="3228962"/>
              <a:ext cx="8707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10 </a:t>
              </a:r>
              <a:r>
                <a:rPr lang="en-US" altLang="zh-CN" sz="1400" b="1" dirty="0" smtClean="0"/>
                <a:t>nm</a:t>
              </a:r>
              <a:endParaRPr lang="en-US" sz="1400" b="1" dirty="0"/>
            </a:p>
          </p:txBody>
        </p:sp>
        <p:cxnSp>
          <p:nvCxnSpPr>
            <p:cNvPr id="40" name="直接连接符 39"/>
            <p:cNvCxnSpPr/>
            <p:nvPr/>
          </p:nvCxnSpPr>
          <p:spPr>
            <a:xfrm flipV="1">
              <a:off x="7075854" y="5955642"/>
              <a:ext cx="260937" cy="0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6924555" y="5661043"/>
              <a:ext cx="8261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10 </a:t>
              </a:r>
              <a:r>
                <a:rPr lang="en-US" altLang="zh-CN" sz="1400" b="1" dirty="0" smtClean="0"/>
                <a:t>nm</a:t>
              </a:r>
              <a:endParaRPr lang="en-US" sz="1400" b="1" dirty="0"/>
            </a:p>
          </p:txBody>
        </p:sp>
        <p:cxnSp>
          <p:nvCxnSpPr>
            <p:cNvPr id="43" name="直接连接符 42"/>
            <p:cNvCxnSpPr/>
            <p:nvPr/>
          </p:nvCxnSpPr>
          <p:spPr>
            <a:xfrm flipV="1">
              <a:off x="4995419" y="5955642"/>
              <a:ext cx="260937" cy="0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4844122" y="5661043"/>
              <a:ext cx="10804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10 </a:t>
              </a:r>
              <a:r>
                <a:rPr lang="en-US" altLang="zh-CN" sz="1400" b="1" dirty="0" smtClean="0"/>
                <a:t>nm</a:t>
              </a:r>
              <a:endParaRPr lang="en-US" sz="1400" b="1" dirty="0"/>
            </a:p>
          </p:txBody>
        </p:sp>
        <p:cxnSp>
          <p:nvCxnSpPr>
            <p:cNvPr id="46" name="直接连接符 45"/>
            <p:cNvCxnSpPr/>
            <p:nvPr/>
          </p:nvCxnSpPr>
          <p:spPr>
            <a:xfrm flipV="1">
              <a:off x="7075854" y="3519699"/>
              <a:ext cx="260937" cy="0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6924555" y="3228962"/>
              <a:ext cx="10764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10 </a:t>
              </a:r>
              <a:r>
                <a:rPr lang="en-US" altLang="zh-CN" sz="1400" b="1" dirty="0" smtClean="0"/>
                <a:t>nm</a:t>
              </a:r>
              <a:endParaRPr lang="en-US" sz="1400" b="1" dirty="0"/>
            </a:p>
          </p:txBody>
        </p:sp>
      </p:grpSp>
      <p:sp>
        <p:nvSpPr>
          <p:cNvPr id="4" name="Rectangle 3"/>
          <p:cNvSpPr/>
          <p:nvPr/>
        </p:nvSpPr>
        <p:spPr>
          <a:xfrm>
            <a:off x="158396" y="1284083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Ag doping changes material from metal to superconductor, providing an approach to engineer novel heterojunctions.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Ag is expected to dope only the PbSe layer. </a:t>
            </a:r>
            <a:r>
              <a:rPr lang="en-US" b="1" i="1" dirty="0" smtClean="0"/>
              <a:t>Can dopant location be resolved by APT?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9983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NU\Projects\ChiMad\BiSe-PbSe\Manuscript\Figures for APT 2D\Figures-no labes\Figure-3-no-labe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b="44401"/>
          <a:stretch/>
        </p:blipFill>
        <p:spPr bwMode="auto">
          <a:xfrm>
            <a:off x="4675516" y="3164185"/>
            <a:ext cx="4104254" cy="310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1083701"/>
          </a:xfrm>
        </p:spPr>
        <p:txBody>
          <a:bodyPr>
            <a:noAutofit/>
          </a:bodyPr>
          <a:lstStyle/>
          <a:p>
            <a:r>
              <a:rPr lang="en-US" altLang="en-US" sz="3200" b="1" dirty="0"/>
              <a:t>Ag D</a:t>
            </a:r>
            <a:r>
              <a:rPr lang="en-US" altLang="en-US" sz="3200" b="1" dirty="0" smtClean="0"/>
              <a:t>opes </a:t>
            </a:r>
            <a:r>
              <a:rPr lang="en-US" altLang="en-US" sz="3200" b="1" dirty="0"/>
              <a:t>B</a:t>
            </a:r>
            <a:r>
              <a:rPr lang="en-US" altLang="en-US" sz="3200" b="1" dirty="0" smtClean="0"/>
              <a:t>oth the Pb and Bi layers</a:t>
            </a:r>
            <a:endParaRPr lang="en-US" sz="3200" b="1" baseline="-25000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17475" y="1077131"/>
            <a:ext cx="70231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250200" y="1729054"/>
            <a:ext cx="3930514" cy="2029578"/>
            <a:chOff x="2891946" y="3288127"/>
            <a:chExt cx="3930514" cy="2029578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1946" y="3454252"/>
              <a:ext cx="3930514" cy="1863453"/>
            </a:xfrm>
            <a:prstGeom prst="rect">
              <a:avLst/>
            </a:prstGeom>
          </p:spPr>
        </p:pic>
        <p:cxnSp>
          <p:nvCxnSpPr>
            <p:cNvPr id="13" name="直接连接符 12"/>
            <p:cNvCxnSpPr/>
            <p:nvPr/>
          </p:nvCxnSpPr>
          <p:spPr>
            <a:xfrm>
              <a:off x="5950104" y="3390408"/>
              <a:ext cx="0" cy="1417684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4994831" y="3417070"/>
              <a:ext cx="0" cy="1417684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箭头连接符 19"/>
            <p:cNvCxnSpPr/>
            <p:nvPr/>
          </p:nvCxnSpPr>
          <p:spPr>
            <a:xfrm>
              <a:off x="5001073" y="3686203"/>
              <a:ext cx="94070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4992540" y="3288127"/>
              <a:ext cx="9407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1.65 nm</a:t>
              </a:r>
              <a:endParaRPr lang="en-US" sz="1400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399280" y="1384226"/>
            <a:ext cx="3409438" cy="1603237"/>
            <a:chOff x="5138341" y="4180516"/>
            <a:chExt cx="3409438" cy="1603237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89" b="33099"/>
            <a:stretch/>
          </p:blipFill>
          <p:spPr bwMode="auto">
            <a:xfrm rot="5400000">
              <a:off x="6159395" y="4264813"/>
              <a:ext cx="1540193" cy="137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7771751" y="4656251"/>
              <a:ext cx="7760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PbSe</a:t>
              </a:r>
              <a:endParaRPr lang="en-US" sz="20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138341" y="4656251"/>
              <a:ext cx="8730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Bi</a:t>
              </a:r>
              <a:r>
                <a:rPr lang="en-US" sz="2000" baseline="-25000" dirty="0" smtClean="0"/>
                <a:t>2</a:t>
              </a:r>
              <a:r>
                <a:rPr lang="en-US" sz="2000" dirty="0" smtClean="0"/>
                <a:t>Se</a:t>
              </a:r>
              <a:r>
                <a:rPr lang="en-US" sz="2000" baseline="-25000" dirty="0" smtClean="0"/>
                <a:t>3</a:t>
              </a:r>
              <a:endParaRPr lang="en-US" sz="2000" baseline="-25000" dirty="0"/>
            </a:p>
          </p:txBody>
        </p:sp>
        <p:cxnSp>
          <p:nvCxnSpPr>
            <p:cNvPr id="23" name="直接连接符 22"/>
            <p:cNvCxnSpPr/>
            <p:nvPr/>
          </p:nvCxnSpPr>
          <p:spPr>
            <a:xfrm rot="5400000" flipV="1">
              <a:off x="6214261" y="5016548"/>
              <a:ext cx="1531270" cy="3139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矩形 40"/>
          <p:cNvSpPr/>
          <p:nvPr/>
        </p:nvSpPr>
        <p:spPr>
          <a:xfrm>
            <a:off x="156180" y="3896060"/>
            <a:ext cx="19928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Ag</a:t>
            </a:r>
            <a:r>
              <a:rPr lang="en-US" b="1" dirty="0" smtClean="0"/>
              <a:t> </a:t>
            </a:r>
            <a:r>
              <a:rPr lang="en-US" dirty="0" smtClean="0"/>
              <a:t>in </a:t>
            </a:r>
            <a:r>
              <a:rPr lang="en-US" b="1" dirty="0" smtClean="0">
                <a:solidFill>
                  <a:srgbClr val="00B050"/>
                </a:solidFill>
              </a:rPr>
              <a:t>Pb</a:t>
            </a:r>
            <a:r>
              <a:rPr lang="en-US" b="1" dirty="0" smtClean="0"/>
              <a:t>-</a:t>
            </a:r>
            <a:r>
              <a:rPr lang="en-US" dirty="0" smtClean="0"/>
              <a:t>Se layer</a:t>
            </a:r>
            <a:endParaRPr lang="en-US" dirty="0"/>
          </a:p>
        </p:txBody>
      </p:sp>
      <p:sp>
        <p:nvSpPr>
          <p:cNvPr id="44" name="矩形 40"/>
          <p:cNvSpPr/>
          <p:nvPr/>
        </p:nvSpPr>
        <p:spPr>
          <a:xfrm>
            <a:off x="-46785" y="1232244"/>
            <a:ext cx="44476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Spatial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istribution Map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054" name="Straight Arrow Connector 2053"/>
          <p:cNvCxnSpPr>
            <a:stCxn id="33" idx="0"/>
          </p:cNvCxnSpPr>
          <p:nvPr/>
        </p:nvCxnSpPr>
        <p:spPr>
          <a:xfrm flipV="1">
            <a:off x="1152601" y="3176680"/>
            <a:ext cx="730134" cy="7193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矩形 40"/>
          <p:cNvSpPr/>
          <p:nvPr/>
        </p:nvSpPr>
        <p:spPr>
          <a:xfrm>
            <a:off x="2419862" y="3896059"/>
            <a:ext cx="1853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Ag</a:t>
            </a:r>
            <a:r>
              <a:rPr lang="en-US" dirty="0" smtClean="0"/>
              <a:t> in </a:t>
            </a:r>
            <a:r>
              <a:rPr lang="en-US" b="1" dirty="0" smtClean="0">
                <a:solidFill>
                  <a:srgbClr val="0000FF"/>
                </a:solidFill>
              </a:rPr>
              <a:t>Bi</a:t>
            </a:r>
            <a:r>
              <a:rPr lang="en-US" dirty="0" smtClean="0"/>
              <a:t>-Se layer</a:t>
            </a:r>
          </a:p>
        </p:txBody>
      </p:sp>
      <p:cxnSp>
        <p:nvCxnSpPr>
          <p:cNvPr id="50" name="Straight Arrow Connector 49"/>
          <p:cNvCxnSpPr/>
          <p:nvPr/>
        </p:nvCxnSpPr>
        <p:spPr>
          <a:xfrm flipH="1" flipV="1">
            <a:off x="2368852" y="3195286"/>
            <a:ext cx="1007908" cy="7007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20621" y="4694274"/>
            <a:ext cx="4296462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SDM identifies location of Ag dopant atoms relative to Bi, Pb.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Composition </a:t>
            </a:r>
            <a:r>
              <a:rPr lang="en-US" sz="2000" dirty="0"/>
              <a:t>profile </a:t>
            </a:r>
            <a:r>
              <a:rPr lang="en-US" sz="2000" dirty="0" smtClean="0"/>
              <a:t>gives the </a:t>
            </a:r>
            <a:r>
              <a:rPr lang="en-US" sz="2000" dirty="0"/>
              <a:t>dopant concentration in each layer.</a:t>
            </a:r>
            <a:endParaRPr lang="en-US" sz="2000" dirty="0" smtClean="0"/>
          </a:p>
        </p:txBody>
      </p:sp>
      <p:cxnSp>
        <p:nvCxnSpPr>
          <p:cNvPr id="8" name="Straight Connector 7"/>
          <p:cNvCxnSpPr/>
          <p:nvPr/>
        </p:nvCxnSpPr>
        <p:spPr>
          <a:xfrm>
            <a:off x="7855189" y="2832785"/>
            <a:ext cx="831611" cy="70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5716518" y="2924420"/>
            <a:ext cx="855389" cy="6438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091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96117" y="5273198"/>
            <a:ext cx="71517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Ag-Ag pairs have lowest defect formation energy.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# configurations + low energy </a:t>
            </a:r>
            <a:r>
              <a:rPr lang="en-US" sz="2400" dirty="0" smtClean="0">
                <a:sym typeface="Wingdings" panose="05000000000000000000" pitchFamily="2" charset="2"/>
              </a:rPr>
              <a:t> h</a:t>
            </a:r>
            <a:r>
              <a:rPr lang="en-US" sz="2400" dirty="0" smtClean="0"/>
              <a:t>ighest probability.</a:t>
            </a:r>
            <a:endParaRPr lang="en-US" sz="2400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117475" y="1077131"/>
            <a:ext cx="70231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itle 1"/>
          <p:cNvSpPr txBox="1">
            <a:spLocks/>
          </p:cNvSpPr>
          <p:nvPr/>
        </p:nvSpPr>
        <p:spPr>
          <a:xfrm>
            <a:off x="457200" y="-1"/>
            <a:ext cx="8229600" cy="10837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b="1" dirty="0" smtClean="0"/>
              <a:t>DFT Calculation of Favorable Ag Configurations</a:t>
            </a:r>
            <a:endParaRPr lang="en-US" sz="3200" b="1" baseline="-25000" dirty="0"/>
          </a:p>
        </p:txBody>
      </p:sp>
      <p:grpSp>
        <p:nvGrpSpPr>
          <p:cNvPr id="2" name="Group 1"/>
          <p:cNvGrpSpPr/>
          <p:nvPr/>
        </p:nvGrpSpPr>
        <p:grpSpPr>
          <a:xfrm>
            <a:off x="1525618" y="1281165"/>
            <a:ext cx="6092764" cy="3781941"/>
            <a:chOff x="996803" y="1281165"/>
            <a:chExt cx="6092764" cy="3781941"/>
          </a:xfrm>
        </p:grpSpPr>
        <p:sp>
          <p:nvSpPr>
            <p:cNvPr id="56" name="Rectangle 13"/>
            <p:cNvSpPr/>
            <p:nvPr/>
          </p:nvSpPr>
          <p:spPr>
            <a:xfrm>
              <a:off x="997526" y="4654029"/>
              <a:ext cx="207016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algn="ctr" defTabSz="914400"/>
              <a:r>
                <a:rPr lang="en-US" dirty="0" smtClean="0">
                  <a:solidFill>
                    <a:srgbClr val="0070C0"/>
                  </a:solidFill>
                  <a:latin typeface="Arial" panose="020B0604020202020204"/>
                </a:rPr>
                <a:t>66 configurations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463792" y="4699927"/>
              <a:ext cx="3041601" cy="36317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 marL="115887" lvl="1" algn="ctr" defTabSz="914400"/>
              <a:r>
                <a:rPr lang="en-US" dirty="0" smtClean="0">
                  <a:solidFill>
                    <a:srgbClr val="00B050"/>
                  </a:solidFill>
                  <a:latin typeface="Arial" panose="020B0604020202020204"/>
                </a:rPr>
                <a:t>44 configurations</a:t>
              </a:r>
            </a:p>
          </p:txBody>
        </p:sp>
        <p:sp>
          <p:nvSpPr>
            <p:cNvPr id="57" name="Rectangle 14"/>
            <p:cNvSpPr/>
            <p:nvPr/>
          </p:nvSpPr>
          <p:spPr>
            <a:xfrm>
              <a:off x="4976826" y="4654029"/>
              <a:ext cx="211274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algn="ctr" defTabSz="914400"/>
              <a:r>
                <a:rPr lang="en-US" dirty="0" smtClean="0">
                  <a:solidFill>
                    <a:srgbClr val="FF0000"/>
                  </a:solidFill>
                  <a:latin typeface="Arial" panose="020B0604020202020204"/>
                </a:rPr>
                <a:t>120 configurations </a:t>
              </a:r>
            </a:p>
          </p:txBody>
        </p:sp>
        <p:pic>
          <p:nvPicPr>
            <p:cNvPr id="25" name="Picture 2" descr="F:\NU\Projects\ChiMad\BiSe-PbSe\Manuscript\Figures for APT 2D\Figures-no labes\Figure-3-no-label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210" b="1982"/>
            <a:stretch/>
          </p:blipFill>
          <p:spPr bwMode="auto">
            <a:xfrm>
              <a:off x="996803" y="1281165"/>
              <a:ext cx="6070581" cy="33751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514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59299"/>
            <a:ext cx="8229600" cy="1143000"/>
          </a:xfrm>
        </p:spPr>
        <p:txBody>
          <a:bodyPr>
            <a:noAutofit/>
          </a:bodyPr>
          <a:lstStyle/>
          <a:p>
            <a:r>
              <a:rPr lang="en-US" altLang="en-US" sz="3200" b="1" dirty="0" smtClean="0"/>
              <a:t>DFT Calculation of Favorable Ag Configurations</a:t>
            </a:r>
            <a:endParaRPr lang="en-US" sz="3200" b="1" baseline="-25000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17475" y="1077131"/>
            <a:ext cx="70231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08444" y="4979009"/>
            <a:ext cx="4415600" cy="734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 smtClean="0"/>
              <a:t>DFT calculation confirms that Ag doping in both layers is energetically favorable.</a:t>
            </a:r>
            <a:endParaRPr 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6" r="50466"/>
          <a:stretch/>
        </p:blipFill>
        <p:spPr>
          <a:xfrm>
            <a:off x="457200" y="1857236"/>
            <a:ext cx="3417678" cy="3063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465708" y="5816612"/>
            <a:ext cx="6350728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sz="2400" b="1" dirty="0">
                <a:cs typeface="Arial" panose="020B0604020202020204" pitchFamily="34" charset="0"/>
              </a:rPr>
              <a:t>Significance</a:t>
            </a:r>
            <a:r>
              <a:rPr lang="en-US" sz="2000" b="1" dirty="0">
                <a:cs typeface="Arial" panose="020B0604020202020204" pitchFamily="34" charset="0"/>
              </a:rPr>
              <a:t>: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smtClean="0">
                <a:cs typeface="Arial" panose="020B0604020202020204" pitchFamily="34" charset="0"/>
              </a:rPr>
              <a:t>Demonstrated capability </a:t>
            </a:r>
            <a:r>
              <a:rPr lang="en-US" sz="2000" dirty="0">
                <a:cs typeface="Arial" panose="020B0604020202020204" pitchFamily="34" charset="0"/>
              </a:rPr>
              <a:t>to predict and measure </a:t>
            </a:r>
            <a:r>
              <a:rPr lang="en-US" sz="2000" dirty="0" smtClean="0">
                <a:cs typeface="Arial" panose="020B0604020202020204" pitchFamily="34" charset="0"/>
              </a:rPr>
              <a:t>substitutional dopant </a:t>
            </a:r>
            <a:r>
              <a:rPr lang="en-US" sz="2000" dirty="0">
                <a:cs typeface="Arial" panose="020B0604020202020204" pitchFamily="34" charset="0"/>
              </a:rPr>
              <a:t>locations in </a:t>
            </a:r>
            <a:r>
              <a:rPr lang="en-US" sz="2000" dirty="0" smtClean="0">
                <a:cs typeface="Arial" panose="020B0604020202020204" pitchFamily="34" charset="0"/>
              </a:rPr>
              <a:t>2D </a:t>
            </a:r>
            <a:r>
              <a:rPr lang="en-US" sz="2000" dirty="0">
                <a:cs typeface="Arial" panose="020B0604020202020204" pitchFamily="34" charset="0"/>
              </a:rPr>
              <a:t>materials. 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768" y="1986266"/>
            <a:ext cx="4572000" cy="2743200"/>
          </a:xfrm>
          <a:prstGeom prst="rect">
            <a:avLst/>
          </a:prstGeom>
        </p:spPr>
      </p:pic>
      <p:sp>
        <p:nvSpPr>
          <p:cNvPr id="14" name="椭圆 13"/>
          <p:cNvSpPr/>
          <p:nvPr/>
        </p:nvSpPr>
        <p:spPr>
          <a:xfrm>
            <a:off x="5989447" y="2543528"/>
            <a:ext cx="565149" cy="596618"/>
          </a:xfrm>
          <a:prstGeom prst="ellipse">
            <a:avLst/>
          </a:prstGeom>
          <a:noFill/>
          <a:ln>
            <a:solidFill>
              <a:srgbClr val="9900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矩形 29"/>
          <p:cNvSpPr/>
          <p:nvPr/>
        </p:nvSpPr>
        <p:spPr>
          <a:xfrm>
            <a:off x="5174868" y="4966180"/>
            <a:ext cx="3771900" cy="734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dirty="0" smtClean="0">
                <a:cs typeface="Arial" panose="020B0604020202020204" pitchFamily="34" charset="0"/>
              </a:rPr>
              <a:t>RDF from APT provides evidence of the Ag-Ag pairing/clusters. 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16" name="矩形 40"/>
          <p:cNvSpPr/>
          <p:nvPr/>
        </p:nvSpPr>
        <p:spPr>
          <a:xfrm>
            <a:off x="367282" y="1337608"/>
            <a:ext cx="3763763" cy="46166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Defect Formation Energies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矩形 40"/>
          <p:cNvSpPr/>
          <p:nvPr/>
        </p:nvSpPr>
        <p:spPr>
          <a:xfrm>
            <a:off x="4923037" y="1355064"/>
            <a:ext cx="3763763" cy="46166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Radial Distribution Function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583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6151</TotalTime>
  <Words>1589</Words>
  <Application>Microsoft Office PowerPoint</Application>
  <PresentationFormat>On-screen Show (4:3)</PresentationFormat>
  <Paragraphs>286</Paragraphs>
  <Slides>29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ＭＳ Ｐゴシック</vt:lpstr>
      <vt:lpstr>SimSun</vt:lpstr>
      <vt:lpstr>Arial</vt:lpstr>
      <vt:lpstr>Calibri</vt:lpstr>
      <vt:lpstr>Symbol</vt:lpstr>
      <vt:lpstr>Times</vt:lpstr>
      <vt:lpstr>Times New Roman</vt:lpstr>
      <vt:lpstr>Wingdings</vt:lpstr>
      <vt:lpstr>Office Theme</vt:lpstr>
      <vt:lpstr>Low-Dimensional Nanoelectronic Materials Use-Case Group</vt:lpstr>
      <vt:lpstr>Use-Case Group Overview and Design Goals</vt:lpstr>
      <vt:lpstr>Use-Case Group System Design Chart</vt:lpstr>
      <vt:lpstr>Design Sub-Goal: Substitutional Doping</vt:lpstr>
      <vt:lpstr>Y2 Accomplishments: Atom Probe and DFT of Substitutional Doping</vt:lpstr>
      <vt:lpstr>Atom Probe Tomography of (PbSe)5(Bi2Se3)3</vt:lpstr>
      <vt:lpstr>Ag Dopes Both the Pb and Bi layers</vt:lpstr>
      <vt:lpstr>PowerPoint Presentation</vt:lpstr>
      <vt:lpstr>DFT Calculation of Favorable Ag Configurations</vt:lpstr>
      <vt:lpstr>Design Sub-Goal: Chemical Functionalization Doping</vt:lpstr>
      <vt:lpstr>Y2 Accomplishments: Diazonium Functionalization of Black Phosphorus</vt:lpstr>
      <vt:lpstr>DFT Predicts Stable Arylation of Black Phosphorus</vt:lpstr>
      <vt:lpstr>Experimental Confirmation of Arylation of Black Phosphorus</vt:lpstr>
      <vt:lpstr>Chemical Functionalization Improves the Ambient Stability of Two-Dimensional Black Phosphorus</vt:lpstr>
      <vt:lpstr>Chemical Functionalization Leads to Controlled p-type Doping and Improved Device Metrics</vt:lpstr>
      <vt:lpstr>Design Sub-Goal: Growth of Nanoelectronic Heterostructures</vt:lpstr>
      <vt:lpstr>Y2 Accomplishments: MoS2/Graphene Heterostructures</vt:lpstr>
      <vt:lpstr>CVD Growth of MoS2 on Epi-Graphene on SiC</vt:lpstr>
      <vt:lpstr>Raman Analysis of CVD MoS2 on Epi-Graphene</vt:lpstr>
      <vt:lpstr>Electronic Structure of CVD MoS2 on Epi-Graphene</vt:lpstr>
      <vt:lpstr>GIWAXS of CVD MoS2 on Epi-Graphene</vt:lpstr>
      <vt:lpstr>NIST Collaboration: Multi-Scale Modeling of 2D Material Growth and Heterostructures </vt:lpstr>
      <vt:lpstr>NIST Collaboration: Modeling of Alloy Phase Diagrams for Band-Gap Engineering </vt:lpstr>
      <vt:lpstr>NIST Collaboration: Benchmarked Library of Two-Dimensional Nanomaterials </vt:lpstr>
      <vt:lpstr>NIST Collaboration:  2D Semiconductor/Metal Phase Change</vt:lpstr>
      <vt:lpstr>Industrial Collaborations</vt:lpstr>
      <vt:lpstr>Future Work:  Substitutional Doping</vt:lpstr>
      <vt:lpstr>Future Work: Chemical Functionalization Doping</vt:lpstr>
      <vt:lpstr>Future Work: Growth of Nanoelectronic Heterostructures</vt:lpstr>
    </vt:vector>
  </TitlesOfParts>
  <Company>Northwestern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Use Case Group</dc:title>
  <dc:creator>Peter Voorhees</dc:creator>
  <cp:lastModifiedBy>Mark Hersam</cp:lastModifiedBy>
  <cp:revision>158</cp:revision>
  <cp:lastPrinted>2014-09-16T19:34:44Z</cp:lastPrinted>
  <dcterms:created xsi:type="dcterms:W3CDTF">2014-04-27T20:21:34Z</dcterms:created>
  <dcterms:modified xsi:type="dcterms:W3CDTF">2016-03-22T20:10:07Z</dcterms:modified>
</cp:coreProperties>
</file>